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ags/tag1.xml" ContentType="application/vnd.openxmlformats-officedocument.presentationml.tags+xml"/>
  <Override PartName="/ppt/notesSlides/notesSlide68.xml" ContentType="application/vnd.openxmlformats-officedocument.presentationml.notesSlide+xml"/>
  <Override PartName="/ppt/tags/tag2.xml" ContentType="application/vnd.openxmlformats-officedocument.presentationml.tags+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ags/tag3.xml" ContentType="application/vnd.openxmlformats-officedocument.presentationml.tags+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ags/tag4.xml" ContentType="application/vnd.openxmlformats-officedocument.presentationml.tags+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28"/>
  </p:notesMasterIdLst>
  <p:handoutMasterIdLst>
    <p:handoutMasterId r:id="rId229"/>
  </p:handoutMasterIdLst>
  <p:sldIdLst>
    <p:sldId id="358" r:id="rId2"/>
    <p:sldId id="641" r:id="rId3"/>
    <p:sldId id="266" r:id="rId4"/>
    <p:sldId id="317" r:id="rId5"/>
    <p:sldId id="303" r:id="rId6"/>
    <p:sldId id="304" r:id="rId7"/>
    <p:sldId id="459" r:id="rId8"/>
    <p:sldId id="460" r:id="rId9"/>
    <p:sldId id="461" r:id="rId10"/>
    <p:sldId id="356" r:id="rId11"/>
    <p:sldId id="462" r:id="rId12"/>
    <p:sldId id="463" r:id="rId13"/>
    <p:sldId id="312" r:id="rId14"/>
    <p:sldId id="464" r:id="rId15"/>
    <p:sldId id="525" r:id="rId16"/>
    <p:sldId id="532" r:id="rId17"/>
    <p:sldId id="344" r:id="rId18"/>
    <p:sldId id="521" r:id="rId19"/>
    <p:sldId id="346" r:id="rId20"/>
    <p:sldId id="522" r:id="rId21"/>
    <p:sldId id="347" r:id="rId22"/>
    <p:sldId id="340" r:id="rId23"/>
    <p:sldId id="341" r:id="rId24"/>
    <p:sldId id="342" r:id="rId25"/>
    <p:sldId id="343" r:id="rId26"/>
    <p:sldId id="350" r:id="rId27"/>
    <p:sldId id="318" r:id="rId28"/>
    <p:sldId id="568" r:id="rId29"/>
    <p:sldId id="407" r:id="rId30"/>
    <p:sldId id="428" r:id="rId31"/>
    <p:sldId id="571" r:id="rId32"/>
    <p:sldId id="429" r:id="rId33"/>
    <p:sldId id="572" r:id="rId34"/>
    <p:sldId id="573" r:id="rId35"/>
    <p:sldId id="431" r:id="rId36"/>
    <p:sldId id="575" r:id="rId37"/>
    <p:sldId id="577" r:id="rId38"/>
    <p:sldId id="581" r:id="rId39"/>
    <p:sldId id="584" r:id="rId40"/>
    <p:sldId id="642" r:id="rId41"/>
    <p:sldId id="586" r:id="rId42"/>
    <p:sldId id="587" r:id="rId43"/>
    <p:sldId id="592" r:id="rId44"/>
    <p:sldId id="362" r:id="rId45"/>
    <p:sldId id="300" r:id="rId46"/>
    <p:sldId id="363" r:id="rId47"/>
    <p:sldId id="593" r:id="rId48"/>
    <p:sldId id="594" r:id="rId49"/>
    <p:sldId id="278" r:id="rId50"/>
    <p:sldId id="308" r:id="rId51"/>
    <p:sldId id="595" r:id="rId52"/>
    <p:sldId id="596" r:id="rId53"/>
    <p:sldId id="538" r:id="rId54"/>
    <p:sldId id="433" r:id="rId55"/>
    <p:sldId id="311" r:id="rId56"/>
    <p:sldId id="540" r:id="rId57"/>
    <p:sldId id="541" r:id="rId58"/>
    <p:sldId id="542" r:id="rId59"/>
    <p:sldId id="543" r:id="rId60"/>
    <p:sldId id="544" r:id="rId61"/>
    <p:sldId id="545" r:id="rId62"/>
    <p:sldId id="546" r:id="rId63"/>
    <p:sldId id="547" r:id="rId64"/>
    <p:sldId id="548" r:id="rId65"/>
    <p:sldId id="549" r:id="rId66"/>
    <p:sldId id="322" r:id="rId67"/>
    <p:sldId id="364" r:id="rId68"/>
    <p:sldId id="323" r:id="rId69"/>
    <p:sldId id="324" r:id="rId70"/>
    <p:sldId id="325" r:id="rId71"/>
    <p:sldId id="326" r:id="rId72"/>
    <p:sldId id="283" r:id="rId73"/>
    <p:sldId id="327" r:id="rId74"/>
    <p:sldId id="553" r:id="rId75"/>
    <p:sldId id="288" r:id="rId76"/>
    <p:sldId id="505" r:id="rId77"/>
    <p:sldId id="328" r:id="rId78"/>
    <p:sldId id="439" r:id="rId79"/>
    <p:sldId id="289" r:id="rId80"/>
    <p:sldId id="497" r:id="rId81"/>
    <p:sldId id="498" r:id="rId82"/>
    <p:sldId id="528" r:id="rId83"/>
    <p:sldId id="447" r:id="rId84"/>
    <p:sldId id="366" r:id="rId85"/>
    <p:sldId id="376" r:id="rId86"/>
    <p:sldId id="394" r:id="rId87"/>
    <p:sldId id="377" r:id="rId88"/>
    <p:sldId id="378" r:id="rId89"/>
    <p:sldId id="369" r:id="rId90"/>
    <p:sldId id="445" r:id="rId91"/>
    <p:sldId id="518" r:id="rId92"/>
    <p:sldId id="679" r:id="rId93"/>
    <p:sldId id="520" r:id="rId94"/>
    <p:sldId id="371" r:id="rId95"/>
    <p:sldId id="373" r:id="rId96"/>
    <p:sldId id="612" r:id="rId97"/>
    <p:sldId id="291" r:id="rId98"/>
    <p:sldId id="309" r:id="rId99"/>
    <p:sldId id="551" r:id="rId100"/>
    <p:sldId id="559" r:id="rId101"/>
    <p:sldId id="599" r:id="rId102"/>
    <p:sldId id="678" r:id="rId103"/>
    <p:sldId id="380" r:id="rId104"/>
    <p:sldId id="383" r:id="rId105"/>
    <p:sldId id="614" r:id="rId106"/>
    <p:sldId id="606" r:id="rId107"/>
    <p:sldId id="657" r:id="rId108"/>
    <p:sldId id="384" r:id="rId109"/>
    <p:sldId id="659" r:id="rId110"/>
    <p:sldId id="387" r:id="rId111"/>
    <p:sldId id="388" r:id="rId112"/>
    <p:sldId id="677" r:id="rId113"/>
    <p:sldId id="389" r:id="rId114"/>
    <p:sldId id="390" r:id="rId115"/>
    <p:sldId id="391" r:id="rId116"/>
    <p:sldId id="397" r:id="rId117"/>
    <p:sldId id="395" r:id="rId118"/>
    <p:sldId id="660" r:id="rId119"/>
    <p:sldId id="392" r:id="rId120"/>
    <p:sldId id="400" r:id="rId121"/>
    <p:sldId id="600" r:id="rId122"/>
    <p:sldId id="661" r:id="rId123"/>
    <p:sldId id="662" r:id="rId124"/>
    <p:sldId id="615" r:id="rId125"/>
    <p:sldId id="663" r:id="rId126"/>
    <p:sldId id="401" r:id="rId127"/>
    <p:sldId id="402" r:id="rId128"/>
    <p:sldId id="555" r:id="rId129"/>
    <p:sldId id="403" r:id="rId130"/>
    <p:sldId id="619" r:id="rId131"/>
    <p:sldId id="607" r:id="rId132"/>
    <p:sldId id="664" r:id="rId133"/>
    <p:sldId id="405" r:id="rId134"/>
    <p:sldId id="564" r:id="rId135"/>
    <p:sldId id="601" r:id="rId136"/>
    <p:sldId id="565" r:id="rId137"/>
    <p:sldId id="566" r:id="rId138"/>
    <p:sldId id="533" r:id="rId139"/>
    <p:sldId id="676" r:id="rId140"/>
    <p:sldId id="534" r:id="rId141"/>
    <p:sldId id="411" r:id="rId142"/>
    <p:sldId id="415" r:id="rId143"/>
    <p:sldId id="535" r:id="rId144"/>
    <p:sldId id="404" r:id="rId145"/>
    <p:sldId id="539" r:id="rId146"/>
    <p:sldId id="621" r:id="rId147"/>
    <p:sldId id="622" r:id="rId148"/>
    <p:sldId id="623" r:id="rId149"/>
    <p:sldId id="624" r:id="rId150"/>
    <p:sldId id="665" r:id="rId151"/>
    <p:sldId id="666" r:id="rId152"/>
    <p:sldId id="667" r:id="rId153"/>
    <p:sldId id="412" r:id="rId154"/>
    <p:sldId id="567" r:id="rId155"/>
    <p:sldId id="668" r:id="rId156"/>
    <p:sldId id="628" r:id="rId157"/>
    <p:sldId id="416" r:id="rId158"/>
    <p:sldId id="629" r:id="rId159"/>
    <p:sldId id="669" r:id="rId160"/>
    <p:sldId id="670" r:id="rId161"/>
    <p:sldId id="671" r:id="rId162"/>
    <p:sldId id="672" r:id="rId163"/>
    <p:sldId id="673" r:id="rId164"/>
    <p:sldId id="674" r:id="rId165"/>
    <p:sldId id="675" r:id="rId166"/>
    <p:sldId id="422" r:id="rId167"/>
    <p:sldId id="423" r:id="rId168"/>
    <p:sldId id="424" r:id="rId169"/>
    <p:sldId id="425" r:id="rId170"/>
    <p:sldId id="426" r:id="rId171"/>
    <p:sldId id="427" r:id="rId172"/>
    <p:sldId id="465" r:id="rId173"/>
    <p:sldId id="282" r:id="rId174"/>
    <p:sldId id="285" r:id="rId175"/>
    <p:sldId id="256" r:id="rId176"/>
    <p:sldId id="281" r:id="rId177"/>
    <p:sldId id="466" r:id="rId178"/>
    <p:sldId id="467" r:id="rId179"/>
    <p:sldId id="286" r:id="rId180"/>
    <p:sldId id="468" r:id="rId181"/>
    <p:sldId id="299" r:id="rId182"/>
    <p:sldId id="287" r:id="rId183"/>
    <p:sldId id="469" r:id="rId184"/>
    <p:sldId id="470" r:id="rId185"/>
    <p:sldId id="471" r:id="rId186"/>
    <p:sldId id="301" r:id="rId187"/>
    <p:sldId id="302" r:id="rId188"/>
    <p:sldId id="472" r:id="rId189"/>
    <p:sldId id="320" r:id="rId190"/>
    <p:sldId id="315" r:id="rId191"/>
    <p:sldId id="316" r:id="rId192"/>
    <p:sldId id="292" r:id="rId193"/>
    <p:sldId id="293" r:id="rId194"/>
    <p:sldId id="473" r:id="rId195"/>
    <p:sldId id="474" r:id="rId196"/>
    <p:sldId id="630" r:id="rId197"/>
    <p:sldId id="476" r:id="rId198"/>
    <p:sldId id="631" r:id="rId199"/>
    <p:sldId id="478" r:id="rId200"/>
    <p:sldId id="632" r:id="rId201"/>
    <p:sldId id="524" r:id="rId202"/>
    <p:sldId id="480" r:id="rId203"/>
    <p:sldId id="633" r:id="rId204"/>
    <p:sldId id="634" r:id="rId205"/>
    <p:sldId id="257" r:id="rId206"/>
    <p:sldId id="351" r:id="rId207"/>
    <p:sldId id="352" r:id="rId208"/>
    <p:sldId id="644" r:id="rId209"/>
    <p:sldId id="353" r:id="rId210"/>
    <p:sldId id="645" r:id="rId211"/>
    <p:sldId id="647" r:id="rId212"/>
    <p:sldId id="648" r:id="rId213"/>
    <p:sldId id="482" r:id="rId214"/>
    <p:sldId id="649" r:id="rId215"/>
    <p:sldId id="651" r:id="rId216"/>
    <p:sldId id="652" r:id="rId217"/>
    <p:sldId id="646" r:id="rId218"/>
    <p:sldId id="653" r:id="rId219"/>
    <p:sldId id="654" r:id="rId220"/>
    <p:sldId id="650" r:id="rId221"/>
    <p:sldId id="655" r:id="rId222"/>
    <p:sldId id="656" r:id="rId223"/>
    <p:sldId id="294" r:id="rId224"/>
    <p:sldId id="295" r:id="rId225"/>
    <p:sldId id="297" r:id="rId226"/>
    <p:sldId id="298" r:id="rId227"/>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4065">
          <p15:clr>
            <a:srgbClr val="A4A3A4"/>
          </p15:clr>
        </p15:guide>
        <p15:guide id="4" pos="249">
          <p15:clr>
            <a:srgbClr val="A4A3A4"/>
          </p15:clr>
        </p15:guide>
        <p15:guide id="5" pos="5511">
          <p15:clr>
            <a:srgbClr val="A4A3A4"/>
          </p15:clr>
        </p15:guide>
      </p15:sldGuideLst>
    </p:ext>
    <p:ext uri="{2D200454-40CA-4A62-9FC3-DE9A4176ACB9}">
      <p15:notesGuideLst xmlns:p15="http://schemas.microsoft.com/office/powerpoint/2012/main">
        <p15:guide id="1" orient="horz" pos="3130">
          <p15:clr>
            <a:srgbClr val="A4A3A4"/>
          </p15:clr>
        </p15:guide>
        <p15:guide id="2" pos="214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北沢 真理子(kitazawa-mariko)" initials="北沢" lastIdx="5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95B3D7"/>
    <a:srgbClr val="FFFFFF"/>
    <a:srgbClr val="000000"/>
    <a:srgbClr val="EAEAEA"/>
    <a:srgbClr val="CCCCFF"/>
    <a:srgbClr val="9999FF"/>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淡色スタイル 1 - アクセント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CAF9ED-07DC-4A11-8D7F-57B35C25682E}" styleName="中間スタイル 1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35" autoAdjust="0"/>
    <p:restoredTop sz="73427" autoAdjust="0"/>
  </p:normalViewPr>
  <p:slideViewPr>
    <p:cSldViewPr>
      <p:cViewPr varScale="1">
        <p:scale>
          <a:sx n="67" d="100"/>
          <a:sy n="67" d="100"/>
        </p:scale>
        <p:origin x="1539" y="54"/>
      </p:cViewPr>
      <p:guideLst>
        <p:guide orient="horz" pos="2160"/>
        <p:guide pos="2880"/>
        <p:guide orient="horz" pos="4065"/>
        <p:guide pos="249"/>
        <p:guide pos="5511"/>
      </p:guideLst>
    </p:cSldViewPr>
  </p:slideViewPr>
  <p:outlineViewPr>
    <p:cViewPr>
      <p:scale>
        <a:sx n="33" d="100"/>
        <a:sy n="33" d="100"/>
      </p:scale>
      <p:origin x="0" y="0"/>
    </p:cViewPr>
  </p:outlineViewPr>
  <p:notesTextViewPr>
    <p:cViewPr>
      <p:scale>
        <a:sx n="1" d="1"/>
        <a:sy n="1" d="1"/>
      </p:scale>
      <p:origin x="0" y="0"/>
    </p:cViewPr>
  </p:notesTextViewPr>
  <p:sorterViewPr>
    <p:cViewPr>
      <p:scale>
        <a:sx n="130" d="100"/>
        <a:sy n="130" d="100"/>
      </p:scale>
      <p:origin x="0" y="-324"/>
    </p:cViewPr>
  </p:sorterViewPr>
  <p:notesViewPr>
    <p:cSldViewPr>
      <p:cViewPr varScale="1">
        <p:scale>
          <a:sx n="111" d="100"/>
          <a:sy n="111" d="100"/>
        </p:scale>
        <p:origin x="5262" y="114"/>
      </p:cViewPr>
      <p:guideLst>
        <p:guide orient="horz" pos="3130"/>
        <p:guide pos="2144"/>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notesMaster" Target="notesMasters/notesMaster1.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handoutMaster" Target="handoutMasters/handoutMaster1.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commentAuthors" Target="commentAuthor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231" Type="http://schemas.openxmlformats.org/officeDocument/2006/relationships/presProps" Target="pres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viewProps" Target="view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theme" Target="theme/theme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B99213BA-BBC7-4FD7-A307-37827B74B2B1}"/>
              </a:ext>
            </a:extLst>
          </p:cNvPr>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841F4DFD-19CF-4946-99BF-D6C1A365B640}"/>
              </a:ext>
            </a:extLst>
          </p:cNvPr>
          <p:cNvSpPr>
            <a:spLocks noGrp="1"/>
          </p:cNvSpPr>
          <p:nvPr>
            <p:ph type="dt" sz="quarter" idx="1"/>
          </p:nvPr>
        </p:nvSpPr>
        <p:spPr>
          <a:xfrm>
            <a:off x="3856038" y="0"/>
            <a:ext cx="2949575" cy="498475"/>
          </a:xfrm>
          <a:prstGeom prst="rect">
            <a:avLst/>
          </a:prstGeom>
        </p:spPr>
        <p:txBody>
          <a:bodyPr vert="horz" lIns="91440" tIns="45720" rIns="91440" bIns="45720" rtlCol="0"/>
          <a:lstStyle>
            <a:lvl1pPr algn="r">
              <a:defRPr sz="1200"/>
            </a:lvl1pPr>
          </a:lstStyle>
          <a:p>
            <a:fld id="{1787BD4E-12B0-42F8-AC23-2D290AF7388E}" type="datetimeFigureOut">
              <a:rPr kumimoji="1" lang="ja-JP" altLang="en-US" smtClean="0"/>
              <a:t>2019/4/24</a:t>
            </a:fld>
            <a:endParaRPr kumimoji="1" lang="ja-JP" altLang="en-US"/>
          </a:p>
        </p:txBody>
      </p:sp>
      <p:sp>
        <p:nvSpPr>
          <p:cNvPr id="4" name="フッター プレースホルダー 3">
            <a:extLst>
              <a:ext uri="{FF2B5EF4-FFF2-40B4-BE49-F238E27FC236}">
                <a16:creationId xmlns:a16="http://schemas.microsoft.com/office/drawing/2014/main" id="{8D40A8BA-0733-4BF4-9D77-DF69E458E7F4}"/>
              </a:ext>
            </a:extLst>
          </p:cNvPr>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70EE381D-BA06-4C2F-843E-00737518F78E}"/>
              </a:ext>
            </a:extLst>
          </p:cNvPr>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A12FDA0D-E7DD-4596-8EF9-84F0A1B13F68}" type="slidenum">
              <a:rPr kumimoji="1" lang="ja-JP" altLang="en-US" smtClean="0"/>
              <a:t>‹#›</a:t>
            </a:fld>
            <a:endParaRPr kumimoji="1" lang="ja-JP" altLang="en-US"/>
          </a:p>
        </p:txBody>
      </p:sp>
    </p:spTree>
    <p:extLst>
      <p:ext uri="{BB962C8B-B14F-4D97-AF65-F5344CB8AC3E}">
        <p14:creationId xmlns:p14="http://schemas.microsoft.com/office/powerpoint/2010/main" val="6431282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6967"/>
          </a:xfrm>
          <a:prstGeom prst="rect">
            <a:avLst/>
          </a:prstGeom>
        </p:spPr>
        <p:txBody>
          <a:bodyPr vert="horz" lIns="91440" tIns="45720" rIns="91440" bIns="45720" rtlCol="0"/>
          <a:lstStyle>
            <a:lvl1pPr algn="r">
              <a:defRPr sz="1200"/>
            </a:lvl1pPr>
          </a:lstStyle>
          <a:p>
            <a:fld id="{38CD0575-BD24-4EEB-B016-3759211EBA73}" type="datetimeFigureOut">
              <a:rPr kumimoji="1" lang="ja-JP" altLang="en-US" smtClean="0"/>
              <a:t>2019/4/24</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6"/>
            <a:ext cx="2949787" cy="496967"/>
          </a:xfrm>
          <a:prstGeom prst="rect">
            <a:avLst/>
          </a:prstGeom>
        </p:spPr>
        <p:txBody>
          <a:bodyPr vert="horz" lIns="91440" tIns="45720" rIns="91440" bIns="45720" rtlCol="0" anchor="b"/>
          <a:lstStyle>
            <a:lvl1pPr algn="r">
              <a:defRPr sz="1200"/>
            </a:lvl1pPr>
          </a:lstStyle>
          <a:p>
            <a:fld id="{A6DEF5F5-C7D3-4598-912B-4ECEDB539357}" type="slidenum">
              <a:rPr kumimoji="1" lang="ja-JP" altLang="en-US" smtClean="0"/>
              <a:t>‹#›</a:t>
            </a:fld>
            <a:endParaRPr kumimoji="1" lang="ja-JP" altLang="en-US"/>
          </a:p>
        </p:txBody>
      </p:sp>
    </p:spTree>
    <p:extLst>
      <p:ext uri="{BB962C8B-B14F-4D97-AF65-F5344CB8AC3E}">
        <p14:creationId xmlns:p14="http://schemas.microsoft.com/office/powerpoint/2010/main" val="759177517"/>
      </p:ext>
    </p:extLst>
  </p:cSld>
  <p:clrMap bg1="lt1" tx1="dk1" bg2="lt2" tx2="dk2" accent1="accent1" accent2="accent2" accent3="accent3" accent4="accent4" accent5="accent5" accent6="accent6" hlink="hlink" folHlink="folHlink"/>
  <p:notesStyle>
    <a:lvl1pPr marL="0" indent="108000" algn="l" defTabSz="914400" rtl="0" eaLnBrk="1" latinLnBrk="0" hangingPunct="1">
      <a:defRPr kumimoji="1" sz="1000" kern="1200">
        <a:solidFill>
          <a:schemeClr val="tx1"/>
        </a:solidFill>
        <a:latin typeface="+mn-lt"/>
        <a:ea typeface="+mn-ea"/>
        <a:cs typeface="+mn-cs"/>
      </a:defRPr>
    </a:lvl1pPr>
    <a:lvl2pPr marL="0" indent="108000" algn="l" defTabSz="914400" rtl="0" eaLnBrk="1" latinLnBrk="0" hangingPunct="1">
      <a:defRPr kumimoji="1" sz="1000" kern="1200">
        <a:solidFill>
          <a:schemeClr val="tx1"/>
        </a:solidFill>
        <a:latin typeface="+mn-lt"/>
        <a:ea typeface="+mn-ea"/>
        <a:cs typeface="+mn-cs"/>
      </a:defRPr>
    </a:lvl2pPr>
    <a:lvl3pPr marL="0" indent="108000" algn="l" defTabSz="914400" rtl="0" eaLnBrk="1" latinLnBrk="0" hangingPunct="1">
      <a:defRPr kumimoji="1" sz="1000" kern="1200">
        <a:solidFill>
          <a:schemeClr val="tx1"/>
        </a:solidFill>
        <a:latin typeface="+mn-lt"/>
        <a:ea typeface="+mn-ea"/>
        <a:cs typeface="+mn-cs"/>
      </a:defRPr>
    </a:lvl3pPr>
    <a:lvl4pPr marL="0" indent="108000" algn="l" defTabSz="914400" rtl="0" eaLnBrk="1" latinLnBrk="0" hangingPunct="1">
      <a:defRPr kumimoji="1" sz="1000" kern="1200">
        <a:solidFill>
          <a:schemeClr val="tx1"/>
        </a:solidFill>
        <a:latin typeface="+mn-lt"/>
        <a:ea typeface="+mn-ea"/>
        <a:cs typeface="+mn-cs"/>
      </a:defRPr>
    </a:lvl4pPr>
    <a:lvl5pPr marL="0" indent="108000" algn="l" defTabSz="914400" rtl="0" eaLnBrk="1" latinLnBrk="0" hangingPunct="1">
      <a:defRPr kumimoji="1" sz="10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 イメージ プレースホルダ 1">
            <a:extLst>
              <a:ext uri="{FF2B5EF4-FFF2-40B4-BE49-F238E27FC236}">
                <a16:creationId xmlns:a16="http://schemas.microsoft.com/office/drawing/2014/main" id="{9B56B05E-6BF4-468E-9D54-91A3BB2FD4AD}"/>
              </a:ext>
            </a:extLst>
          </p:cNvPr>
          <p:cNvSpPr>
            <a:spLocks noGrp="1" noRot="1" noChangeAspect="1" noChangeArrowheads="1" noTextEdit="1"/>
          </p:cNvSpPr>
          <p:nvPr>
            <p:ph type="sldImg"/>
          </p:nvPr>
        </p:nvSpPr>
        <p:spPr>
          <a:xfrm>
            <a:off x="906463" y="741363"/>
            <a:ext cx="4929187" cy="3698875"/>
          </a:xfrm>
          <a:ln/>
        </p:spPr>
      </p:sp>
      <p:sp>
        <p:nvSpPr>
          <p:cNvPr id="5123" name="ノート プレースホルダ 2">
            <a:extLst>
              <a:ext uri="{FF2B5EF4-FFF2-40B4-BE49-F238E27FC236}">
                <a16:creationId xmlns:a16="http://schemas.microsoft.com/office/drawing/2014/main" id="{35CCE608-6D2C-4E80-843B-31699A411807}"/>
              </a:ext>
            </a:extLst>
          </p:cNvPr>
          <p:cNvSpPr>
            <a:spLocks noGrp="1"/>
          </p:cNvSpPr>
          <p:nvPr>
            <p:ph type="body" idx="1"/>
          </p:nvPr>
        </p:nvSpPr>
        <p:spPr>
          <a:xfrm>
            <a:off x="674688" y="4686300"/>
            <a:ext cx="5386387" cy="4438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97" tIns="45300" rIns="90597" bIns="45300"/>
          <a:lstStyle/>
          <a:p>
            <a:pPr marL="0" marR="0" lvl="0" indent="108000" algn="l" defTabSz="914400" rtl="0" eaLnBrk="1" fontAlgn="auto" latinLnBrk="0" hangingPunct="1">
              <a:lnSpc>
                <a:spcPct val="100000"/>
              </a:lnSpc>
              <a:spcBef>
                <a:spcPct val="0"/>
              </a:spcBef>
              <a:spcAft>
                <a:spcPts val="0"/>
              </a:spcAft>
              <a:buClrTx/>
              <a:buSzTx/>
              <a:buFontTx/>
              <a:buNone/>
              <a:tabLst/>
              <a:defRPr/>
            </a:pPr>
            <a:r>
              <a:rPr kumimoji="1" lang="ja-JP" altLang="ja-JP" sz="1000" kern="1200" dirty="0">
                <a:solidFill>
                  <a:schemeClr val="tx1"/>
                </a:solidFill>
                <a:effectLst/>
                <a:latin typeface="+mn-lt"/>
                <a:ea typeface="+mn-ea"/>
                <a:cs typeface="+mn-cs"/>
              </a:rPr>
              <a:t>「喀痰吸引等を必要とする重度障害児･者等の障害及び支援、緊急時の対応及び危険防止に関する講義」を行います。</a:t>
            </a:r>
          </a:p>
          <a:p>
            <a:pPr eaLnBrk="1" hangingPunct="1">
              <a:spcBef>
                <a:spcPct val="0"/>
              </a:spcBef>
            </a:pPr>
            <a:endParaRPr lang="ja-JP" altLang="en-US" dirty="0"/>
          </a:p>
        </p:txBody>
      </p:sp>
    </p:spTree>
    <p:extLst>
      <p:ext uri="{BB962C8B-B14F-4D97-AF65-F5344CB8AC3E}">
        <p14:creationId xmlns:p14="http://schemas.microsoft.com/office/powerpoint/2010/main" val="3844329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スライド イメージ プレースホルダー 1">
            <a:extLst>
              <a:ext uri="{FF2B5EF4-FFF2-40B4-BE49-F238E27FC236}">
                <a16:creationId xmlns:a16="http://schemas.microsoft.com/office/drawing/2014/main" id="{EE71B011-1321-4FCF-B365-723DB7E43E1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ノート プレースホルダー 2">
            <a:extLst>
              <a:ext uri="{FF2B5EF4-FFF2-40B4-BE49-F238E27FC236}">
                <a16:creationId xmlns:a16="http://schemas.microsoft.com/office/drawing/2014/main" id="{3618714F-112A-49D1-9F60-8CC65BE2219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在宅</a:t>
            </a:r>
            <a:r>
              <a:rPr lang="ja-JP" altLang="ja-JP" dirty="0"/>
              <a:t>でも普及しているパルスオキシメーターは、酸素を取り込めているか把握する上で、非常に有用です。</a:t>
            </a:r>
          </a:p>
          <a:p>
            <a:r>
              <a:rPr lang="ja-JP" altLang="ja-JP" dirty="0"/>
              <a:t>パルスオキシメーターで90%以下の表示は、絶対的に異常ですが、普段の値より低いかどうかも重要になります。</a:t>
            </a:r>
            <a:endParaRPr lang="en-US" altLang="ja-JP" dirty="0"/>
          </a:p>
          <a:p>
            <a:r>
              <a:rPr lang="ja-JP" altLang="ja-JP" dirty="0"/>
              <a:t>また、この器械では、酸素の状態しかわからず、二酸化炭素の排出状態は確認できません。そのため、呼吸筋麻痺をきたすALS（えいえるえす）のような疾患では、酸素飽和度（さんそほうわど）が正常でも、二酸化炭素が排出できず血液の中にたまっていることがありますが、それを把握することはできません</a:t>
            </a:r>
            <a:r>
              <a:rPr kumimoji="1" lang="ja-JP" altLang="en-US" sz="1000" kern="1200" dirty="0">
                <a:solidFill>
                  <a:schemeClr val="tx1"/>
                </a:solidFill>
                <a:effectLst/>
                <a:latin typeface="+mn-lt"/>
                <a:ea typeface="+mn-ea"/>
                <a:cs typeface="+mn-cs"/>
              </a:rPr>
              <a:t>。</a:t>
            </a:r>
            <a:endParaRPr kumimoji="1" lang="ja-JP" altLang="ja-JP" sz="10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13414716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a:extLst>
              <a:ext uri="{FF2B5EF4-FFF2-40B4-BE49-F238E27FC236}">
                <a16:creationId xmlns:a16="http://schemas.microsoft.com/office/drawing/2014/main" id="{C6B74DC4-569C-441F-8B60-C61333EB7A6A}"/>
              </a:ext>
            </a:extLst>
          </p:cNvPr>
          <p:cNvSpPr txBox="1">
            <a:spLocks noGrp="1" noChangeArrowheads="1"/>
          </p:cNvSpPr>
          <p:nvPr/>
        </p:nvSpPr>
        <p:spPr bwMode="auto">
          <a:xfrm>
            <a:off x="3814763" y="9372600"/>
            <a:ext cx="29194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87" tIns="45144" rIns="90287" bIns="45144" anchor="b"/>
          <a:lstStyle>
            <a:lvl1pPr defTabSz="942975">
              <a:spcBef>
                <a:spcPct val="30000"/>
              </a:spcBef>
              <a:defRPr kumimoji="1" sz="1200">
                <a:solidFill>
                  <a:schemeClr val="tx1"/>
                </a:solidFill>
                <a:latin typeface="ＭＳ Ｐ明朝" panose="02020600040205080304" pitchFamily="18" charset="-128"/>
                <a:ea typeface="ＭＳ Ｐ明朝" panose="02020600040205080304" pitchFamily="18" charset="-128"/>
              </a:defRPr>
            </a:lvl1pPr>
            <a:lvl2pPr marL="742950" indent="-285750" defTabSz="942975">
              <a:spcBef>
                <a:spcPct val="30000"/>
              </a:spcBef>
              <a:defRPr kumimoji="1" sz="1200">
                <a:solidFill>
                  <a:schemeClr val="tx1"/>
                </a:solidFill>
                <a:latin typeface="ＭＳ Ｐ明朝" panose="02020600040205080304" pitchFamily="18" charset="-128"/>
                <a:ea typeface="ＭＳ Ｐ明朝" panose="02020600040205080304" pitchFamily="18" charset="-128"/>
              </a:defRPr>
            </a:lvl2pPr>
            <a:lvl3pPr marL="1143000" indent="-228600" defTabSz="942975">
              <a:spcBef>
                <a:spcPct val="30000"/>
              </a:spcBef>
              <a:defRPr kumimoji="1" sz="1200">
                <a:solidFill>
                  <a:schemeClr val="tx1"/>
                </a:solidFill>
                <a:latin typeface="ＭＳ Ｐ明朝" panose="02020600040205080304" pitchFamily="18" charset="-128"/>
                <a:ea typeface="ＭＳ Ｐ明朝" panose="02020600040205080304" pitchFamily="18" charset="-128"/>
              </a:defRPr>
            </a:lvl3pPr>
            <a:lvl4pPr marL="1600200" indent="-228600" defTabSz="942975">
              <a:spcBef>
                <a:spcPct val="30000"/>
              </a:spcBef>
              <a:defRPr kumimoji="1" sz="1200">
                <a:solidFill>
                  <a:schemeClr val="tx1"/>
                </a:solidFill>
                <a:latin typeface="ＭＳ Ｐ明朝" panose="02020600040205080304" pitchFamily="18" charset="-128"/>
                <a:ea typeface="ＭＳ Ｐ明朝" panose="02020600040205080304" pitchFamily="18" charset="-128"/>
              </a:defRPr>
            </a:lvl4pPr>
            <a:lvl5pPr marL="2057400" indent="-228600" defTabSz="942975">
              <a:spcBef>
                <a:spcPct val="30000"/>
              </a:spcBef>
              <a:defRPr kumimoji="1" sz="1200">
                <a:solidFill>
                  <a:schemeClr val="tx1"/>
                </a:solidFill>
                <a:latin typeface="ＭＳ Ｐ明朝" panose="02020600040205080304" pitchFamily="18" charset="-128"/>
                <a:ea typeface="ＭＳ Ｐ明朝" panose="02020600040205080304" pitchFamily="18" charset="-128"/>
              </a:defRPr>
            </a:lvl5pPr>
            <a:lvl6pPr marL="2514600" indent="-228600" defTabSz="94297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6pPr>
            <a:lvl7pPr marL="2971800" indent="-228600" defTabSz="94297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7pPr>
            <a:lvl8pPr marL="3429000" indent="-228600" defTabSz="94297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8pPr>
            <a:lvl9pPr marL="3886200" indent="-228600" defTabSz="94297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9pPr>
          </a:lstStyle>
          <a:p>
            <a:pPr marL="0" marR="0" lvl="0" indent="0" algn="r" defTabSz="942975" rtl="0" eaLnBrk="1" fontAlgn="auto" latinLnBrk="0" hangingPunct="1">
              <a:lnSpc>
                <a:spcPct val="100000"/>
              </a:lnSpc>
              <a:spcBef>
                <a:spcPct val="0"/>
              </a:spcBef>
              <a:spcAft>
                <a:spcPts val="0"/>
              </a:spcAft>
              <a:buClrTx/>
              <a:buSzTx/>
              <a:buFontTx/>
              <a:buNone/>
              <a:tabLst/>
              <a:defRPr/>
            </a:pPr>
            <a:endParaRPr kumimoji="1" lang="en-US" altLang="ja-JP" sz="11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97635" name="Rectangle 2">
            <a:extLst>
              <a:ext uri="{FF2B5EF4-FFF2-40B4-BE49-F238E27FC236}">
                <a16:creationId xmlns:a16="http://schemas.microsoft.com/office/drawing/2014/main" id="{F007316D-C40D-4A4F-99CA-72C8FC86C4A4}"/>
              </a:ext>
            </a:extLst>
          </p:cNvPr>
          <p:cNvSpPr>
            <a:spLocks noGrp="1" noRot="1" noChangeAspect="1" noChangeArrowheads="1" noTextEdit="1"/>
          </p:cNvSpPr>
          <p:nvPr>
            <p:ph type="sldImg"/>
          </p:nvPr>
        </p:nvSpPr>
        <p:spPr>
          <a:ln/>
        </p:spPr>
      </p:sp>
      <p:sp>
        <p:nvSpPr>
          <p:cNvPr id="197636" name="Rectangle 3">
            <a:extLst>
              <a:ext uri="{FF2B5EF4-FFF2-40B4-BE49-F238E27FC236}">
                <a16:creationId xmlns:a16="http://schemas.microsoft.com/office/drawing/2014/main" id="{3B6F033C-EA8F-4E01-8F6D-F5A6DD0FB48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87" tIns="45144" rIns="90287" bIns="45144"/>
          <a:lstStyle/>
          <a:p>
            <a:r>
              <a:rPr kumimoji="1" lang="ja-JP" altLang="ja-JP" sz="1000" kern="1200" dirty="0">
                <a:solidFill>
                  <a:schemeClr val="tx1"/>
                </a:solidFill>
                <a:effectLst/>
                <a:latin typeface="+mn-lt"/>
                <a:ea typeface="+mn-ea"/>
                <a:cs typeface="+mn-cs"/>
              </a:rPr>
              <a:t>対象者の</a:t>
            </a:r>
            <a:r>
              <a:rPr lang="ja-JP" altLang="ja-JP" dirty="0"/>
              <a:t>多くは、吸引カテーテルを使い捨てにせず再使用しています。再使用する場合に、吸引カテーテルを管理する方法には、主に、乾燥法と薬液浸漬法（やくえきしんしほう）があります。乾燥法は、吸引カテーテルを洗浄した後、乾燥させて保管する方法、薬液浸漬法は消毒液に漬けて保管する方法です。薬液浸漬法の場合は、毎回、アルコール綿で吸引カテーテルの外側を消毒するか、洗浄水等でしっかり洗浄します。</a:t>
            </a:r>
          </a:p>
          <a:p>
            <a:r>
              <a:rPr lang="ja-JP" altLang="ja-JP" dirty="0"/>
              <a:t>吸引カテーテルの保管方法は対象者によって違います。皆さんは、清潔、不潔を常に意識しながら、それぞれの対象者の方法を身につけるようにして下さい。</a:t>
            </a:r>
          </a:p>
          <a:p>
            <a:r>
              <a:rPr lang="ja-JP" altLang="ja-JP" dirty="0"/>
              <a:t>第２章では、口腔内と鼻腔内の吸引については、在宅で行われていることの多い乾燥法の手順を説明します。また、気管カニューレ内吸引では、吸引カテーテルの使い捨てが推奨されていますので、単回使用の方法を説明します。しかし在宅ではコストなどの問題もあり、気管カニューレ内吸引も乾燥法で行っている場合がありますので、その場合の手順も説明していきます。</a:t>
            </a:r>
          </a:p>
          <a:p>
            <a:pPr eaLnBrk="1" hangingPunct="1"/>
            <a:endParaRPr lang="en-US" altLang="ja-JP" dirty="0"/>
          </a:p>
        </p:txBody>
      </p:sp>
    </p:spTree>
    <p:extLst>
      <p:ext uri="{BB962C8B-B14F-4D97-AF65-F5344CB8AC3E}">
        <p14:creationId xmlns:p14="http://schemas.microsoft.com/office/powerpoint/2010/main" val="417344994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E97DEF8F-E2AB-4C50-934F-633F8699B398}"/>
              </a:ext>
            </a:extLst>
          </p:cNvPr>
          <p:cNvSpPr>
            <a:spLocks noGrp="1" noRot="1" noChangeAspect="1" noChangeArrowheads="1" noTextEdit="1"/>
          </p:cNvSpPr>
          <p:nvPr>
            <p:ph type="sldImg"/>
          </p:nvPr>
        </p:nvSpPr>
        <p:spPr>
          <a:ln/>
        </p:spPr>
      </p:sp>
      <p:sp>
        <p:nvSpPr>
          <p:cNvPr id="203779" name="Rectangle 3">
            <a:extLst>
              <a:ext uri="{FF2B5EF4-FFF2-40B4-BE49-F238E27FC236}">
                <a16:creationId xmlns:a16="http://schemas.microsoft.com/office/drawing/2014/main" id="{D2E92322-69C7-472F-B67E-915CCCC3F4EB}"/>
              </a:ext>
            </a:extLst>
          </p:cNvPr>
          <p:cNvSpPr>
            <a:spLocks noGrp="1" noChangeArrowheads="1"/>
          </p:cNvSpPr>
          <p:nvPr>
            <p:ph type="body" idx="1"/>
          </p:nvPr>
        </p:nvSpPr>
        <p:spPr>
          <a:xfrm>
            <a:off x="673100" y="4684713"/>
            <a:ext cx="5389563" cy="4440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lstStyle/>
          <a:p>
            <a:r>
              <a:rPr kumimoji="1" lang="ja-JP" altLang="ja-JP" sz="1000" kern="1200" dirty="0">
                <a:solidFill>
                  <a:schemeClr val="tx1"/>
                </a:solidFill>
                <a:effectLst/>
                <a:latin typeface="+mn-lt"/>
                <a:ea typeface="+mn-ea"/>
                <a:cs typeface="+mn-cs"/>
              </a:rPr>
              <a:t>喀痰吸引の演習に必要な物品としては、</a:t>
            </a:r>
          </a:p>
          <a:p>
            <a:r>
              <a:rPr kumimoji="1" lang="ja-JP" altLang="ja-JP" sz="1000" kern="1200" dirty="0">
                <a:solidFill>
                  <a:schemeClr val="tx1"/>
                </a:solidFill>
                <a:effectLst/>
                <a:latin typeface="+mn-lt"/>
                <a:ea typeface="+mn-ea"/>
                <a:cs typeface="+mn-cs"/>
              </a:rPr>
              <a:t>テーブル、</a:t>
            </a:r>
            <a:r>
              <a:rPr lang="ja-JP" altLang="ja-JP" dirty="0"/>
              <a:t>椅子、吸引器、電源からの延長コードや電源タップ、12Fr（フレンチ）程度の細めの吸引カテーテル、紙コップ、ペットボトル水、速乾性擦式手指消毒剤、アルコール綿（もしくは拭き綿）、使い捨て手袋、模擬喀痰吸引訓練用人形、サイドチューブ付き気管カニューレ、人工呼吸器回路につなぐフレキシブルチューブなど、が挙げられます。</a:t>
            </a:r>
          </a:p>
          <a:p>
            <a:r>
              <a:rPr lang="ja-JP" altLang="ja-JP" dirty="0"/>
              <a:t>この写真は、口腔内・鼻腔内吸引を乾燥法で、気管カニューレ内吸引を単回使用で行う場合に必要な物品です。口腔内・鼻腔内吸引については、吸引カテーテルを保管する容器、気管カニューレ内吸引について</a:t>
            </a:r>
            <a:r>
              <a:rPr kumimoji="1" lang="ja-JP" altLang="ja-JP" sz="1000" kern="1200" dirty="0">
                <a:solidFill>
                  <a:schemeClr val="tx1"/>
                </a:solidFill>
                <a:effectLst/>
                <a:latin typeface="+mn-lt"/>
                <a:ea typeface="+mn-ea"/>
                <a:cs typeface="+mn-cs"/>
              </a:rPr>
              <a:t>は新しい吸引カテーテルを用意します。</a:t>
            </a:r>
          </a:p>
          <a:p>
            <a:pPr eaLnBrk="1" hangingPunct="1"/>
            <a:endParaRPr lang="ja-JP" altLang="ja-JP" dirty="0"/>
          </a:p>
        </p:txBody>
      </p:sp>
    </p:spTree>
    <p:extLst>
      <p:ext uri="{BB962C8B-B14F-4D97-AF65-F5344CB8AC3E}">
        <p14:creationId xmlns:p14="http://schemas.microsoft.com/office/powerpoint/2010/main" val="243530909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E97DEF8F-E2AB-4C50-934F-633F8699B398}"/>
              </a:ext>
            </a:extLst>
          </p:cNvPr>
          <p:cNvSpPr>
            <a:spLocks noGrp="1" noRot="1" noChangeAspect="1" noChangeArrowheads="1" noTextEdit="1"/>
          </p:cNvSpPr>
          <p:nvPr>
            <p:ph type="sldImg"/>
          </p:nvPr>
        </p:nvSpPr>
        <p:spPr>
          <a:ln/>
        </p:spPr>
      </p:sp>
      <p:sp>
        <p:nvSpPr>
          <p:cNvPr id="203779" name="Rectangle 3">
            <a:extLst>
              <a:ext uri="{FF2B5EF4-FFF2-40B4-BE49-F238E27FC236}">
                <a16:creationId xmlns:a16="http://schemas.microsoft.com/office/drawing/2014/main" id="{D2E92322-69C7-472F-B67E-915CCCC3F4EB}"/>
              </a:ext>
            </a:extLst>
          </p:cNvPr>
          <p:cNvSpPr>
            <a:spLocks noGrp="1" noChangeArrowheads="1"/>
          </p:cNvSpPr>
          <p:nvPr>
            <p:ph type="body" idx="1"/>
          </p:nvPr>
        </p:nvSpPr>
        <p:spPr>
          <a:xfrm>
            <a:off x="673100" y="4684713"/>
            <a:ext cx="5389563" cy="4440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lstStyle/>
          <a:p>
            <a:r>
              <a:rPr kumimoji="1" lang="ja-JP" altLang="ja-JP" sz="1000" kern="1200" dirty="0">
                <a:solidFill>
                  <a:schemeClr val="tx1"/>
                </a:solidFill>
                <a:effectLst/>
                <a:latin typeface="+mn-lt"/>
                <a:ea typeface="+mn-ea"/>
                <a:cs typeface="+mn-cs"/>
              </a:rPr>
              <a:t>この</a:t>
            </a:r>
            <a:r>
              <a:rPr lang="ja-JP" altLang="ja-JP" dirty="0"/>
              <a:t>写真は、口腔内・鼻腔内吸引、気管カニューレ内吸引をすべて乾燥法で行う場合に必要な物品です。口腔内・鼻腔内吸引、気管カニューレ内吸引については、吸引カテーテルを保管する容器が必要になります。</a:t>
            </a:r>
          </a:p>
          <a:p>
            <a:r>
              <a:rPr lang="ja-JP" altLang="ja-JP" dirty="0"/>
              <a:t>なお、喀痰吸引の演習を行うのに、吸引訓練用人形が手に入らない場合には、右上に示したように、ペットボトル上部に穴を開け、気管カニューレを挿入して、ヒモで固定したものを代用してもよいでしょう</a:t>
            </a:r>
            <a:r>
              <a:rPr kumimoji="1" lang="ja-JP" altLang="ja-JP" sz="1000" kern="1200" dirty="0">
                <a:solidFill>
                  <a:schemeClr val="tx1"/>
                </a:solidFill>
                <a:effectLst/>
                <a:latin typeface="+mn-lt"/>
                <a:ea typeface="+mn-ea"/>
                <a:cs typeface="+mn-cs"/>
              </a:rPr>
              <a:t>。</a:t>
            </a:r>
          </a:p>
          <a:p>
            <a:pPr eaLnBrk="1" hangingPunct="1"/>
            <a:endParaRPr lang="ja-JP" altLang="ja-JP" dirty="0"/>
          </a:p>
        </p:txBody>
      </p:sp>
    </p:spTree>
    <p:extLst>
      <p:ext uri="{BB962C8B-B14F-4D97-AF65-F5344CB8AC3E}">
        <p14:creationId xmlns:p14="http://schemas.microsoft.com/office/powerpoint/2010/main" val="81333799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スライド イメージ プレースホルダ 1">
            <a:extLst>
              <a:ext uri="{FF2B5EF4-FFF2-40B4-BE49-F238E27FC236}">
                <a16:creationId xmlns:a16="http://schemas.microsoft.com/office/drawing/2014/main" id="{C2C0DD78-F41A-481C-ACF5-EAC2332D61D7}"/>
              </a:ext>
            </a:extLst>
          </p:cNvPr>
          <p:cNvSpPr>
            <a:spLocks noGrp="1" noRot="1" noChangeAspect="1" noChangeArrowheads="1" noTextEdit="1"/>
          </p:cNvSpPr>
          <p:nvPr>
            <p:ph type="sldImg"/>
          </p:nvPr>
        </p:nvSpPr>
        <p:spPr>
          <a:ln/>
        </p:spPr>
      </p:sp>
      <p:sp>
        <p:nvSpPr>
          <p:cNvPr id="199683" name="ノート プレースホルダ 2">
            <a:extLst>
              <a:ext uri="{FF2B5EF4-FFF2-40B4-BE49-F238E27FC236}">
                <a16:creationId xmlns:a16="http://schemas.microsoft.com/office/drawing/2014/main" id="{94DC98D3-AE7E-4666-98ED-6BE10188FB79}"/>
              </a:ext>
            </a:extLst>
          </p:cNvPr>
          <p:cNvSpPr>
            <a:spLocks noGrp="1"/>
          </p:cNvSpPr>
          <p:nvPr>
            <p:ph type="body" idx="1"/>
          </p:nvPr>
        </p:nvSpPr>
        <p:spPr>
          <a:xfrm>
            <a:off x="673100" y="4686300"/>
            <a:ext cx="5632450" cy="4438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87" tIns="45144" rIns="90287" bIns="45144"/>
          <a:lstStyle/>
          <a:p>
            <a:r>
              <a:rPr kumimoji="1" lang="ja-JP" altLang="ja-JP" sz="1000" kern="1200" dirty="0">
                <a:solidFill>
                  <a:schemeClr val="tx1"/>
                </a:solidFill>
                <a:effectLst/>
                <a:latin typeface="+mn-lt"/>
                <a:ea typeface="+mn-ea"/>
                <a:cs typeface="+mn-cs"/>
              </a:rPr>
              <a:t>それではここから、基本研修の演習で行う喀痰吸引の手順を説明します。</a:t>
            </a:r>
          </a:p>
          <a:p>
            <a:r>
              <a:rPr kumimoji="1" lang="ja-JP" altLang="ja-JP" sz="1000" kern="1200" dirty="0">
                <a:solidFill>
                  <a:schemeClr val="tx1"/>
                </a:solidFill>
                <a:effectLst/>
                <a:latin typeface="+mn-lt"/>
                <a:ea typeface="+mn-ea"/>
                <a:cs typeface="+mn-cs"/>
              </a:rPr>
              <a:t>皆さんはDVDまたはスライドショーをご覧下さい。その後で皆さんに演習をしていただくことになります。</a:t>
            </a:r>
          </a:p>
          <a:p>
            <a:r>
              <a:rPr kumimoji="1" lang="ja-JP" altLang="ja-JP" sz="1000" kern="1200" dirty="0">
                <a:solidFill>
                  <a:schemeClr val="tx1"/>
                </a:solidFill>
                <a:effectLst/>
                <a:latin typeface="+mn-lt"/>
                <a:ea typeface="+mn-ea"/>
                <a:cs typeface="+mn-cs"/>
              </a:rPr>
              <a:t>なお、ここで示す手順は、喀痰吸引の基本的な手順の一例です。</a:t>
            </a:r>
          </a:p>
          <a:p>
            <a:r>
              <a:rPr kumimoji="1" lang="ja-JP" altLang="ja-JP" sz="1000" kern="1200" dirty="0">
                <a:solidFill>
                  <a:schemeClr val="tx1"/>
                </a:solidFill>
                <a:effectLst/>
                <a:latin typeface="+mn-lt"/>
                <a:ea typeface="+mn-ea"/>
                <a:cs typeface="+mn-cs"/>
              </a:rPr>
              <a:t>実際の基本研修の演習では、各受講者が喀痰吸引を行う予定の対象者のおかれている状況をふまえ、それに応じた手順で演習を行ってください。</a:t>
            </a:r>
          </a:p>
          <a:p>
            <a:r>
              <a:rPr kumimoji="1" lang="ja-JP" altLang="ja-JP" sz="1000" kern="1200" dirty="0">
                <a:solidFill>
                  <a:schemeClr val="tx1"/>
                </a:solidFill>
                <a:effectLst/>
                <a:latin typeface="+mn-lt"/>
                <a:ea typeface="+mn-ea"/>
                <a:cs typeface="+mn-cs"/>
              </a:rPr>
              <a:t>例えば、在宅においては、高額な医療用物品の適切な範囲での倹約も必要であり、手袋を片方のみ装着する場合などもあります。そのほか、アルコール綿などの使用量についても同様です。</a:t>
            </a:r>
          </a:p>
          <a:p>
            <a:r>
              <a:rPr kumimoji="1" lang="ja-JP" altLang="ja-JP" sz="1000" kern="1200" dirty="0">
                <a:solidFill>
                  <a:schemeClr val="tx1"/>
                </a:solidFill>
                <a:effectLst/>
                <a:latin typeface="+mn-lt"/>
                <a:ea typeface="+mn-ea"/>
                <a:cs typeface="+mn-cs"/>
              </a:rPr>
              <a:t>後ほど説明する経管栄養の演習の手順も、同様に、基本的な手順の一例となっています。</a:t>
            </a:r>
          </a:p>
          <a:p>
            <a:endParaRPr lang="en-US" altLang="ja-JP" dirty="0"/>
          </a:p>
        </p:txBody>
      </p:sp>
      <p:sp>
        <p:nvSpPr>
          <p:cNvPr id="199684" name="スライド番号プレースホルダ 3">
            <a:extLst>
              <a:ext uri="{FF2B5EF4-FFF2-40B4-BE49-F238E27FC236}">
                <a16:creationId xmlns:a16="http://schemas.microsoft.com/office/drawing/2014/main" id="{81D9BCFD-8D7E-44B1-B6C1-5E6752BEAEA4}"/>
              </a:ext>
            </a:extLst>
          </p:cNvPr>
          <p:cNvSpPr txBox="1">
            <a:spLocks noGrp="1"/>
          </p:cNvSpPr>
          <p:nvPr/>
        </p:nvSpPr>
        <p:spPr bwMode="auto">
          <a:xfrm>
            <a:off x="3814763" y="9372600"/>
            <a:ext cx="29194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87" tIns="45144" rIns="90287" bIns="45144" anchor="b"/>
          <a:lstStyle>
            <a:lvl1pPr defTabSz="942975">
              <a:spcBef>
                <a:spcPct val="30000"/>
              </a:spcBef>
              <a:defRPr kumimoji="1" sz="1200">
                <a:solidFill>
                  <a:schemeClr val="tx1"/>
                </a:solidFill>
                <a:latin typeface="ＭＳ Ｐ明朝" panose="02020600040205080304" pitchFamily="18" charset="-128"/>
                <a:ea typeface="ＭＳ Ｐ明朝" panose="02020600040205080304" pitchFamily="18" charset="-128"/>
              </a:defRPr>
            </a:lvl1pPr>
            <a:lvl2pPr marL="742950" indent="-285750" defTabSz="942975">
              <a:spcBef>
                <a:spcPct val="30000"/>
              </a:spcBef>
              <a:defRPr kumimoji="1" sz="1200">
                <a:solidFill>
                  <a:schemeClr val="tx1"/>
                </a:solidFill>
                <a:latin typeface="ＭＳ Ｐ明朝" panose="02020600040205080304" pitchFamily="18" charset="-128"/>
                <a:ea typeface="ＭＳ Ｐ明朝" panose="02020600040205080304" pitchFamily="18" charset="-128"/>
              </a:defRPr>
            </a:lvl2pPr>
            <a:lvl3pPr marL="1143000" indent="-228600" defTabSz="942975">
              <a:spcBef>
                <a:spcPct val="30000"/>
              </a:spcBef>
              <a:defRPr kumimoji="1" sz="1200">
                <a:solidFill>
                  <a:schemeClr val="tx1"/>
                </a:solidFill>
                <a:latin typeface="ＭＳ Ｐ明朝" panose="02020600040205080304" pitchFamily="18" charset="-128"/>
                <a:ea typeface="ＭＳ Ｐ明朝" panose="02020600040205080304" pitchFamily="18" charset="-128"/>
              </a:defRPr>
            </a:lvl3pPr>
            <a:lvl4pPr marL="1600200" indent="-228600" defTabSz="942975">
              <a:spcBef>
                <a:spcPct val="30000"/>
              </a:spcBef>
              <a:defRPr kumimoji="1" sz="1200">
                <a:solidFill>
                  <a:schemeClr val="tx1"/>
                </a:solidFill>
                <a:latin typeface="ＭＳ Ｐ明朝" panose="02020600040205080304" pitchFamily="18" charset="-128"/>
                <a:ea typeface="ＭＳ Ｐ明朝" panose="02020600040205080304" pitchFamily="18" charset="-128"/>
              </a:defRPr>
            </a:lvl4pPr>
            <a:lvl5pPr marL="2057400" indent="-228600" defTabSz="942975">
              <a:spcBef>
                <a:spcPct val="30000"/>
              </a:spcBef>
              <a:defRPr kumimoji="1" sz="1200">
                <a:solidFill>
                  <a:schemeClr val="tx1"/>
                </a:solidFill>
                <a:latin typeface="ＭＳ Ｐ明朝" panose="02020600040205080304" pitchFamily="18" charset="-128"/>
                <a:ea typeface="ＭＳ Ｐ明朝" panose="02020600040205080304" pitchFamily="18" charset="-128"/>
              </a:defRPr>
            </a:lvl5pPr>
            <a:lvl6pPr marL="2514600" indent="-228600" defTabSz="94297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6pPr>
            <a:lvl7pPr marL="2971800" indent="-228600" defTabSz="94297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7pPr>
            <a:lvl8pPr marL="3429000" indent="-228600" defTabSz="94297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8pPr>
            <a:lvl9pPr marL="3886200" indent="-228600" defTabSz="94297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9pPr>
          </a:lstStyle>
          <a:p>
            <a:pPr marL="0" marR="0" lvl="0" indent="0" algn="r" defTabSz="942975" rtl="0" eaLnBrk="1" fontAlgn="auto" latinLnBrk="0" hangingPunct="1">
              <a:lnSpc>
                <a:spcPct val="100000"/>
              </a:lnSpc>
              <a:spcBef>
                <a:spcPct val="0"/>
              </a:spcBef>
              <a:spcAft>
                <a:spcPts val="0"/>
              </a:spcAft>
              <a:buClrTx/>
              <a:buSzTx/>
              <a:buFontTx/>
              <a:buNone/>
              <a:tabLst/>
              <a:defRPr/>
            </a:pPr>
            <a:endParaRPr kumimoji="1" lang="en-US" altLang="ja-JP" sz="11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68053275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E5F8C3A8-A83D-4277-93B1-C857ED5A13CA}"/>
              </a:ext>
            </a:extLst>
          </p:cNvPr>
          <p:cNvSpPr>
            <a:spLocks noGrp="1" noRot="1" noChangeAspect="1" noChangeArrowheads="1" noTextEdit="1"/>
          </p:cNvSpPr>
          <p:nvPr>
            <p:ph type="sldImg"/>
          </p:nvPr>
        </p:nvSpPr>
        <p:spPr>
          <a:ln/>
        </p:spPr>
      </p:sp>
      <p:sp>
        <p:nvSpPr>
          <p:cNvPr id="205827" name="Rectangle 3">
            <a:extLst>
              <a:ext uri="{FF2B5EF4-FFF2-40B4-BE49-F238E27FC236}">
                <a16:creationId xmlns:a16="http://schemas.microsoft.com/office/drawing/2014/main" id="{16C60E0B-51BA-42FF-998F-D36E1CCE2AB1}"/>
              </a:ext>
            </a:extLst>
          </p:cNvPr>
          <p:cNvSpPr>
            <a:spLocks noGrp="1" noChangeArrowheads="1"/>
          </p:cNvSpPr>
          <p:nvPr>
            <p:ph type="body" idx="1"/>
          </p:nvPr>
        </p:nvSpPr>
        <p:spPr>
          <a:xfrm>
            <a:off x="673100" y="4684713"/>
            <a:ext cx="5389563" cy="4440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lstStyle/>
          <a:p>
            <a:pPr marL="0" marR="0" lvl="0" indent="108000" algn="l" defTabSz="914400" rtl="0" eaLnBrk="1" fontAlgn="auto" latinLnBrk="0" hangingPunct="1">
              <a:lnSpc>
                <a:spcPct val="100000"/>
              </a:lnSpc>
              <a:spcBef>
                <a:spcPts val="0"/>
              </a:spcBef>
              <a:spcAft>
                <a:spcPts val="0"/>
              </a:spcAft>
              <a:buClrTx/>
              <a:buSzTx/>
              <a:buFontTx/>
              <a:buNone/>
              <a:tabLst/>
              <a:defRPr/>
            </a:pPr>
            <a:r>
              <a:rPr kumimoji="1" lang="ja-JP" altLang="ja-JP" sz="1000" kern="1200" dirty="0">
                <a:solidFill>
                  <a:schemeClr val="tx1"/>
                </a:solidFill>
                <a:effectLst/>
                <a:latin typeface="+mn-lt"/>
                <a:ea typeface="+mn-ea"/>
                <a:cs typeface="+mn-cs"/>
              </a:rPr>
              <a:t>それでは、口腔内・鼻腔内の吸引の手順を説明します。ここでは、乾燥法で、吸引カテーテルを再使用する場合の手順を説明します。</a:t>
            </a:r>
          </a:p>
          <a:p>
            <a:pPr eaLnBrk="1" hangingPunct="1"/>
            <a:endParaRPr lang="ja-JP" altLang="ja-JP" dirty="0"/>
          </a:p>
        </p:txBody>
      </p:sp>
    </p:spTree>
    <p:extLst>
      <p:ext uri="{BB962C8B-B14F-4D97-AF65-F5344CB8AC3E}">
        <p14:creationId xmlns:p14="http://schemas.microsoft.com/office/powerpoint/2010/main" val="105868465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41485A60-319A-401D-8084-856D57FADB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Rectangle 3">
            <a:extLst>
              <a:ext uri="{FF2B5EF4-FFF2-40B4-BE49-F238E27FC236}">
                <a16:creationId xmlns:a16="http://schemas.microsoft.com/office/drawing/2014/main" id="{7F5DA3BC-2CE7-494C-ADAB-11075E8ED9F3}"/>
              </a:ext>
            </a:extLst>
          </p:cNvPr>
          <p:cNvSpPr>
            <a:spLocks noGrp="1" noChangeArrowheads="1"/>
          </p:cNvSpPr>
          <p:nvPr>
            <p:ph type="body" idx="1"/>
          </p:nvPr>
        </p:nvSpPr>
        <p:spPr>
          <a:xfrm>
            <a:off x="809625" y="4686300"/>
            <a:ext cx="4949825" cy="4438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2" tIns="45361" rIns="90722" bIns="45361"/>
          <a:lstStyle/>
          <a:p>
            <a:r>
              <a:rPr kumimoji="1" lang="ja-JP" altLang="ja-JP" sz="1000" kern="1200" dirty="0">
                <a:solidFill>
                  <a:schemeClr val="tx1"/>
                </a:solidFill>
                <a:effectLst/>
                <a:latin typeface="+mn-lt"/>
                <a:ea typeface="+mn-ea"/>
                <a:cs typeface="+mn-cs"/>
              </a:rPr>
              <a:t>まず、実施準備を行います。</a:t>
            </a:r>
          </a:p>
          <a:p>
            <a:r>
              <a:rPr kumimoji="1" lang="ja-JP" altLang="ja-JP" sz="1000" kern="1200" dirty="0">
                <a:solidFill>
                  <a:schemeClr val="tx1"/>
                </a:solidFill>
                <a:effectLst/>
                <a:latin typeface="+mn-lt"/>
                <a:ea typeface="+mn-ea"/>
                <a:cs typeface="+mn-cs"/>
              </a:rPr>
              <a:t>訪問時に、</a:t>
            </a:r>
            <a:r>
              <a:rPr lang="ja-JP" altLang="ja-JP" dirty="0"/>
              <a:t>流水と石けんで手洗いを行います。これは、皆さんが、外から細菌などを持ち込まないためと、感染配慮のためです。速乾性擦式手指消毒剤（</a:t>
            </a:r>
            <a:r>
              <a:rPr lang="ja-JP" altLang="ja-JP" dirty="0" err="1"/>
              <a:t>そっ</a:t>
            </a:r>
            <a:r>
              <a:rPr lang="ja-JP" altLang="ja-JP" dirty="0"/>
              <a:t>かんせいさっしきしゅししょうどくざい）での手洗いも可能ですが、流水で洗える環境にある場合は流水で洗うほうを優先させます。</a:t>
            </a:r>
          </a:p>
          <a:p>
            <a:r>
              <a:rPr lang="ja-JP" altLang="ja-JP" dirty="0"/>
              <a:t>また、医師の指示書</a:t>
            </a:r>
            <a:r>
              <a:rPr kumimoji="1" lang="ja-JP" altLang="ja-JP" sz="1000" kern="1200" dirty="0">
                <a:solidFill>
                  <a:schemeClr val="tx1"/>
                </a:solidFill>
                <a:effectLst/>
                <a:latin typeface="+mn-lt"/>
                <a:ea typeface="+mn-ea"/>
                <a:cs typeface="+mn-cs"/>
              </a:rPr>
              <a:t>を確認しておきます。</a:t>
            </a:r>
          </a:p>
          <a:p>
            <a:r>
              <a:rPr kumimoji="1" lang="ja-JP" altLang="ja-JP" sz="1000" kern="1200" dirty="0">
                <a:solidFill>
                  <a:schemeClr val="tx1"/>
                </a:solidFill>
                <a:effectLst/>
                <a:latin typeface="+mn-lt"/>
                <a:ea typeface="+mn-ea"/>
                <a:cs typeface="+mn-cs"/>
              </a:rPr>
              <a:t>さらに、対象者本人や家族、対象者についての前回の記録から、体調を確認します。</a:t>
            </a:r>
          </a:p>
          <a:p>
            <a:r>
              <a:rPr kumimoji="1" lang="ja-JP" altLang="ja-JP" sz="1000" kern="1200" dirty="0">
                <a:solidFill>
                  <a:schemeClr val="tx1"/>
                </a:solidFill>
                <a:effectLst/>
                <a:latin typeface="+mn-lt"/>
                <a:ea typeface="+mn-ea"/>
                <a:cs typeface="+mn-cs"/>
              </a:rPr>
              <a:t>ここまでは、ケアの前に済ませておきます。</a:t>
            </a:r>
          </a:p>
          <a:p>
            <a:pPr eaLnBrk="1" hangingPunct="1"/>
            <a:endParaRPr lang="ja-JP" altLang="en-US" dirty="0"/>
          </a:p>
        </p:txBody>
      </p:sp>
    </p:spTree>
    <p:extLst>
      <p:ext uri="{BB962C8B-B14F-4D97-AF65-F5344CB8AC3E}">
        <p14:creationId xmlns:p14="http://schemas.microsoft.com/office/powerpoint/2010/main" val="327671697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41485A60-319A-401D-8084-856D57FADB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Rectangle 3">
            <a:extLst>
              <a:ext uri="{FF2B5EF4-FFF2-40B4-BE49-F238E27FC236}">
                <a16:creationId xmlns:a16="http://schemas.microsoft.com/office/drawing/2014/main" id="{7F5DA3BC-2CE7-494C-ADAB-11075E8ED9F3}"/>
              </a:ext>
            </a:extLst>
          </p:cNvPr>
          <p:cNvSpPr>
            <a:spLocks noGrp="1" noChangeArrowheads="1"/>
          </p:cNvSpPr>
          <p:nvPr>
            <p:ph type="body" idx="1"/>
          </p:nvPr>
        </p:nvSpPr>
        <p:spPr>
          <a:xfrm>
            <a:off x="809625" y="4686300"/>
            <a:ext cx="4949825" cy="4438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2" tIns="45361" rIns="90722" bIns="45361"/>
          <a:lstStyle/>
          <a:p>
            <a:r>
              <a:rPr kumimoji="1" lang="ja-JP" altLang="ja-JP" sz="1000" kern="1200" dirty="0">
                <a:solidFill>
                  <a:schemeClr val="tx1"/>
                </a:solidFill>
                <a:effectLst/>
                <a:latin typeface="+mn-lt"/>
                <a:ea typeface="+mn-ea"/>
                <a:cs typeface="+mn-cs"/>
              </a:rPr>
              <a:t>手順１、対象者の同意を得る。</a:t>
            </a:r>
          </a:p>
          <a:p>
            <a:r>
              <a:rPr kumimoji="1" lang="ja-JP" altLang="ja-JP" sz="1000" kern="1200" dirty="0">
                <a:solidFill>
                  <a:schemeClr val="tx1"/>
                </a:solidFill>
                <a:effectLst/>
                <a:latin typeface="+mn-lt"/>
                <a:ea typeface="+mn-ea"/>
                <a:cs typeface="+mn-cs"/>
              </a:rPr>
              <a:t>対象者に対し、「痰がゴロゴロいっているので、吸引してもよろしいでしょうか」などと説明し、対象者の同意を得ます。</a:t>
            </a:r>
          </a:p>
          <a:p>
            <a:pPr eaLnBrk="1" hangingPunct="1"/>
            <a:endParaRPr lang="ja-JP" altLang="en-US" dirty="0"/>
          </a:p>
        </p:txBody>
      </p:sp>
    </p:spTree>
    <p:extLst>
      <p:ext uri="{BB962C8B-B14F-4D97-AF65-F5344CB8AC3E}">
        <p14:creationId xmlns:p14="http://schemas.microsoft.com/office/powerpoint/2010/main" val="89296124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41485A60-319A-401D-8084-856D57FADB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Rectangle 3">
            <a:extLst>
              <a:ext uri="{FF2B5EF4-FFF2-40B4-BE49-F238E27FC236}">
                <a16:creationId xmlns:a16="http://schemas.microsoft.com/office/drawing/2014/main" id="{7F5DA3BC-2CE7-494C-ADAB-11075E8ED9F3}"/>
              </a:ext>
            </a:extLst>
          </p:cNvPr>
          <p:cNvSpPr>
            <a:spLocks noGrp="1" noChangeArrowheads="1"/>
          </p:cNvSpPr>
          <p:nvPr>
            <p:ph type="body" idx="1"/>
          </p:nvPr>
        </p:nvSpPr>
        <p:spPr>
          <a:xfrm>
            <a:off x="809625" y="4686300"/>
            <a:ext cx="4949825" cy="4438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2" tIns="45361" rIns="90722" bIns="45361"/>
          <a:lstStyle/>
          <a:p>
            <a:r>
              <a:rPr kumimoji="1" lang="ja-JP" altLang="ja-JP" sz="1000" kern="1200" dirty="0">
                <a:solidFill>
                  <a:schemeClr val="tx1"/>
                </a:solidFill>
                <a:effectLst/>
                <a:latin typeface="+mn-lt"/>
                <a:ea typeface="+mn-ea"/>
                <a:cs typeface="+mn-cs"/>
              </a:rPr>
              <a:t>手順２、環境を</a:t>
            </a:r>
            <a:r>
              <a:rPr lang="ja-JP" altLang="ja-JP" dirty="0"/>
              <a:t>整え、口腔内・鼻腔内を観察する。</a:t>
            </a:r>
          </a:p>
          <a:p>
            <a:r>
              <a:rPr lang="ja-JP" altLang="ja-JP" dirty="0"/>
              <a:t>吸引の環境を整えます。また、効果的に喀痰を吸引できる体位に調整します。</a:t>
            </a:r>
          </a:p>
          <a:p>
            <a:r>
              <a:rPr lang="ja-JP" altLang="ja-JP" dirty="0"/>
              <a:t>口腔内吸引の場合は、口の周囲と口腔内、鼻腔内吸引の場合は鼻の周囲と鼻腔内を観察し、喀痰の貯留、</a:t>
            </a:r>
            <a:r>
              <a:rPr kumimoji="1" lang="ja-JP" altLang="ja-JP" sz="1000" kern="1200" dirty="0">
                <a:solidFill>
                  <a:schemeClr val="tx1"/>
                </a:solidFill>
                <a:effectLst/>
                <a:latin typeface="+mn-lt"/>
                <a:ea typeface="+mn-ea"/>
                <a:cs typeface="+mn-cs"/>
              </a:rPr>
              <a:t>出血、腫れ、乾燥などを確認します。</a:t>
            </a:r>
          </a:p>
          <a:p>
            <a:pPr eaLnBrk="1" hangingPunct="1"/>
            <a:endParaRPr lang="ja-JP" altLang="en-US" dirty="0"/>
          </a:p>
        </p:txBody>
      </p:sp>
    </p:spTree>
    <p:extLst>
      <p:ext uri="{BB962C8B-B14F-4D97-AF65-F5344CB8AC3E}">
        <p14:creationId xmlns:p14="http://schemas.microsoft.com/office/powerpoint/2010/main" val="373481311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D5D5995C-ADB7-4555-9CDA-1490718D3E5C}"/>
              </a:ext>
            </a:extLst>
          </p:cNvPr>
          <p:cNvSpPr>
            <a:spLocks noGrp="1" noRot="1" noChangeAspect="1" noChangeArrowheads="1" noTextEdit="1"/>
          </p:cNvSpPr>
          <p:nvPr>
            <p:ph type="sldImg"/>
          </p:nvPr>
        </p:nvSpPr>
        <p:spPr>
          <a:ln/>
        </p:spPr>
      </p:sp>
      <p:sp>
        <p:nvSpPr>
          <p:cNvPr id="207875" name="Rectangle 3">
            <a:extLst>
              <a:ext uri="{FF2B5EF4-FFF2-40B4-BE49-F238E27FC236}">
                <a16:creationId xmlns:a16="http://schemas.microsoft.com/office/drawing/2014/main" id="{06B9ED22-055B-486F-A220-1E94CE68F403}"/>
              </a:ext>
            </a:extLst>
          </p:cNvPr>
          <p:cNvSpPr>
            <a:spLocks noGrp="1" noChangeArrowheads="1"/>
          </p:cNvSpPr>
          <p:nvPr>
            <p:ph type="body" idx="1"/>
          </p:nvPr>
        </p:nvSpPr>
        <p:spPr>
          <a:xfrm>
            <a:off x="673100" y="4684713"/>
            <a:ext cx="5389563" cy="4440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lstStyle/>
          <a:p>
            <a:r>
              <a:rPr kumimoji="1" lang="ja-JP" altLang="ja-JP" sz="1000" kern="1200" dirty="0">
                <a:solidFill>
                  <a:schemeClr val="tx1"/>
                </a:solidFill>
                <a:effectLst/>
                <a:latin typeface="+mn-lt"/>
                <a:ea typeface="+mn-ea"/>
                <a:cs typeface="+mn-cs"/>
              </a:rPr>
              <a:t>手順３、手洗い、</a:t>
            </a:r>
            <a:r>
              <a:rPr lang="ja-JP" altLang="ja-JP" dirty="0"/>
              <a:t>使い捨て手袋をする。</a:t>
            </a:r>
          </a:p>
          <a:p>
            <a:r>
              <a:rPr lang="ja-JP" altLang="ja-JP" dirty="0"/>
              <a:t>両手を洗います。流水と石けんによる手洗い、あるいは、速乾性擦式手指消毒剤による手洗いをします。</a:t>
            </a:r>
          </a:p>
          <a:p>
            <a:r>
              <a:rPr lang="ja-JP" altLang="ja-JP" dirty="0"/>
              <a:t>その後、使い捨て手袋をします。場合によってはセッシを持ちます。</a:t>
            </a:r>
          </a:p>
          <a:p>
            <a:r>
              <a:rPr lang="ja-JP" altLang="ja-JP" dirty="0"/>
              <a:t>なお、手袋は、両手にする場合と、利き手（吸引カテーテルを持つ方の手）のみにする場合があります。</a:t>
            </a:r>
          </a:p>
          <a:p>
            <a:pPr eaLnBrk="1" hangingPunct="1"/>
            <a:endParaRPr lang="ja-JP" altLang="ja-JP" dirty="0"/>
          </a:p>
        </p:txBody>
      </p:sp>
    </p:spTree>
    <p:extLst>
      <p:ext uri="{BB962C8B-B14F-4D97-AF65-F5344CB8AC3E}">
        <p14:creationId xmlns:p14="http://schemas.microsoft.com/office/powerpoint/2010/main" val="285701838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スライド イメージ プレースホルダ 1">
            <a:extLst>
              <a:ext uri="{FF2B5EF4-FFF2-40B4-BE49-F238E27FC236}">
                <a16:creationId xmlns:a16="http://schemas.microsoft.com/office/drawing/2014/main" id="{390BB40A-EB39-4249-8AED-BFE2A625FAE6}"/>
              </a:ext>
            </a:extLst>
          </p:cNvPr>
          <p:cNvSpPr>
            <a:spLocks noGrp="1" noRot="1" noChangeAspect="1" noChangeArrowheads="1" noTextEdit="1"/>
          </p:cNvSpPr>
          <p:nvPr>
            <p:ph type="sldImg"/>
          </p:nvPr>
        </p:nvSpPr>
        <p:spPr>
          <a:ln/>
        </p:spPr>
      </p:sp>
      <p:sp>
        <p:nvSpPr>
          <p:cNvPr id="209923" name="ノート プレースホルダ 2">
            <a:extLst>
              <a:ext uri="{FF2B5EF4-FFF2-40B4-BE49-F238E27FC236}">
                <a16:creationId xmlns:a16="http://schemas.microsoft.com/office/drawing/2014/main" id="{6FDDFEE5-D525-4690-A880-F96AC354B7C6}"/>
              </a:ext>
            </a:extLst>
          </p:cNvPr>
          <p:cNvSpPr>
            <a:spLocks noGrp="1"/>
          </p:cNvSpPr>
          <p:nvPr>
            <p:ph type="body" idx="1"/>
          </p:nvPr>
        </p:nvSpPr>
        <p:spPr>
          <a:xfrm>
            <a:off x="673100" y="4684713"/>
            <a:ext cx="5389563" cy="4440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lstStyle/>
          <a:p>
            <a:r>
              <a:rPr kumimoji="1" lang="ja-JP" altLang="ja-JP" sz="1000" kern="1200" dirty="0">
                <a:solidFill>
                  <a:schemeClr val="tx1"/>
                </a:solidFill>
                <a:effectLst/>
                <a:latin typeface="+mn-lt"/>
                <a:ea typeface="+mn-ea"/>
                <a:cs typeface="+mn-cs"/>
              </a:rPr>
              <a:t>手順４、</a:t>
            </a:r>
            <a:r>
              <a:rPr lang="ja-JP" altLang="ja-JP" dirty="0"/>
              <a:t>吸引カテーテルを取り出し、接続する。</a:t>
            </a:r>
          </a:p>
          <a:p>
            <a:r>
              <a:rPr lang="ja-JP" altLang="ja-JP" dirty="0"/>
              <a:t>非利き手で吸引カテーテルを保管容器から取り出します。非利き手から、利き手で吸引カテーテルの接続部を持ちます。このとき、カテーテル先端には触らず、また先端を周囲のものにぶつけて不潔</a:t>
            </a:r>
            <a:r>
              <a:rPr kumimoji="1" lang="ja-JP" altLang="ja-JP" sz="1000" kern="1200" dirty="0">
                <a:solidFill>
                  <a:schemeClr val="tx1"/>
                </a:solidFill>
                <a:effectLst/>
                <a:latin typeface="+mn-lt"/>
                <a:ea typeface="+mn-ea"/>
                <a:cs typeface="+mn-cs"/>
              </a:rPr>
              <a:t>にならないよう十分注意します。</a:t>
            </a:r>
          </a:p>
          <a:p>
            <a:r>
              <a:rPr kumimoji="1" lang="ja-JP" altLang="ja-JP" sz="1000" kern="1200" dirty="0">
                <a:solidFill>
                  <a:schemeClr val="tx1"/>
                </a:solidFill>
                <a:effectLst/>
                <a:latin typeface="+mn-lt"/>
                <a:ea typeface="+mn-ea"/>
                <a:cs typeface="+mn-cs"/>
              </a:rPr>
              <a:t>吸引カテーテルを吸引器に接続した接続管につなげます。この時に、両手が触れないように注意が必要です。</a:t>
            </a:r>
          </a:p>
          <a:p>
            <a:r>
              <a:rPr kumimoji="1" lang="ja-JP" altLang="ja-JP" sz="1000" kern="1200" dirty="0">
                <a:solidFill>
                  <a:schemeClr val="tx1"/>
                </a:solidFill>
                <a:effectLst/>
                <a:latin typeface="+mn-lt"/>
                <a:ea typeface="+mn-ea"/>
                <a:cs typeface="+mn-cs"/>
              </a:rPr>
              <a:t>なお、利き手のみに手袋をする場合は、同様の手順で吸引カテーテルを取り出すか、利き手で直接、清潔に吸引カテーテルを取り出します。</a:t>
            </a:r>
          </a:p>
          <a:p>
            <a:endParaRPr lang="ja-JP" altLang="en-US" dirty="0"/>
          </a:p>
        </p:txBody>
      </p:sp>
      <p:sp>
        <p:nvSpPr>
          <p:cNvPr id="209924" name="スライド番号プレースホルダ 3">
            <a:extLst>
              <a:ext uri="{FF2B5EF4-FFF2-40B4-BE49-F238E27FC236}">
                <a16:creationId xmlns:a16="http://schemas.microsoft.com/office/drawing/2014/main" id="{4D8189D1-485F-488A-BC6B-EC34F2E2EF54}"/>
              </a:ext>
            </a:extLst>
          </p:cNvPr>
          <p:cNvSpPr txBox="1">
            <a:spLocks noGrp="1"/>
          </p:cNvSpPr>
          <p:nvPr/>
        </p:nvSpPr>
        <p:spPr bwMode="auto">
          <a:xfrm>
            <a:off x="3816350" y="9371013"/>
            <a:ext cx="29178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nchor="b"/>
          <a:lstStyle>
            <a:lvl1pPr defTabSz="936625">
              <a:spcBef>
                <a:spcPct val="30000"/>
              </a:spcBef>
              <a:defRPr kumimoji="1" sz="1200">
                <a:solidFill>
                  <a:schemeClr val="tx1"/>
                </a:solidFill>
                <a:latin typeface="ＭＳ Ｐ明朝" panose="02020600040205080304" pitchFamily="18" charset="-128"/>
                <a:ea typeface="ＭＳ Ｐ明朝" panose="02020600040205080304" pitchFamily="18" charset="-128"/>
              </a:defRPr>
            </a:lvl1pPr>
            <a:lvl2pPr marL="742950" indent="-285750" defTabSz="936625">
              <a:spcBef>
                <a:spcPct val="30000"/>
              </a:spcBef>
              <a:defRPr kumimoji="1" sz="1200">
                <a:solidFill>
                  <a:schemeClr val="tx1"/>
                </a:solidFill>
                <a:latin typeface="ＭＳ Ｐ明朝" panose="02020600040205080304" pitchFamily="18" charset="-128"/>
                <a:ea typeface="ＭＳ Ｐ明朝" panose="02020600040205080304" pitchFamily="18" charset="-128"/>
              </a:defRPr>
            </a:lvl2pPr>
            <a:lvl3pPr marL="1143000" indent="-228600" defTabSz="936625">
              <a:spcBef>
                <a:spcPct val="30000"/>
              </a:spcBef>
              <a:defRPr kumimoji="1" sz="1200">
                <a:solidFill>
                  <a:schemeClr val="tx1"/>
                </a:solidFill>
                <a:latin typeface="ＭＳ Ｐ明朝" panose="02020600040205080304" pitchFamily="18" charset="-128"/>
                <a:ea typeface="ＭＳ Ｐ明朝" panose="02020600040205080304" pitchFamily="18" charset="-128"/>
              </a:defRPr>
            </a:lvl3pPr>
            <a:lvl4pPr marL="1600200" indent="-228600" defTabSz="936625">
              <a:spcBef>
                <a:spcPct val="30000"/>
              </a:spcBef>
              <a:defRPr kumimoji="1" sz="1200">
                <a:solidFill>
                  <a:schemeClr val="tx1"/>
                </a:solidFill>
                <a:latin typeface="ＭＳ Ｐ明朝" panose="02020600040205080304" pitchFamily="18" charset="-128"/>
                <a:ea typeface="ＭＳ Ｐ明朝" panose="02020600040205080304" pitchFamily="18" charset="-128"/>
              </a:defRPr>
            </a:lvl4pPr>
            <a:lvl5pPr marL="2057400" indent="-228600" defTabSz="936625">
              <a:spcBef>
                <a:spcPct val="30000"/>
              </a:spcBef>
              <a:defRPr kumimoji="1" sz="1200">
                <a:solidFill>
                  <a:schemeClr val="tx1"/>
                </a:solidFill>
                <a:latin typeface="ＭＳ Ｐ明朝" panose="02020600040205080304" pitchFamily="18" charset="-128"/>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9pPr>
          </a:lstStyle>
          <a:p>
            <a:pPr marL="0" marR="0" lvl="0" indent="0" algn="r" defTabSz="936625" rtl="0" eaLnBrk="1" fontAlgn="auto" latinLnBrk="0" hangingPunct="1">
              <a:lnSpc>
                <a:spcPct val="100000"/>
              </a:lnSpc>
              <a:spcBef>
                <a:spcPct val="0"/>
              </a:spcBef>
              <a:spcAft>
                <a:spcPts val="0"/>
              </a:spcAft>
              <a:buClrTx/>
              <a:buSzTx/>
              <a:buFontTx/>
              <a:buNone/>
              <a:tabLst/>
              <a:defRPr/>
            </a:pPr>
            <a:endParaRPr kumimoji="1" lang="en-US" altLang="ja-JP" sz="11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247418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スライド イメージ プレースホルダ 1">
            <a:extLst>
              <a:ext uri="{FF2B5EF4-FFF2-40B4-BE49-F238E27FC236}">
                <a16:creationId xmlns:a16="http://schemas.microsoft.com/office/drawing/2014/main" id="{1D99B945-9307-48F4-B14B-F7BF004B8EB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ノート プレースホルダ 2">
            <a:extLst>
              <a:ext uri="{FF2B5EF4-FFF2-40B4-BE49-F238E27FC236}">
                <a16:creationId xmlns:a16="http://schemas.microsoft.com/office/drawing/2014/main" id="{7B67FDD5-85E7-48D5-8B7F-2CFC2CC23F7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次は</a:t>
            </a:r>
            <a:r>
              <a:rPr lang="ja-JP" altLang="ja-JP" dirty="0"/>
              <a:t>、血圧です。</a:t>
            </a:r>
          </a:p>
          <a:p>
            <a:r>
              <a:rPr lang="ja-JP" altLang="ja-JP" dirty="0"/>
              <a:t>血圧とは、心臓の血液を押し出す拍出力（はくしゅつりょく）が血管壁（けっかんへき）に及ぼす圧力のことをいいます。</a:t>
            </a:r>
          </a:p>
          <a:p>
            <a:r>
              <a:rPr lang="ja-JP" altLang="ja-JP" dirty="0"/>
              <a:t>体位や年齢、食事、運動、飲酒、入浴などによって、血圧は変化します。</a:t>
            </a:r>
            <a:endParaRPr lang="en-US" altLang="ja-JP" dirty="0"/>
          </a:p>
          <a:p>
            <a:r>
              <a:rPr lang="ja-JP" altLang="ja-JP" dirty="0"/>
              <a:t>血圧は、自動血圧計の発達や普及によって、簡単に測定できるようになりました。</a:t>
            </a:r>
          </a:p>
          <a:p>
            <a:r>
              <a:rPr lang="ja-JP" altLang="ja-JP" dirty="0"/>
              <a:t>皆さんは、対象者の普段の血圧を知っておくことが重要です。</a:t>
            </a:r>
          </a:p>
          <a:p>
            <a:r>
              <a:rPr lang="ja-JP" altLang="ja-JP" dirty="0"/>
              <a:t>また対象者によっては、上体を起こすことで血圧が下がったり（これを起立性低血圧と言います）、また、経管食を含め</a:t>
            </a:r>
            <a:r>
              <a:rPr kumimoji="1" lang="ja-JP" altLang="ja-JP" sz="1000" kern="1200" dirty="0">
                <a:solidFill>
                  <a:schemeClr val="tx1"/>
                </a:solidFill>
                <a:effectLst/>
                <a:latin typeface="+mn-lt"/>
                <a:ea typeface="+mn-ea"/>
                <a:cs typeface="+mn-cs"/>
              </a:rPr>
              <a:t>食事をとることで血圧が下がり（これを食事性低血圧といいます）反応が鈍くなることがまれにあります。こうしたことは、前もって家族や医療職から十分に情報を得ておく必要があります。対応としては、適宜声をかけて、意識状態を確認したり、電動ベッドでの状態の上げ下げの程度、速さを調節したりする必要があります。</a:t>
            </a:r>
          </a:p>
          <a:p>
            <a:pPr>
              <a:spcBef>
                <a:spcPct val="0"/>
              </a:spcBef>
            </a:pPr>
            <a:endParaRPr lang="ja-JP" altLang="en-US" dirty="0"/>
          </a:p>
        </p:txBody>
      </p:sp>
    </p:spTree>
    <p:extLst>
      <p:ext uri="{BB962C8B-B14F-4D97-AF65-F5344CB8AC3E}">
        <p14:creationId xmlns:p14="http://schemas.microsoft.com/office/powerpoint/2010/main" val="23969361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22ACD921-6C51-4994-B999-601805001A2F}"/>
              </a:ext>
            </a:extLst>
          </p:cNvPr>
          <p:cNvSpPr>
            <a:spLocks noGrp="1" noRot="1" noChangeAspect="1" noChangeArrowheads="1" noTextEdit="1"/>
          </p:cNvSpPr>
          <p:nvPr>
            <p:ph type="sldImg"/>
          </p:nvPr>
        </p:nvSpPr>
        <p:spPr>
          <a:ln/>
        </p:spPr>
      </p:sp>
      <p:sp>
        <p:nvSpPr>
          <p:cNvPr id="214019" name="Rectangle 3">
            <a:extLst>
              <a:ext uri="{FF2B5EF4-FFF2-40B4-BE49-F238E27FC236}">
                <a16:creationId xmlns:a16="http://schemas.microsoft.com/office/drawing/2014/main" id="{A8CBF336-6FE8-4179-935F-E80FC3CF2CAD}"/>
              </a:ext>
            </a:extLst>
          </p:cNvPr>
          <p:cNvSpPr>
            <a:spLocks noGrp="1" noChangeArrowheads="1"/>
          </p:cNvSpPr>
          <p:nvPr>
            <p:ph type="body" idx="1"/>
          </p:nvPr>
        </p:nvSpPr>
        <p:spPr>
          <a:xfrm>
            <a:off x="673100" y="4684713"/>
            <a:ext cx="5389563" cy="4440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lstStyle/>
          <a:p>
            <a:r>
              <a:rPr kumimoji="1" lang="ja-JP" altLang="ja-JP" sz="1000" kern="1200" dirty="0">
                <a:solidFill>
                  <a:schemeClr val="tx1"/>
                </a:solidFill>
                <a:effectLst/>
                <a:latin typeface="+mn-lt"/>
                <a:ea typeface="+mn-ea"/>
                <a:cs typeface="+mn-cs"/>
              </a:rPr>
              <a:t>手順５、吸引器のスイッチを入れる。</a:t>
            </a:r>
          </a:p>
          <a:p>
            <a:r>
              <a:rPr kumimoji="1" lang="ja-JP" altLang="ja-JP" sz="1000" kern="1200" dirty="0">
                <a:solidFill>
                  <a:schemeClr val="tx1"/>
                </a:solidFill>
                <a:effectLst/>
                <a:latin typeface="+mn-lt"/>
                <a:ea typeface="+mn-ea"/>
                <a:cs typeface="+mn-cs"/>
              </a:rPr>
              <a:t>吸引カテーテルを直接手で操作する場合は、先端から約10cmくらいの所を、親指、人差し指、中指の3本でペンを持つように握ります。その状態で、カテーテル先端を周囲の物に触れさせないようにしながら、反対の手、</a:t>
            </a:r>
            <a:r>
              <a:rPr lang="ja-JP" altLang="ja-JP" dirty="0"/>
              <a:t>すなわち非利き手で吸引器のスイッチを押します。</a:t>
            </a:r>
          </a:p>
          <a:p>
            <a:pPr eaLnBrk="1" hangingPunct="1"/>
            <a:endParaRPr lang="ja-JP" altLang="ja-JP" dirty="0"/>
          </a:p>
        </p:txBody>
      </p:sp>
    </p:spTree>
    <p:extLst>
      <p:ext uri="{BB962C8B-B14F-4D97-AF65-F5344CB8AC3E}">
        <p14:creationId xmlns:p14="http://schemas.microsoft.com/office/powerpoint/2010/main" val="113617455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05D173A2-A2A4-4E82-B32E-BCA16DB946B9}"/>
              </a:ext>
            </a:extLst>
          </p:cNvPr>
          <p:cNvSpPr>
            <a:spLocks noGrp="1" noRot="1" noChangeAspect="1" noChangeArrowheads="1" noTextEdit="1"/>
          </p:cNvSpPr>
          <p:nvPr>
            <p:ph type="sldImg"/>
          </p:nvPr>
        </p:nvSpPr>
        <p:spPr>
          <a:ln/>
        </p:spPr>
      </p:sp>
      <p:sp>
        <p:nvSpPr>
          <p:cNvPr id="216067" name="Rectangle 3">
            <a:extLst>
              <a:ext uri="{FF2B5EF4-FFF2-40B4-BE49-F238E27FC236}">
                <a16:creationId xmlns:a16="http://schemas.microsoft.com/office/drawing/2014/main" id="{B1736292-96CF-48AC-8F86-4E280E0B0936}"/>
              </a:ext>
            </a:extLst>
          </p:cNvPr>
          <p:cNvSpPr>
            <a:spLocks noGrp="1" noChangeArrowheads="1"/>
          </p:cNvSpPr>
          <p:nvPr>
            <p:ph type="body" idx="1"/>
          </p:nvPr>
        </p:nvSpPr>
        <p:spPr>
          <a:xfrm>
            <a:off x="771525" y="4684713"/>
            <a:ext cx="5291138" cy="4440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lstStyle/>
          <a:p>
            <a:r>
              <a:rPr kumimoji="1" lang="ja-JP" altLang="ja-JP" sz="1000" kern="1200" dirty="0">
                <a:solidFill>
                  <a:schemeClr val="tx1"/>
                </a:solidFill>
                <a:effectLst/>
                <a:latin typeface="+mn-lt"/>
                <a:ea typeface="+mn-ea"/>
                <a:cs typeface="+mn-cs"/>
              </a:rPr>
              <a:t>手順６、</a:t>
            </a:r>
            <a:r>
              <a:rPr lang="ja-JP" altLang="ja-JP" dirty="0"/>
              <a:t>吸引圧を確認する。</a:t>
            </a:r>
          </a:p>
          <a:p>
            <a:r>
              <a:rPr lang="ja-JP" altLang="ja-JP" dirty="0"/>
              <a:t>非利き手の親指で吸引カテーテルの根元を塞ぎ、吸引圧が、20kPa（キロパスカル）以下であること</a:t>
            </a:r>
            <a:r>
              <a:rPr kumimoji="1" lang="ja-JP" altLang="ja-JP" sz="1000" kern="1200" dirty="0">
                <a:solidFill>
                  <a:schemeClr val="tx1"/>
                </a:solidFill>
                <a:effectLst/>
                <a:latin typeface="+mn-lt"/>
                <a:ea typeface="+mn-ea"/>
                <a:cs typeface="+mn-cs"/>
              </a:rPr>
              <a:t>を確認します。この間も、カテーテル先端が周囲のものに絶対に触れないように注意します。</a:t>
            </a:r>
          </a:p>
          <a:p>
            <a:r>
              <a:rPr kumimoji="1" lang="ja-JP" altLang="ja-JP" sz="1000" kern="1200" dirty="0">
                <a:solidFill>
                  <a:schemeClr val="tx1"/>
                </a:solidFill>
                <a:effectLst/>
                <a:latin typeface="+mn-lt"/>
                <a:ea typeface="+mn-ea"/>
                <a:cs typeface="+mn-cs"/>
              </a:rPr>
              <a:t>なお、吸引を数回にわけて行うことがありますが、吸引圧の確認は毎回の吸引毎に行う必要はありません。</a:t>
            </a:r>
          </a:p>
          <a:p>
            <a:endParaRPr lang="ja-JP" altLang="en-US" dirty="0"/>
          </a:p>
        </p:txBody>
      </p:sp>
    </p:spTree>
    <p:extLst>
      <p:ext uri="{BB962C8B-B14F-4D97-AF65-F5344CB8AC3E}">
        <p14:creationId xmlns:p14="http://schemas.microsoft.com/office/powerpoint/2010/main" val="353620055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05D173A2-A2A4-4E82-B32E-BCA16DB946B9}"/>
              </a:ext>
            </a:extLst>
          </p:cNvPr>
          <p:cNvSpPr>
            <a:spLocks noGrp="1" noRot="1" noChangeAspect="1" noChangeArrowheads="1" noTextEdit="1"/>
          </p:cNvSpPr>
          <p:nvPr>
            <p:ph type="sldImg"/>
          </p:nvPr>
        </p:nvSpPr>
        <p:spPr>
          <a:ln/>
        </p:spPr>
      </p:sp>
      <p:sp>
        <p:nvSpPr>
          <p:cNvPr id="216067" name="Rectangle 3">
            <a:extLst>
              <a:ext uri="{FF2B5EF4-FFF2-40B4-BE49-F238E27FC236}">
                <a16:creationId xmlns:a16="http://schemas.microsoft.com/office/drawing/2014/main" id="{B1736292-96CF-48AC-8F86-4E280E0B0936}"/>
              </a:ext>
            </a:extLst>
          </p:cNvPr>
          <p:cNvSpPr>
            <a:spLocks noGrp="1" noChangeArrowheads="1"/>
          </p:cNvSpPr>
          <p:nvPr>
            <p:ph type="body" idx="1"/>
          </p:nvPr>
        </p:nvSpPr>
        <p:spPr>
          <a:xfrm>
            <a:off x="771525" y="4684713"/>
            <a:ext cx="5291138" cy="4440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lstStyle/>
          <a:p>
            <a:r>
              <a:rPr kumimoji="1" lang="ja-JP" altLang="ja-JP" sz="1000" kern="1200" dirty="0">
                <a:solidFill>
                  <a:schemeClr val="tx1"/>
                </a:solidFill>
                <a:effectLst/>
                <a:latin typeface="+mn-lt"/>
                <a:ea typeface="+mn-ea"/>
                <a:cs typeface="+mn-cs"/>
              </a:rPr>
              <a:t>手順７、吸引カテーテルを洗浄する。</a:t>
            </a:r>
          </a:p>
          <a:p>
            <a:r>
              <a:rPr kumimoji="1" lang="ja-JP" altLang="ja-JP" sz="1000" kern="1200" dirty="0">
                <a:solidFill>
                  <a:schemeClr val="tx1"/>
                </a:solidFill>
                <a:effectLst/>
                <a:latin typeface="+mn-lt"/>
                <a:ea typeface="+mn-ea"/>
                <a:cs typeface="+mn-cs"/>
              </a:rPr>
              <a:t>吸引カテーテルと</a:t>
            </a:r>
            <a:r>
              <a:rPr lang="ja-JP" altLang="ja-JP" dirty="0"/>
              <a:t>接続管の内腔を洗浄水等で洗い流し、吸引カテーテルの先端の水をよく切ります。</a:t>
            </a:r>
          </a:p>
          <a:p>
            <a:endParaRPr lang="ja-JP" altLang="en-US" dirty="0"/>
          </a:p>
        </p:txBody>
      </p:sp>
    </p:spTree>
    <p:extLst>
      <p:ext uri="{BB962C8B-B14F-4D97-AF65-F5344CB8AC3E}">
        <p14:creationId xmlns:p14="http://schemas.microsoft.com/office/powerpoint/2010/main" val="392808895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DFF52ECE-9CDC-4883-A839-AB2BE8BEA2D8}"/>
              </a:ext>
            </a:extLst>
          </p:cNvPr>
          <p:cNvSpPr>
            <a:spLocks noGrp="1" noRot="1" noChangeAspect="1" noChangeArrowheads="1" noTextEdit="1"/>
          </p:cNvSpPr>
          <p:nvPr>
            <p:ph type="sldImg"/>
          </p:nvPr>
        </p:nvSpPr>
        <p:spPr>
          <a:ln/>
        </p:spPr>
      </p:sp>
      <p:sp>
        <p:nvSpPr>
          <p:cNvPr id="218115" name="Rectangle 3">
            <a:extLst>
              <a:ext uri="{FF2B5EF4-FFF2-40B4-BE49-F238E27FC236}">
                <a16:creationId xmlns:a16="http://schemas.microsoft.com/office/drawing/2014/main" id="{7308BB07-6DDA-4B1F-9D6F-BDF5D667BBB1}"/>
              </a:ext>
            </a:extLst>
          </p:cNvPr>
          <p:cNvSpPr>
            <a:spLocks noGrp="1" noChangeArrowheads="1"/>
          </p:cNvSpPr>
          <p:nvPr>
            <p:ph type="body" idx="1"/>
          </p:nvPr>
        </p:nvSpPr>
        <p:spPr>
          <a:xfrm>
            <a:off x="673100" y="4684713"/>
            <a:ext cx="5389563" cy="4440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lstStyle/>
          <a:p>
            <a:r>
              <a:rPr kumimoji="1" lang="ja-JP" altLang="ja-JP" sz="1000" kern="1200" dirty="0">
                <a:solidFill>
                  <a:schemeClr val="tx1"/>
                </a:solidFill>
                <a:effectLst/>
                <a:latin typeface="+mn-lt"/>
                <a:ea typeface="+mn-ea"/>
                <a:cs typeface="+mn-cs"/>
              </a:rPr>
              <a:t>手順８、吸引開始の声かけをする。</a:t>
            </a:r>
          </a:p>
          <a:p>
            <a:r>
              <a:rPr kumimoji="1" lang="ja-JP" altLang="ja-JP" sz="1000" kern="1200" dirty="0">
                <a:solidFill>
                  <a:schemeClr val="tx1"/>
                </a:solidFill>
                <a:effectLst/>
                <a:latin typeface="+mn-lt"/>
                <a:ea typeface="+mn-ea"/>
                <a:cs typeface="+mn-cs"/>
              </a:rPr>
              <a:t>吸引の前に、「○○さん、今から口・鼻の中の吸引をしてもよろしいですか」と、必ず声をかけ、対象者の同意を得ます。</a:t>
            </a:r>
          </a:p>
          <a:p>
            <a:r>
              <a:rPr kumimoji="1" lang="ja-JP" altLang="ja-JP" sz="1000" kern="1200" dirty="0">
                <a:solidFill>
                  <a:schemeClr val="tx1"/>
                </a:solidFill>
                <a:effectLst/>
                <a:latin typeface="+mn-lt"/>
                <a:ea typeface="+mn-ea"/>
                <a:cs typeface="+mn-cs"/>
              </a:rPr>
              <a:t>たとえ、対象者が返事をできない場合や、意識障害がある場合でも同様にしてください。</a:t>
            </a:r>
          </a:p>
          <a:p>
            <a:r>
              <a:rPr kumimoji="1" lang="ja-JP" altLang="ja-JP" sz="1000" kern="1200" dirty="0">
                <a:solidFill>
                  <a:schemeClr val="tx1"/>
                </a:solidFill>
                <a:effectLst/>
                <a:latin typeface="+mn-lt"/>
                <a:ea typeface="+mn-ea"/>
                <a:cs typeface="+mn-cs"/>
              </a:rPr>
              <a:t>※口腔内吸引と鼻腔内吸引は、セットで行うものではありません。</a:t>
            </a:r>
          </a:p>
          <a:p>
            <a:endParaRPr lang="ja-JP" altLang="ja-JP" dirty="0"/>
          </a:p>
        </p:txBody>
      </p:sp>
    </p:spTree>
    <p:extLst>
      <p:ext uri="{BB962C8B-B14F-4D97-AF65-F5344CB8AC3E}">
        <p14:creationId xmlns:p14="http://schemas.microsoft.com/office/powerpoint/2010/main" val="5255044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スライド イメージ プレースホルダ 1">
            <a:extLst>
              <a:ext uri="{FF2B5EF4-FFF2-40B4-BE49-F238E27FC236}">
                <a16:creationId xmlns:a16="http://schemas.microsoft.com/office/drawing/2014/main" id="{8ADB1F87-8419-4C19-92B5-19121A70DC61}"/>
              </a:ext>
            </a:extLst>
          </p:cNvPr>
          <p:cNvSpPr>
            <a:spLocks noGrp="1" noRot="1" noChangeAspect="1" noChangeArrowheads="1" noTextEdit="1"/>
          </p:cNvSpPr>
          <p:nvPr>
            <p:ph type="sldImg"/>
          </p:nvPr>
        </p:nvSpPr>
        <p:spPr>
          <a:ln/>
        </p:spPr>
      </p:sp>
      <p:sp>
        <p:nvSpPr>
          <p:cNvPr id="220163" name="ノート プレースホルダ 2">
            <a:extLst>
              <a:ext uri="{FF2B5EF4-FFF2-40B4-BE49-F238E27FC236}">
                <a16:creationId xmlns:a16="http://schemas.microsoft.com/office/drawing/2014/main" id="{19CB074A-5098-4679-BFE7-602611652663}"/>
              </a:ext>
            </a:extLst>
          </p:cNvPr>
          <p:cNvSpPr>
            <a:spLocks noGrp="1"/>
          </p:cNvSpPr>
          <p:nvPr>
            <p:ph type="body" idx="1"/>
          </p:nvPr>
        </p:nvSpPr>
        <p:spPr>
          <a:xfrm>
            <a:off x="839788" y="4684713"/>
            <a:ext cx="5222875" cy="4440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lstStyle/>
          <a:p>
            <a:r>
              <a:rPr kumimoji="1" lang="ja-JP" altLang="ja-JP" sz="1000" kern="1200" dirty="0">
                <a:solidFill>
                  <a:schemeClr val="tx1"/>
                </a:solidFill>
                <a:effectLst/>
                <a:latin typeface="+mn-lt"/>
                <a:ea typeface="+mn-ea"/>
                <a:cs typeface="+mn-cs"/>
              </a:rPr>
              <a:t>手順９、</a:t>
            </a:r>
            <a:r>
              <a:rPr lang="ja-JP" altLang="ja-JP" dirty="0"/>
              <a:t>口腔内を吸引する。</a:t>
            </a:r>
          </a:p>
          <a:p>
            <a:r>
              <a:rPr lang="ja-JP" altLang="ja-JP" dirty="0"/>
              <a:t>奥歯とほおの内側の間、舌の上下面と周囲、前歯と唇の間のうち、喀痰があるところを吸引します。十分に開口できない人の場合、片手で唇を開いたり、場合によっては、バイトブロックを歯の間に咬ませて、口腔内吸引を行う場合もあります。</a:t>
            </a:r>
          </a:p>
          <a:p>
            <a:r>
              <a:rPr lang="ja-JP" altLang="ja-JP" dirty="0"/>
              <a:t>無理に口を開けようとすると、反射的に強く口を閉じたり、挿入した吸引カテーテルを強く噛む場合もあるので</a:t>
            </a:r>
            <a:r>
              <a:rPr kumimoji="1" lang="ja-JP" altLang="ja-JP" sz="1000" kern="1200" dirty="0">
                <a:solidFill>
                  <a:schemeClr val="tx1"/>
                </a:solidFill>
                <a:effectLst/>
                <a:latin typeface="+mn-lt"/>
                <a:ea typeface="+mn-ea"/>
                <a:cs typeface="+mn-cs"/>
              </a:rPr>
              <a:t>、リラックスさせて筋肉の緊張が緩むのを待つ配慮も必要です。</a:t>
            </a:r>
          </a:p>
          <a:p>
            <a:endParaRPr lang="ja-JP" altLang="en-US" dirty="0"/>
          </a:p>
        </p:txBody>
      </p:sp>
      <p:sp>
        <p:nvSpPr>
          <p:cNvPr id="220164" name="スライド番号プレースホルダ 3">
            <a:extLst>
              <a:ext uri="{FF2B5EF4-FFF2-40B4-BE49-F238E27FC236}">
                <a16:creationId xmlns:a16="http://schemas.microsoft.com/office/drawing/2014/main" id="{CEADA86E-0A7C-4290-9BB0-05E7523DF000}"/>
              </a:ext>
            </a:extLst>
          </p:cNvPr>
          <p:cNvSpPr txBox="1">
            <a:spLocks noGrp="1"/>
          </p:cNvSpPr>
          <p:nvPr/>
        </p:nvSpPr>
        <p:spPr bwMode="auto">
          <a:xfrm>
            <a:off x="3816350" y="9371013"/>
            <a:ext cx="29178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nchor="b"/>
          <a:lstStyle>
            <a:lvl1pPr defTabSz="936625">
              <a:spcBef>
                <a:spcPct val="30000"/>
              </a:spcBef>
              <a:defRPr kumimoji="1" sz="1200">
                <a:solidFill>
                  <a:schemeClr val="tx1"/>
                </a:solidFill>
                <a:latin typeface="ＭＳ Ｐ明朝" panose="02020600040205080304" pitchFamily="18" charset="-128"/>
                <a:ea typeface="ＭＳ Ｐ明朝" panose="02020600040205080304" pitchFamily="18" charset="-128"/>
              </a:defRPr>
            </a:lvl1pPr>
            <a:lvl2pPr marL="742950" indent="-285750" defTabSz="936625">
              <a:spcBef>
                <a:spcPct val="30000"/>
              </a:spcBef>
              <a:defRPr kumimoji="1" sz="1200">
                <a:solidFill>
                  <a:schemeClr val="tx1"/>
                </a:solidFill>
                <a:latin typeface="ＭＳ Ｐ明朝" panose="02020600040205080304" pitchFamily="18" charset="-128"/>
                <a:ea typeface="ＭＳ Ｐ明朝" panose="02020600040205080304" pitchFamily="18" charset="-128"/>
              </a:defRPr>
            </a:lvl2pPr>
            <a:lvl3pPr marL="1143000" indent="-228600" defTabSz="936625">
              <a:spcBef>
                <a:spcPct val="30000"/>
              </a:spcBef>
              <a:defRPr kumimoji="1" sz="1200">
                <a:solidFill>
                  <a:schemeClr val="tx1"/>
                </a:solidFill>
                <a:latin typeface="ＭＳ Ｐ明朝" panose="02020600040205080304" pitchFamily="18" charset="-128"/>
                <a:ea typeface="ＭＳ Ｐ明朝" panose="02020600040205080304" pitchFamily="18" charset="-128"/>
              </a:defRPr>
            </a:lvl3pPr>
            <a:lvl4pPr marL="1600200" indent="-228600" defTabSz="936625">
              <a:spcBef>
                <a:spcPct val="30000"/>
              </a:spcBef>
              <a:defRPr kumimoji="1" sz="1200">
                <a:solidFill>
                  <a:schemeClr val="tx1"/>
                </a:solidFill>
                <a:latin typeface="ＭＳ Ｐ明朝" panose="02020600040205080304" pitchFamily="18" charset="-128"/>
                <a:ea typeface="ＭＳ Ｐ明朝" panose="02020600040205080304" pitchFamily="18" charset="-128"/>
              </a:defRPr>
            </a:lvl4pPr>
            <a:lvl5pPr marL="2057400" indent="-228600" defTabSz="936625">
              <a:spcBef>
                <a:spcPct val="30000"/>
              </a:spcBef>
              <a:defRPr kumimoji="1" sz="1200">
                <a:solidFill>
                  <a:schemeClr val="tx1"/>
                </a:solidFill>
                <a:latin typeface="ＭＳ Ｐ明朝" panose="02020600040205080304" pitchFamily="18" charset="-128"/>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9pPr>
          </a:lstStyle>
          <a:p>
            <a:pPr marL="0" marR="0" lvl="0" indent="0" algn="r" defTabSz="936625" rtl="0" eaLnBrk="1" fontAlgn="auto" latinLnBrk="0" hangingPunct="1">
              <a:lnSpc>
                <a:spcPct val="100000"/>
              </a:lnSpc>
              <a:spcBef>
                <a:spcPct val="0"/>
              </a:spcBef>
              <a:spcAft>
                <a:spcPts val="0"/>
              </a:spcAft>
              <a:buClrTx/>
              <a:buSzTx/>
              <a:buFontTx/>
              <a:buNone/>
              <a:tabLst/>
              <a:defRPr/>
            </a:pPr>
            <a:endParaRPr kumimoji="1" lang="en-US" altLang="ja-JP" sz="11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72669893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a:extLst>
              <a:ext uri="{FF2B5EF4-FFF2-40B4-BE49-F238E27FC236}">
                <a16:creationId xmlns:a16="http://schemas.microsoft.com/office/drawing/2014/main" id="{6825E78A-6ABE-45E9-8154-CFA20E9C603C}"/>
              </a:ext>
            </a:extLst>
          </p:cNvPr>
          <p:cNvSpPr>
            <a:spLocks noGrp="1" noRot="1" noChangeAspect="1" noChangeArrowheads="1" noTextEdit="1"/>
          </p:cNvSpPr>
          <p:nvPr>
            <p:ph type="sldImg"/>
          </p:nvPr>
        </p:nvSpPr>
        <p:spPr>
          <a:ln/>
        </p:spPr>
      </p:sp>
      <p:sp>
        <p:nvSpPr>
          <p:cNvPr id="222211" name="Rectangle 3">
            <a:extLst>
              <a:ext uri="{FF2B5EF4-FFF2-40B4-BE49-F238E27FC236}">
                <a16:creationId xmlns:a16="http://schemas.microsoft.com/office/drawing/2014/main" id="{E49B7E50-EC62-4582-9291-BD8451060D50}"/>
              </a:ext>
            </a:extLst>
          </p:cNvPr>
          <p:cNvSpPr>
            <a:spLocks noGrp="1" noChangeArrowheads="1"/>
          </p:cNvSpPr>
          <p:nvPr>
            <p:ph type="body" idx="1"/>
          </p:nvPr>
        </p:nvSpPr>
        <p:spPr>
          <a:xfrm>
            <a:off x="673100" y="4684713"/>
            <a:ext cx="5389563" cy="4440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lstStyle/>
          <a:p>
            <a:pPr marL="0" marR="0" lvl="0" indent="108000" algn="l" defTabSz="914400" rtl="0" eaLnBrk="1" fontAlgn="auto" latinLnBrk="0" hangingPunct="1">
              <a:lnSpc>
                <a:spcPct val="100000"/>
              </a:lnSpc>
              <a:spcBef>
                <a:spcPts val="0"/>
              </a:spcBef>
              <a:spcAft>
                <a:spcPts val="0"/>
              </a:spcAft>
              <a:buClrTx/>
              <a:buSzTx/>
              <a:buFontTx/>
              <a:buNone/>
              <a:tabLst/>
              <a:defRPr/>
            </a:pPr>
            <a:r>
              <a:rPr lang="ja-JP" altLang="ja-JP" dirty="0"/>
              <a:t>この時、咽頭後壁を強く刺激すると、嘔吐反射が誘発されるので、特に食後間もない時などは、強く刺激しないように、注意して行いましょう。</a:t>
            </a:r>
          </a:p>
          <a:p>
            <a:pPr eaLnBrk="1" hangingPunct="1"/>
            <a:endParaRPr lang="ja-JP" altLang="ja-JP" dirty="0"/>
          </a:p>
        </p:txBody>
      </p:sp>
    </p:spTree>
    <p:extLst>
      <p:ext uri="{BB962C8B-B14F-4D97-AF65-F5344CB8AC3E}">
        <p14:creationId xmlns:p14="http://schemas.microsoft.com/office/powerpoint/2010/main" val="79483883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a:extLst>
              <a:ext uri="{FF2B5EF4-FFF2-40B4-BE49-F238E27FC236}">
                <a16:creationId xmlns:a16="http://schemas.microsoft.com/office/drawing/2014/main" id="{4FF7983D-BF7E-4D55-9086-66F478567AF3}"/>
              </a:ext>
            </a:extLst>
          </p:cNvPr>
          <p:cNvSpPr>
            <a:spLocks noGrp="1" noRot="1" noChangeAspect="1" noChangeArrowheads="1" noTextEdit="1"/>
          </p:cNvSpPr>
          <p:nvPr>
            <p:ph type="sldImg"/>
          </p:nvPr>
        </p:nvSpPr>
        <p:spPr>
          <a:ln/>
        </p:spPr>
      </p:sp>
      <p:sp>
        <p:nvSpPr>
          <p:cNvPr id="234499" name="Rectangle 3">
            <a:extLst>
              <a:ext uri="{FF2B5EF4-FFF2-40B4-BE49-F238E27FC236}">
                <a16:creationId xmlns:a16="http://schemas.microsoft.com/office/drawing/2014/main" id="{26257DF4-868E-4DBD-8B63-ADF7BDF2BAF7}"/>
              </a:ext>
            </a:extLst>
          </p:cNvPr>
          <p:cNvSpPr>
            <a:spLocks noGrp="1" noChangeArrowheads="1"/>
          </p:cNvSpPr>
          <p:nvPr>
            <p:ph type="body" idx="1"/>
          </p:nvPr>
        </p:nvSpPr>
        <p:spPr>
          <a:xfrm>
            <a:off x="673100" y="4684713"/>
            <a:ext cx="5389563" cy="4440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lstStyle/>
          <a:p>
            <a:r>
              <a:rPr kumimoji="1" lang="ja-JP" altLang="ja-JP" sz="1000" kern="1200" dirty="0">
                <a:solidFill>
                  <a:schemeClr val="tx1"/>
                </a:solidFill>
                <a:effectLst/>
                <a:latin typeface="+mn-lt"/>
                <a:ea typeface="+mn-ea"/>
                <a:cs typeface="+mn-cs"/>
              </a:rPr>
              <a:t>手順９、鼻腔内を吸引する。</a:t>
            </a:r>
          </a:p>
          <a:p>
            <a:r>
              <a:rPr kumimoji="1" lang="ja-JP" altLang="ja-JP" sz="1000" kern="1200" dirty="0">
                <a:solidFill>
                  <a:schemeClr val="tx1"/>
                </a:solidFill>
                <a:effectLst/>
                <a:latin typeface="+mn-lt"/>
                <a:ea typeface="+mn-ea"/>
                <a:cs typeface="+mn-cs"/>
              </a:rPr>
              <a:t>吸引カテーテルを</a:t>
            </a:r>
            <a:r>
              <a:rPr lang="ja-JP" altLang="ja-JP" dirty="0"/>
              <a:t>操作する手とは反対の手で吸引カテーテルの根元を折り曲げ、まだ陰圧が吸引カテーテルにかからないようにします。この状態で、吸引カテーテルを鼻腔内の奥に入れます。</a:t>
            </a:r>
          </a:p>
          <a:p>
            <a:r>
              <a:rPr lang="ja-JP" altLang="ja-JP" dirty="0"/>
              <a:t>奥まで挿入できたら、吸引カテーテルの根元を折り曲げた反対側の指を緩め、吸引カテーテルに陰圧をかけ、ゆっくり引き抜きながら喀痰を吸引します。この時、カテーテルをもった3本の指で</a:t>
            </a:r>
            <a:r>
              <a:rPr lang="ja-JP" altLang="ja-JP" dirty="0" err="1"/>
              <a:t>こ</a:t>
            </a:r>
            <a:r>
              <a:rPr lang="ja-JP" altLang="ja-JP" dirty="0"/>
              <a:t>よりをよる</a:t>
            </a:r>
            <a:r>
              <a:rPr kumimoji="1" lang="ja-JP" altLang="ja-JP" sz="1000" kern="1200" dirty="0">
                <a:solidFill>
                  <a:schemeClr val="tx1"/>
                </a:solidFill>
                <a:effectLst/>
                <a:latin typeface="+mn-lt"/>
                <a:ea typeface="+mn-ea"/>
                <a:cs typeface="+mn-cs"/>
              </a:rPr>
              <a:t>ように、左右にカテーテルを回しながらゆっくり引き抜きます。</a:t>
            </a:r>
          </a:p>
          <a:p>
            <a:pPr eaLnBrk="1" hangingPunct="1"/>
            <a:endParaRPr lang="ja-JP" altLang="ja-JP" dirty="0"/>
          </a:p>
        </p:txBody>
      </p:sp>
    </p:spTree>
    <p:extLst>
      <p:ext uri="{BB962C8B-B14F-4D97-AF65-F5344CB8AC3E}">
        <p14:creationId xmlns:p14="http://schemas.microsoft.com/office/powerpoint/2010/main" val="398898731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a:extLst>
              <a:ext uri="{FF2B5EF4-FFF2-40B4-BE49-F238E27FC236}">
                <a16:creationId xmlns:a16="http://schemas.microsoft.com/office/drawing/2014/main" id="{BD95FD2E-AA96-47B2-8088-155BE18AB01C}"/>
              </a:ext>
            </a:extLst>
          </p:cNvPr>
          <p:cNvSpPr>
            <a:spLocks noGrp="1" noRot="1" noChangeAspect="1" noChangeArrowheads="1" noTextEdit="1"/>
          </p:cNvSpPr>
          <p:nvPr>
            <p:ph type="sldImg"/>
          </p:nvPr>
        </p:nvSpPr>
        <p:spPr>
          <a:ln/>
        </p:spPr>
      </p:sp>
      <p:sp>
        <p:nvSpPr>
          <p:cNvPr id="230403" name="Rectangle 3">
            <a:extLst>
              <a:ext uri="{FF2B5EF4-FFF2-40B4-BE49-F238E27FC236}">
                <a16:creationId xmlns:a16="http://schemas.microsoft.com/office/drawing/2014/main" id="{67F44294-FFFA-4769-BA51-9DA1F5087E60}"/>
              </a:ext>
            </a:extLst>
          </p:cNvPr>
          <p:cNvSpPr>
            <a:spLocks noGrp="1" noChangeArrowheads="1"/>
          </p:cNvSpPr>
          <p:nvPr>
            <p:ph type="body" idx="1"/>
          </p:nvPr>
        </p:nvSpPr>
        <p:spPr>
          <a:xfrm>
            <a:off x="839788" y="4684713"/>
            <a:ext cx="5222875" cy="4440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lstStyle/>
          <a:p>
            <a:r>
              <a:rPr kumimoji="1" lang="ja-JP" altLang="ja-JP" sz="1000" kern="1200" dirty="0">
                <a:solidFill>
                  <a:schemeClr val="tx1"/>
                </a:solidFill>
                <a:effectLst/>
                <a:latin typeface="+mn-lt"/>
                <a:ea typeface="+mn-ea"/>
                <a:cs typeface="+mn-cs"/>
              </a:rPr>
              <a:t>鼻腔内に</a:t>
            </a:r>
            <a:r>
              <a:rPr lang="ja-JP" altLang="ja-JP" dirty="0"/>
              <a:t>カテーテルを挿入する時は、吸引カテーテルに陰圧をかけない状態で、まずカテーテル先端を鼻孔からやや上向きに数cm入れます。</a:t>
            </a:r>
          </a:p>
          <a:p>
            <a:r>
              <a:rPr lang="ja-JP" altLang="ja-JP" dirty="0"/>
              <a:t>その後、すぐにカテーテルを上向きから下向きに変え、底を這わせるように深部まで挿入します。このように、方向を変えることと、カテーテルをイメージした顔の正中方向に進めることがコツです。カテーテルを上方向のまま進めると、鼻甲介や鼻腔の天井部に当たって、対象者が痛みを訴えたり、吸引そのものができなくなります。慣れないと、カテーテルは数cmしか入りませんが、うまく入ると、8cm～10cm程度挿入できます。奥まで挿入できたら、吸引カテーテルに陰圧をかけ、ゆっくり引き抜きながら鼻汁や喀痰を吸引します</a:t>
            </a:r>
            <a:r>
              <a:rPr kumimoji="1" lang="ja-JP" altLang="ja-JP" sz="1000" kern="1200" dirty="0">
                <a:solidFill>
                  <a:schemeClr val="tx1"/>
                </a:solidFill>
                <a:effectLst/>
                <a:latin typeface="+mn-lt"/>
                <a:ea typeface="+mn-ea"/>
                <a:cs typeface="+mn-cs"/>
              </a:rPr>
              <a:t>。</a:t>
            </a:r>
          </a:p>
          <a:p>
            <a:endParaRPr lang="ja-JP" altLang="ja-JP" dirty="0"/>
          </a:p>
        </p:txBody>
      </p:sp>
    </p:spTree>
    <p:extLst>
      <p:ext uri="{BB962C8B-B14F-4D97-AF65-F5344CB8AC3E}">
        <p14:creationId xmlns:p14="http://schemas.microsoft.com/office/powerpoint/2010/main" val="4937883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a:extLst>
              <a:ext uri="{FF2B5EF4-FFF2-40B4-BE49-F238E27FC236}">
                <a16:creationId xmlns:a16="http://schemas.microsoft.com/office/drawing/2014/main" id="{25F3BA6E-BD81-4443-A65C-95FCA2F8B505}"/>
              </a:ext>
            </a:extLst>
          </p:cNvPr>
          <p:cNvSpPr>
            <a:spLocks noGrp="1" noRot="1" noChangeAspect="1" noChangeArrowheads="1" noTextEdit="1"/>
          </p:cNvSpPr>
          <p:nvPr>
            <p:ph type="sldImg"/>
          </p:nvPr>
        </p:nvSpPr>
        <p:spPr>
          <a:ln/>
        </p:spPr>
      </p:sp>
      <p:sp>
        <p:nvSpPr>
          <p:cNvPr id="236547" name="Rectangle 3">
            <a:extLst>
              <a:ext uri="{FF2B5EF4-FFF2-40B4-BE49-F238E27FC236}">
                <a16:creationId xmlns:a16="http://schemas.microsoft.com/office/drawing/2014/main" id="{D3CABB35-1D82-4ADB-B53A-D871CE8717C7}"/>
              </a:ext>
            </a:extLst>
          </p:cNvPr>
          <p:cNvSpPr>
            <a:spLocks noGrp="1" noChangeArrowheads="1"/>
          </p:cNvSpPr>
          <p:nvPr>
            <p:ph type="body" idx="1"/>
          </p:nvPr>
        </p:nvSpPr>
        <p:spPr>
          <a:xfrm>
            <a:off x="673100" y="4684713"/>
            <a:ext cx="5389563" cy="4440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lstStyle/>
          <a:p>
            <a:r>
              <a:rPr kumimoji="1" lang="ja-JP" altLang="ja-JP" sz="1000" kern="1200" dirty="0">
                <a:solidFill>
                  <a:schemeClr val="tx1"/>
                </a:solidFill>
                <a:effectLst/>
                <a:latin typeface="+mn-lt"/>
                <a:ea typeface="+mn-ea"/>
                <a:cs typeface="+mn-cs"/>
              </a:rPr>
              <a:t>手順10、確認の声かけをする。</a:t>
            </a:r>
          </a:p>
          <a:p>
            <a:r>
              <a:rPr kumimoji="1" lang="ja-JP" altLang="ja-JP" sz="1000" kern="1200" dirty="0">
                <a:solidFill>
                  <a:schemeClr val="tx1"/>
                </a:solidFill>
                <a:effectLst/>
                <a:latin typeface="+mn-lt"/>
                <a:ea typeface="+mn-ea"/>
                <a:cs typeface="+mn-cs"/>
              </a:rPr>
              <a:t>吸引が終わったら、対象者に声をかけ、吸引が十分であったかどうか、再度吸引が必要かどうかを確認します。</a:t>
            </a:r>
            <a:endParaRPr lang="ja-JP" altLang="ja-JP" dirty="0"/>
          </a:p>
        </p:txBody>
      </p:sp>
    </p:spTree>
    <p:extLst>
      <p:ext uri="{BB962C8B-B14F-4D97-AF65-F5344CB8AC3E}">
        <p14:creationId xmlns:p14="http://schemas.microsoft.com/office/powerpoint/2010/main" val="416204263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a:extLst>
              <a:ext uri="{FF2B5EF4-FFF2-40B4-BE49-F238E27FC236}">
                <a16:creationId xmlns:a16="http://schemas.microsoft.com/office/drawing/2014/main" id="{8A9BF3C6-2677-4D84-BE13-27304D8DD924}"/>
              </a:ext>
            </a:extLst>
          </p:cNvPr>
          <p:cNvSpPr>
            <a:spLocks noGrp="1" noRot="1" noChangeAspect="1" noChangeArrowheads="1" noTextEdit="1"/>
          </p:cNvSpPr>
          <p:nvPr>
            <p:ph type="sldImg"/>
          </p:nvPr>
        </p:nvSpPr>
        <p:spPr>
          <a:ln/>
        </p:spPr>
      </p:sp>
      <p:sp>
        <p:nvSpPr>
          <p:cNvPr id="224259" name="Rectangle 3">
            <a:extLst>
              <a:ext uri="{FF2B5EF4-FFF2-40B4-BE49-F238E27FC236}">
                <a16:creationId xmlns:a16="http://schemas.microsoft.com/office/drawing/2014/main" id="{717BF52D-BC2F-463B-A36D-663786942340}"/>
              </a:ext>
            </a:extLst>
          </p:cNvPr>
          <p:cNvSpPr>
            <a:spLocks noGrp="1" noChangeArrowheads="1"/>
          </p:cNvSpPr>
          <p:nvPr>
            <p:ph type="body" idx="1"/>
          </p:nvPr>
        </p:nvSpPr>
        <p:spPr>
          <a:xfrm>
            <a:off x="673100" y="4684713"/>
            <a:ext cx="5389563" cy="4440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lstStyle/>
          <a:p>
            <a:r>
              <a:rPr kumimoji="1" lang="ja-JP" altLang="ja-JP" sz="1000" kern="1200" dirty="0">
                <a:solidFill>
                  <a:schemeClr val="tx1"/>
                </a:solidFill>
                <a:effectLst/>
                <a:latin typeface="+mn-lt"/>
                <a:ea typeface="+mn-ea"/>
                <a:cs typeface="+mn-cs"/>
              </a:rPr>
              <a:t>手順11、吸引カテーテルを洗浄する。</a:t>
            </a:r>
          </a:p>
          <a:p>
            <a:r>
              <a:rPr kumimoji="1" lang="ja-JP" altLang="ja-JP" sz="1000" kern="1200" dirty="0">
                <a:solidFill>
                  <a:schemeClr val="tx1"/>
                </a:solidFill>
                <a:effectLst/>
                <a:latin typeface="+mn-lt"/>
                <a:ea typeface="+mn-ea"/>
                <a:cs typeface="+mn-cs"/>
              </a:rPr>
              <a:t>吸引が終わったら、吸引カテーテルの外側をアルコール綿（もしくは、拭き綿）で拭きとり、次に吸引カテーテルと</a:t>
            </a:r>
            <a:r>
              <a:rPr lang="ja-JP" altLang="ja-JP" dirty="0"/>
              <a:t>接続管の内腔を、洗浄水等で洗い流します。</a:t>
            </a:r>
          </a:p>
          <a:p>
            <a:endParaRPr lang="en-US" altLang="ja-JP" dirty="0"/>
          </a:p>
        </p:txBody>
      </p:sp>
    </p:spTree>
    <p:extLst>
      <p:ext uri="{BB962C8B-B14F-4D97-AF65-F5344CB8AC3E}">
        <p14:creationId xmlns:p14="http://schemas.microsoft.com/office/powerpoint/2010/main" val="3326094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スライド イメージ プレースホルダ 1">
            <a:extLst>
              <a:ext uri="{FF2B5EF4-FFF2-40B4-BE49-F238E27FC236}">
                <a16:creationId xmlns:a16="http://schemas.microsoft.com/office/drawing/2014/main" id="{1029C65A-C125-4431-95BA-DDA25AEA21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ノート プレースホルダ 2">
            <a:extLst>
              <a:ext uri="{FF2B5EF4-FFF2-40B4-BE49-F238E27FC236}">
                <a16:creationId xmlns:a16="http://schemas.microsoft.com/office/drawing/2014/main" id="{545C4126-4856-4B22-9B90-2D34EA753A6F}"/>
              </a:ext>
            </a:extLst>
          </p:cNvPr>
          <p:cNvSpPr>
            <a:spLocks noGrp="1"/>
          </p:cNvSpPr>
          <p:nvPr>
            <p:ph type="body" idx="1"/>
          </p:nvPr>
        </p:nvSpPr>
        <p:spPr>
          <a:xfrm>
            <a:off x="667296" y="4686300"/>
            <a:ext cx="5400600" cy="4438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最後に体温です。体温の測定も 、自動体温計の普及によって測定が簡単になりました。</a:t>
            </a:r>
          </a:p>
          <a:p>
            <a:r>
              <a:rPr kumimoji="1" lang="ja-JP" altLang="ja-JP" sz="1000" kern="1200" dirty="0">
                <a:solidFill>
                  <a:schemeClr val="tx1"/>
                </a:solidFill>
                <a:effectLst/>
                <a:latin typeface="+mn-lt"/>
                <a:ea typeface="+mn-ea"/>
                <a:cs typeface="+mn-cs"/>
              </a:rPr>
              <a:t>体温の正常値は、成人の脇の下で測ると、36～37度程度です。直腸で測る体温は、脇の下より0.5度高く、口腔で測る場合は、脇の下と直腸の中間といわれています。</a:t>
            </a:r>
          </a:p>
          <a:p>
            <a:r>
              <a:rPr kumimoji="1" lang="ja-JP" altLang="ja-JP" sz="1000" kern="1200" dirty="0">
                <a:solidFill>
                  <a:schemeClr val="tx1"/>
                </a:solidFill>
                <a:effectLst/>
                <a:latin typeface="+mn-lt"/>
                <a:ea typeface="+mn-ea"/>
                <a:cs typeface="+mn-cs"/>
              </a:rPr>
              <a:t>体温は、年齢や行動などの個人の状態によって変化します。また、体温は一日の内で午前4時～6時頃がもっとも低く、午後2時～7時頃がもっとも高くなりますが、病気によって大きく変化します。一般に 38度以上の発熱は、注意が必要です。</a:t>
            </a:r>
            <a:endParaRPr kumimoji="1" lang="en-US" altLang="ja-JP" sz="1000" kern="1200" dirty="0">
              <a:solidFill>
                <a:schemeClr val="tx1"/>
              </a:solidFill>
              <a:effectLst/>
              <a:latin typeface="+mn-lt"/>
              <a:ea typeface="+mn-ea"/>
              <a:cs typeface="+mn-cs"/>
            </a:endParaRPr>
          </a:p>
          <a:p>
            <a:r>
              <a:rPr kumimoji="1" lang="ja-JP" altLang="ja-JP" sz="1000" kern="1200" dirty="0">
                <a:solidFill>
                  <a:schemeClr val="tx1"/>
                </a:solidFill>
                <a:effectLst/>
                <a:latin typeface="+mn-lt"/>
                <a:ea typeface="+mn-ea"/>
                <a:cs typeface="+mn-cs"/>
              </a:rPr>
              <a:t>皆さんは、対象者の普段の体温を知っておきましょう。なお、神経疾患などで体温調節障害がある人の場合、夏場に熱中症などの高体温になったり、反対に気温の低下などで低体温になることがあります。したがって室温、掛け物調節などをする必要があります。</a:t>
            </a:r>
          </a:p>
          <a:p>
            <a:pPr>
              <a:spcBef>
                <a:spcPct val="0"/>
              </a:spcBef>
            </a:pPr>
            <a:endParaRPr lang="ja-JP" altLang="en-US" dirty="0"/>
          </a:p>
        </p:txBody>
      </p:sp>
    </p:spTree>
    <p:extLst>
      <p:ext uri="{BB962C8B-B14F-4D97-AF65-F5344CB8AC3E}">
        <p14:creationId xmlns:p14="http://schemas.microsoft.com/office/powerpoint/2010/main" val="64555959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E9781E06-4EC2-44F4-AA59-11FAFC140F69}"/>
              </a:ext>
            </a:extLst>
          </p:cNvPr>
          <p:cNvSpPr>
            <a:spLocks noGrp="1" noRot="1" noChangeAspect="1" noChangeArrowheads="1" noTextEdit="1"/>
          </p:cNvSpPr>
          <p:nvPr>
            <p:ph type="sldImg"/>
          </p:nvPr>
        </p:nvSpPr>
        <p:spPr>
          <a:ln/>
        </p:spPr>
      </p:sp>
      <p:sp>
        <p:nvSpPr>
          <p:cNvPr id="240643" name="Rectangle 3">
            <a:extLst>
              <a:ext uri="{FF2B5EF4-FFF2-40B4-BE49-F238E27FC236}">
                <a16:creationId xmlns:a16="http://schemas.microsoft.com/office/drawing/2014/main" id="{9D16039E-3B07-43D3-BBEE-D4212CA97F95}"/>
              </a:ext>
            </a:extLst>
          </p:cNvPr>
          <p:cNvSpPr>
            <a:spLocks noGrp="1" noChangeArrowheads="1"/>
          </p:cNvSpPr>
          <p:nvPr>
            <p:ph type="body" idx="1"/>
          </p:nvPr>
        </p:nvSpPr>
        <p:spPr>
          <a:xfrm>
            <a:off x="673100" y="4684713"/>
            <a:ext cx="5389563" cy="4440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lstStyle/>
          <a:p>
            <a:r>
              <a:rPr kumimoji="1" lang="ja-JP" altLang="ja-JP" sz="1000" kern="1200" dirty="0">
                <a:solidFill>
                  <a:schemeClr val="tx1"/>
                </a:solidFill>
                <a:effectLst/>
                <a:latin typeface="+mn-lt"/>
                <a:ea typeface="+mn-ea"/>
                <a:cs typeface="+mn-cs"/>
              </a:rPr>
              <a:t>手順12、吸引器の</a:t>
            </a:r>
            <a:r>
              <a:rPr lang="ja-JP" altLang="ja-JP" dirty="0"/>
              <a:t>スイッチを切る。</a:t>
            </a:r>
          </a:p>
          <a:p>
            <a:r>
              <a:rPr lang="ja-JP" altLang="ja-JP" dirty="0"/>
              <a:t>吸引カテーテルを持つ手とは反対の手、すなわち非利き手で、吸引器の電源スイッチを切ります。</a:t>
            </a:r>
          </a:p>
          <a:p>
            <a:pPr eaLnBrk="1" hangingPunct="1"/>
            <a:endParaRPr lang="ja-JP" altLang="ja-JP" dirty="0"/>
          </a:p>
        </p:txBody>
      </p:sp>
    </p:spTree>
    <p:extLst>
      <p:ext uri="{BB962C8B-B14F-4D97-AF65-F5344CB8AC3E}">
        <p14:creationId xmlns:p14="http://schemas.microsoft.com/office/powerpoint/2010/main" val="393387712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E9781E06-4EC2-44F4-AA59-11FAFC140F69}"/>
              </a:ext>
            </a:extLst>
          </p:cNvPr>
          <p:cNvSpPr>
            <a:spLocks noGrp="1" noRot="1" noChangeAspect="1" noChangeArrowheads="1" noTextEdit="1"/>
          </p:cNvSpPr>
          <p:nvPr>
            <p:ph type="sldImg"/>
          </p:nvPr>
        </p:nvSpPr>
        <p:spPr>
          <a:ln/>
        </p:spPr>
      </p:sp>
      <p:sp>
        <p:nvSpPr>
          <p:cNvPr id="240643" name="Rectangle 3">
            <a:extLst>
              <a:ext uri="{FF2B5EF4-FFF2-40B4-BE49-F238E27FC236}">
                <a16:creationId xmlns:a16="http://schemas.microsoft.com/office/drawing/2014/main" id="{9D16039E-3B07-43D3-BBEE-D4212CA97F95}"/>
              </a:ext>
            </a:extLst>
          </p:cNvPr>
          <p:cNvSpPr>
            <a:spLocks noGrp="1" noChangeArrowheads="1"/>
          </p:cNvSpPr>
          <p:nvPr>
            <p:ph type="body" idx="1"/>
          </p:nvPr>
        </p:nvSpPr>
        <p:spPr>
          <a:xfrm>
            <a:off x="673100" y="4684713"/>
            <a:ext cx="5389563" cy="4440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lstStyle/>
          <a:p>
            <a:r>
              <a:rPr kumimoji="1" lang="ja-JP" altLang="ja-JP" sz="1000" kern="1200" dirty="0">
                <a:solidFill>
                  <a:schemeClr val="tx1"/>
                </a:solidFill>
                <a:effectLst/>
                <a:latin typeface="+mn-lt"/>
                <a:ea typeface="+mn-ea"/>
                <a:cs typeface="+mn-cs"/>
              </a:rPr>
              <a:t>手順13、吸引カテーテルを保管容器に戻す。</a:t>
            </a:r>
          </a:p>
          <a:p>
            <a:r>
              <a:rPr kumimoji="1" lang="ja-JP" altLang="ja-JP" sz="1000" kern="1200" dirty="0">
                <a:solidFill>
                  <a:schemeClr val="tx1"/>
                </a:solidFill>
                <a:effectLst/>
                <a:latin typeface="+mn-lt"/>
                <a:ea typeface="+mn-ea"/>
                <a:cs typeface="+mn-cs"/>
              </a:rPr>
              <a:t>吸引カテーテルを接続管からはずし、衛生的に保管容器に戻します。</a:t>
            </a:r>
          </a:p>
          <a:p>
            <a:pPr eaLnBrk="1" hangingPunct="1"/>
            <a:endParaRPr lang="ja-JP" altLang="ja-JP" sz="11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210639058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E9781E06-4EC2-44F4-AA59-11FAFC140F69}"/>
              </a:ext>
            </a:extLst>
          </p:cNvPr>
          <p:cNvSpPr>
            <a:spLocks noGrp="1" noRot="1" noChangeAspect="1" noChangeArrowheads="1" noTextEdit="1"/>
          </p:cNvSpPr>
          <p:nvPr>
            <p:ph type="sldImg"/>
          </p:nvPr>
        </p:nvSpPr>
        <p:spPr>
          <a:ln/>
        </p:spPr>
      </p:sp>
      <p:sp>
        <p:nvSpPr>
          <p:cNvPr id="240643" name="Rectangle 3">
            <a:extLst>
              <a:ext uri="{FF2B5EF4-FFF2-40B4-BE49-F238E27FC236}">
                <a16:creationId xmlns:a16="http://schemas.microsoft.com/office/drawing/2014/main" id="{9D16039E-3B07-43D3-BBEE-D4212CA97F95}"/>
              </a:ext>
            </a:extLst>
          </p:cNvPr>
          <p:cNvSpPr>
            <a:spLocks noGrp="1" noChangeArrowheads="1"/>
          </p:cNvSpPr>
          <p:nvPr>
            <p:ph type="body" idx="1"/>
          </p:nvPr>
        </p:nvSpPr>
        <p:spPr>
          <a:xfrm>
            <a:off x="673100" y="4684713"/>
            <a:ext cx="5389563" cy="4440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lstStyle/>
          <a:p>
            <a:r>
              <a:rPr kumimoji="1" lang="ja-JP" altLang="ja-JP" sz="1000" kern="1200" dirty="0">
                <a:solidFill>
                  <a:schemeClr val="tx1"/>
                </a:solidFill>
                <a:effectLst/>
                <a:latin typeface="+mn-lt"/>
                <a:ea typeface="+mn-ea"/>
                <a:cs typeface="+mn-cs"/>
              </a:rPr>
              <a:t>手順14、対象者への確認、体位・環境の調整</a:t>
            </a:r>
          </a:p>
          <a:p>
            <a:r>
              <a:rPr kumimoji="1" lang="ja-JP" altLang="ja-JP" sz="1000" kern="1200" dirty="0">
                <a:solidFill>
                  <a:schemeClr val="tx1"/>
                </a:solidFill>
                <a:effectLst/>
                <a:latin typeface="+mn-lt"/>
                <a:ea typeface="+mn-ea"/>
                <a:cs typeface="+mn-cs"/>
              </a:rPr>
              <a:t>手袋を</a:t>
            </a:r>
            <a:r>
              <a:rPr lang="ja-JP" altLang="ja-JP" dirty="0"/>
              <a:t>はずし、セッシを使用した場合は元に戻します。</a:t>
            </a:r>
          </a:p>
          <a:p>
            <a:r>
              <a:rPr lang="ja-JP" altLang="ja-JP" dirty="0"/>
              <a:t>対象者に吸引が終わったこと</a:t>
            </a:r>
            <a:r>
              <a:rPr kumimoji="1" lang="ja-JP" altLang="ja-JP" sz="1000" kern="1200" dirty="0">
                <a:solidFill>
                  <a:schemeClr val="tx1"/>
                </a:solidFill>
                <a:effectLst/>
                <a:latin typeface="+mn-lt"/>
                <a:ea typeface="+mn-ea"/>
                <a:cs typeface="+mn-cs"/>
              </a:rPr>
              <a:t>を告げ、喀痰がとり切れたかを確認します。</a:t>
            </a:r>
          </a:p>
          <a:p>
            <a:r>
              <a:rPr kumimoji="1" lang="ja-JP" altLang="ja-JP" sz="1000" kern="1200" dirty="0">
                <a:solidFill>
                  <a:schemeClr val="tx1"/>
                </a:solidFill>
                <a:effectLst/>
                <a:latin typeface="+mn-lt"/>
                <a:ea typeface="+mn-ea"/>
                <a:cs typeface="+mn-cs"/>
              </a:rPr>
              <a:t>その後、安楽な姿勢に整え、環境の調整を行います。</a:t>
            </a:r>
          </a:p>
          <a:p>
            <a:pPr eaLnBrk="1" hangingPunct="1"/>
            <a:endParaRPr lang="ja-JP" altLang="ja-JP" sz="11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405268264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E9781E06-4EC2-44F4-AA59-11FAFC140F69}"/>
              </a:ext>
            </a:extLst>
          </p:cNvPr>
          <p:cNvSpPr>
            <a:spLocks noGrp="1" noRot="1" noChangeAspect="1" noChangeArrowheads="1" noTextEdit="1"/>
          </p:cNvSpPr>
          <p:nvPr>
            <p:ph type="sldImg"/>
          </p:nvPr>
        </p:nvSpPr>
        <p:spPr>
          <a:ln/>
        </p:spPr>
      </p:sp>
      <p:sp>
        <p:nvSpPr>
          <p:cNvPr id="240643" name="Rectangle 3">
            <a:extLst>
              <a:ext uri="{FF2B5EF4-FFF2-40B4-BE49-F238E27FC236}">
                <a16:creationId xmlns:a16="http://schemas.microsoft.com/office/drawing/2014/main" id="{9D16039E-3B07-43D3-BBEE-D4212CA97F95}"/>
              </a:ext>
            </a:extLst>
          </p:cNvPr>
          <p:cNvSpPr>
            <a:spLocks noGrp="1" noChangeArrowheads="1"/>
          </p:cNvSpPr>
          <p:nvPr>
            <p:ph type="body" idx="1"/>
          </p:nvPr>
        </p:nvSpPr>
        <p:spPr>
          <a:xfrm>
            <a:off x="673100" y="4684713"/>
            <a:ext cx="5389563" cy="4440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lstStyle/>
          <a:p>
            <a:r>
              <a:rPr kumimoji="1" lang="ja-JP" altLang="ja-JP" sz="1000" kern="1200" dirty="0">
                <a:solidFill>
                  <a:schemeClr val="tx1"/>
                </a:solidFill>
                <a:effectLst/>
                <a:latin typeface="+mn-lt"/>
                <a:ea typeface="+mn-ea"/>
                <a:cs typeface="+mn-cs"/>
              </a:rPr>
              <a:t>手順15、対象者を観察する。</a:t>
            </a:r>
          </a:p>
          <a:p>
            <a:r>
              <a:rPr kumimoji="1" lang="ja-JP" altLang="ja-JP" sz="1000" kern="1200" dirty="0">
                <a:solidFill>
                  <a:schemeClr val="tx1"/>
                </a:solidFill>
                <a:effectLst/>
                <a:latin typeface="+mn-lt"/>
                <a:ea typeface="+mn-ea"/>
                <a:cs typeface="+mn-cs"/>
              </a:rPr>
              <a:t>対象者の顔色、呼吸状態、吸引物の量や性状などを観察します。</a:t>
            </a:r>
          </a:p>
          <a:p>
            <a:r>
              <a:rPr kumimoji="1" lang="ja-JP" altLang="ja-JP" sz="1000" kern="1200" dirty="0">
                <a:solidFill>
                  <a:schemeClr val="tx1"/>
                </a:solidFill>
                <a:effectLst/>
                <a:latin typeface="+mn-lt"/>
                <a:ea typeface="+mn-ea"/>
                <a:cs typeface="+mn-cs"/>
              </a:rPr>
              <a:t>経鼻経管栄養を行っている場合は、吸引後の口腔内に栄養チューブが出ていないかを確認します。</a:t>
            </a:r>
          </a:p>
          <a:p>
            <a:pPr eaLnBrk="1" hangingPunct="1"/>
            <a:endParaRPr lang="ja-JP" altLang="ja-JP" sz="11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336673477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E9781E06-4EC2-44F4-AA59-11FAFC140F69}"/>
              </a:ext>
            </a:extLst>
          </p:cNvPr>
          <p:cNvSpPr>
            <a:spLocks noGrp="1" noRot="1" noChangeAspect="1" noChangeArrowheads="1" noTextEdit="1"/>
          </p:cNvSpPr>
          <p:nvPr>
            <p:ph type="sldImg"/>
          </p:nvPr>
        </p:nvSpPr>
        <p:spPr>
          <a:ln/>
        </p:spPr>
      </p:sp>
      <p:sp>
        <p:nvSpPr>
          <p:cNvPr id="240643" name="Rectangle 3">
            <a:extLst>
              <a:ext uri="{FF2B5EF4-FFF2-40B4-BE49-F238E27FC236}">
                <a16:creationId xmlns:a16="http://schemas.microsoft.com/office/drawing/2014/main" id="{9D16039E-3B07-43D3-BBEE-D4212CA97F95}"/>
              </a:ext>
            </a:extLst>
          </p:cNvPr>
          <p:cNvSpPr>
            <a:spLocks noGrp="1" noChangeArrowheads="1"/>
          </p:cNvSpPr>
          <p:nvPr>
            <p:ph type="body" idx="1"/>
          </p:nvPr>
        </p:nvSpPr>
        <p:spPr>
          <a:xfrm>
            <a:off x="673100" y="4684713"/>
            <a:ext cx="5389563" cy="4440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lstStyle/>
          <a:p>
            <a:r>
              <a:rPr kumimoji="1" lang="ja-JP" altLang="ja-JP" sz="1000" kern="1200" dirty="0">
                <a:solidFill>
                  <a:schemeClr val="tx1"/>
                </a:solidFill>
                <a:effectLst/>
                <a:latin typeface="+mn-lt"/>
                <a:ea typeface="+mn-ea"/>
                <a:cs typeface="+mn-cs"/>
              </a:rPr>
              <a:t>手順16、「流水と石けん」による手洗いをする。</a:t>
            </a:r>
          </a:p>
          <a:p>
            <a:r>
              <a:rPr kumimoji="1" lang="ja-JP" altLang="ja-JP" sz="1000" kern="1200" dirty="0">
                <a:solidFill>
                  <a:schemeClr val="tx1"/>
                </a:solidFill>
                <a:effectLst/>
                <a:latin typeface="+mn-lt"/>
                <a:ea typeface="+mn-ea"/>
                <a:cs typeface="+mn-cs"/>
              </a:rPr>
              <a:t>ケア後の</a:t>
            </a:r>
            <a:r>
              <a:rPr lang="ja-JP" altLang="ja-JP" dirty="0"/>
              <a:t>手洗いとして、流水と石けんで手洗いを行います。速乾性擦式手指消毒剤（</a:t>
            </a:r>
            <a:r>
              <a:rPr lang="ja-JP" altLang="ja-JP" dirty="0" err="1"/>
              <a:t>そっ</a:t>
            </a:r>
            <a:r>
              <a:rPr lang="ja-JP" altLang="ja-JP" dirty="0"/>
              <a:t>かんせいさっしきしゅししょうどくざい）での手洗いも可能ですが、流水で洗える環境にある場合には流水で洗うほう</a:t>
            </a:r>
            <a:r>
              <a:rPr kumimoji="1" lang="ja-JP" altLang="ja-JP" sz="1000" kern="1200" dirty="0">
                <a:solidFill>
                  <a:schemeClr val="tx1"/>
                </a:solidFill>
                <a:effectLst/>
                <a:latin typeface="+mn-lt"/>
                <a:ea typeface="+mn-ea"/>
                <a:cs typeface="+mn-cs"/>
              </a:rPr>
              <a:t>を優先させます。</a:t>
            </a:r>
          </a:p>
          <a:p>
            <a:pPr eaLnBrk="1" hangingPunct="1"/>
            <a:endParaRPr lang="ja-JP" altLang="ja-JP" sz="11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323082876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E9781E06-4EC2-44F4-AA59-11FAFC140F69}"/>
              </a:ext>
            </a:extLst>
          </p:cNvPr>
          <p:cNvSpPr>
            <a:spLocks noGrp="1" noRot="1" noChangeAspect="1" noChangeArrowheads="1" noTextEdit="1"/>
          </p:cNvSpPr>
          <p:nvPr>
            <p:ph type="sldImg"/>
          </p:nvPr>
        </p:nvSpPr>
        <p:spPr>
          <a:ln/>
        </p:spPr>
      </p:sp>
      <p:sp>
        <p:nvSpPr>
          <p:cNvPr id="240643" name="Rectangle 3">
            <a:extLst>
              <a:ext uri="{FF2B5EF4-FFF2-40B4-BE49-F238E27FC236}">
                <a16:creationId xmlns:a16="http://schemas.microsoft.com/office/drawing/2014/main" id="{9D16039E-3B07-43D3-BBEE-D4212CA97F95}"/>
              </a:ext>
            </a:extLst>
          </p:cNvPr>
          <p:cNvSpPr>
            <a:spLocks noGrp="1" noChangeArrowheads="1"/>
          </p:cNvSpPr>
          <p:nvPr>
            <p:ph type="body" idx="1"/>
          </p:nvPr>
        </p:nvSpPr>
        <p:spPr>
          <a:xfrm>
            <a:off x="673100" y="4684713"/>
            <a:ext cx="5389563" cy="4440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lstStyle/>
          <a:p>
            <a:r>
              <a:rPr kumimoji="1" lang="ja-JP" altLang="ja-JP" sz="1000" kern="1200" dirty="0">
                <a:solidFill>
                  <a:schemeClr val="tx1"/>
                </a:solidFill>
                <a:effectLst/>
                <a:latin typeface="+mn-lt"/>
                <a:ea typeface="+mn-ea"/>
                <a:cs typeface="+mn-cs"/>
              </a:rPr>
              <a:t>最後に、報告、片付け、記録を行います。</a:t>
            </a:r>
          </a:p>
          <a:p>
            <a:r>
              <a:rPr kumimoji="1" lang="ja-JP" altLang="ja-JP" sz="1000" kern="1200" dirty="0">
                <a:solidFill>
                  <a:schemeClr val="tx1"/>
                </a:solidFill>
                <a:effectLst/>
                <a:latin typeface="+mn-lt"/>
                <a:ea typeface="+mn-ea"/>
                <a:cs typeface="+mn-cs"/>
              </a:rPr>
              <a:t>指導看護師に対し、吸引の開始時間、吸引物の性状・量、吸引前後の対象者の状態などを報告します。ヒヤリ・ハット、アクシデントがあれば、あわせて報告します。</a:t>
            </a:r>
          </a:p>
          <a:p>
            <a:r>
              <a:rPr kumimoji="1" lang="ja-JP" altLang="ja-JP" sz="1000" kern="1200" dirty="0">
                <a:solidFill>
                  <a:schemeClr val="tx1"/>
                </a:solidFill>
                <a:effectLst/>
                <a:latin typeface="+mn-lt"/>
                <a:ea typeface="+mn-ea"/>
                <a:cs typeface="+mn-cs"/>
              </a:rPr>
              <a:t>吸引びんの廃液量が70％～80％になる前に廃液を捨てます。</a:t>
            </a:r>
          </a:p>
          <a:p>
            <a:r>
              <a:rPr kumimoji="1" lang="ja-JP" altLang="ja-JP" sz="1000" kern="1200" dirty="0">
                <a:solidFill>
                  <a:schemeClr val="tx1"/>
                </a:solidFill>
                <a:effectLst/>
                <a:latin typeface="+mn-lt"/>
                <a:ea typeface="+mn-ea"/>
                <a:cs typeface="+mn-cs"/>
              </a:rPr>
              <a:t>保管容器や洗浄水等は、適宜交換します。</a:t>
            </a:r>
          </a:p>
          <a:p>
            <a:r>
              <a:rPr kumimoji="1" lang="ja-JP" altLang="ja-JP" sz="1000" kern="1200" dirty="0">
                <a:solidFill>
                  <a:schemeClr val="tx1"/>
                </a:solidFill>
                <a:effectLst/>
                <a:latin typeface="+mn-lt"/>
                <a:ea typeface="+mn-ea"/>
                <a:cs typeface="+mn-cs"/>
              </a:rPr>
              <a:t>実施記録を書きます。ヒヤリ・ハットがあれば、業務の後に記録します。</a:t>
            </a:r>
          </a:p>
          <a:p>
            <a:pPr eaLnBrk="1" hangingPunct="1"/>
            <a:endParaRPr lang="ja-JP" altLang="ja-JP" sz="11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230109190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a:extLst>
              <a:ext uri="{FF2B5EF4-FFF2-40B4-BE49-F238E27FC236}">
                <a16:creationId xmlns:a16="http://schemas.microsoft.com/office/drawing/2014/main" id="{5493FDA8-5CC0-4783-B6AB-90C7064655BD}"/>
              </a:ext>
            </a:extLst>
          </p:cNvPr>
          <p:cNvSpPr>
            <a:spLocks noGrp="1" noRot="1" noChangeAspect="1" noChangeArrowheads="1" noTextEdit="1"/>
          </p:cNvSpPr>
          <p:nvPr>
            <p:ph type="sldImg"/>
          </p:nvPr>
        </p:nvSpPr>
        <p:spPr>
          <a:ln/>
        </p:spPr>
      </p:sp>
      <p:sp>
        <p:nvSpPr>
          <p:cNvPr id="242691" name="Rectangle 3">
            <a:extLst>
              <a:ext uri="{FF2B5EF4-FFF2-40B4-BE49-F238E27FC236}">
                <a16:creationId xmlns:a16="http://schemas.microsoft.com/office/drawing/2014/main" id="{58D24EFD-578B-41C7-B8F4-6FAEC6AA4439}"/>
              </a:ext>
            </a:extLst>
          </p:cNvPr>
          <p:cNvSpPr>
            <a:spLocks noGrp="1" noChangeArrowheads="1"/>
          </p:cNvSpPr>
          <p:nvPr>
            <p:ph type="body" idx="1"/>
          </p:nvPr>
        </p:nvSpPr>
        <p:spPr>
          <a:xfrm>
            <a:off x="673100" y="4684713"/>
            <a:ext cx="5389563" cy="4440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lstStyle/>
          <a:p>
            <a:pPr marL="0" marR="0" lvl="0" indent="108000" algn="l" defTabSz="914400" rtl="0" eaLnBrk="1" fontAlgn="auto" latinLnBrk="0" hangingPunct="1">
              <a:lnSpc>
                <a:spcPct val="100000"/>
              </a:lnSpc>
              <a:spcBef>
                <a:spcPts val="0"/>
              </a:spcBef>
              <a:spcAft>
                <a:spcPts val="0"/>
              </a:spcAft>
              <a:buClrTx/>
              <a:buSzTx/>
              <a:buFontTx/>
              <a:buNone/>
              <a:tabLst/>
              <a:defRPr/>
            </a:pPr>
            <a:r>
              <a:rPr kumimoji="1" lang="ja-JP" altLang="ja-JP" sz="1000" kern="1200" dirty="0">
                <a:solidFill>
                  <a:schemeClr val="tx1"/>
                </a:solidFill>
                <a:effectLst/>
                <a:latin typeface="+mn-lt"/>
                <a:ea typeface="+mn-ea"/>
                <a:cs typeface="+mn-cs"/>
              </a:rPr>
              <a:t>次は</a:t>
            </a:r>
            <a:r>
              <a:rPr lang="ja-JP" altLang="ja-JP" dirty="0"/>
              <a:t>、気管カニューレ内吸引の</a:t>
            </a:r>
            <a:r>
              <a:rPr kumimoji="1" lang="ja-JP" altLang="ja-JP" sz="1000" kern="1200" dirty="0">
                <a:solidFill>
                  <a:schemeClr val="tx1"/>
                </a:solidFill>
                <a:effectLst/>
                <a:latin typeface="+mn-lt"/>
                <a:ea typeface="+mn-ea"/>
                <a:cs typeface="+mn-cs"/>
              </a:rPr>
              <a:t>手順です。ここでは、単回使用を基本としつつ、乾燥法で吸引カテーテルを再使用する場合の手順もあわせて説明します。</a:t>
            </a:r>
          </a:p>
          <a:p>
            <a:pPr eaLnBrk="1" hangingPunct="1"/>
            <a:endParaRPr lang="ja-JP" altLang="ja-JP" dirty="0"/>
          </a:p>
        </p:txBody>
      </p:sp>
    </p:spTree>
    <p:extLst>
      <p:ext uri="{BB962C8B-B14F-4D97-AF65-F5344CB8AC3E}">
        <p14:creationId xmlns:p14="http://schemas.microsoft.com/office/powerpoint/2010/main" val="244284512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スライド イメージ プレースホルダ 1">
            <a:extLst>
              <a:ext uri="{FF2B5EF4-FFF2-40B4-BE49-F238E27FC236}">
                <a16:creationId xmlns:a16="http://schemas.microsoft.com/office/drawing/2014/main" id="{367B86A2-C05B-44DA-B51D-A05DD5F04661}"/>
              </a:ext>
            </a:extLst>
          </p:cNvPr>
          <p:cNvSpPr>
            <a:spLocks noGrp="1" noRot="1" noChangeAspect="1" noChangeArrowheads="1" noTextEdit="1"/>
          </p:cNvSpPr>
          <p:nvPr>
            <p:ph type="sldImg"/>
          </p:nvPr>
        </p:nvSpPr>
        <p:spPr>
          <a:ln/>
        </p:spPr>
      </p:sp>
      <p:sp>
        <p:nvSpPr>
          <p:cNvPr id="244739" name="ノート プレースホルダ 2">
            <a:extLst>
              <a:ext uri="{FF2B5EF4-FFF2-40B4-BE49-F238E27FC236}">
                <a16:creationId xmlns:a16="http://schemas.microsoft.com/office/drawing/2014/main" id="{FD6C441B-C23B-4696-94E9-853CBF9EF6CA}"/>
              </a:ext>
            </a:extLst>
          </p:cNvPr>
          <p:cNvSpPr>
            <a:spLocks noGrp="1"/>
          </p:cNvSpPr>
          <p:nvPr>
            <p:ph type="body" idx="1"/>
          </p:nvPr>
        </p:nvSpPr>
        <p:spPr>
          <a:xfrm>
            <a:off x="673100" y="4684713"/>
            <a:ext cx="5389563" cy="4440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lstStyle/>
          <a:p>
            <a:r>
              <a:rPr lang="ja-JP" altLang="ja-JP" dirty="0"/>
              <a:t>まず、気管カニューレが、のどに開けられた気管切開部から、気管内に挿入されている状態をイメージしましょう。通常気管カニューレ先端には、カフという柔らかい風船がついており、これを膨らませるためのチューブが付いています。また最近は、このカフの上部にたまった分泌物を吸引することができるサイドチューブが付いているものがよく使用されています。</a:t>
            </a:r>
          </a:p>
          <a:p>
            <a:r>
              <a:rPr lang="ja-JP" altLang="ja-JP" dirty="0"/>
              <a:t>担当する対象者が使用している気管カニューレのタイプを、知っておくことが重要です。</a:t>
            </a:r>
          </a:p>
          <a:p>
            <a:endParaRPr lang="ja-JP" altLang="en-US" dirty="0"/>
          </a:p>
        </p:txBody>
      </p:sp>
      <p:sp>
        <p:nvSpPr>
          <p:cNvPr id="244740" name="スライド番号プレースホルダ 3">
            <a:extLst>
              <a:ext uri="{FF2B5EF4-FFF2-40B4-BE49-F238E27FC236}">
                <a16:creationId xmlns:a16="http://schemas.microsoft.com/office/drawing/2014/main" id="{45B3ABB0-2FE4-4C95-AD6D-70831D392EBA}"/>
              </a:ext>
            </a:extLst>
          </p:cNvPr>
          <p:cNvSpPr txBox="1">
            <a:spLocks noGrp="1"/>
          </p:cNvSpPr>
          <p:nvPr/>
        </p:nvSpPr>
        <p:spPr bwMode="auto">
          <a:xfrm>
            <a:off x="3816350" y="9371013"/>
            <a:ext cx="29178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nchor="b"/>
          <a:lstStyle>
            <a:lvl1pPr defTabSz="936625">
              <a:spcBef>
                <a:spcPct val="30000"/>
              </a:spcBef>
              <a:defRPr kumimoji="1" sz="1200">
                <a:solidFill>
                  <a:schemeClr val="tx1"/>
                </a:solidFill>
                <a:latin typeface="ＭＳ Ｐ明朝" panose="02020600040205080304" pitchFamily="18" charset="-128"/>
                <a:ea typeface="ＭＳ Ｐ明朝" panose="02020600040205080304" pitchFamily="18" charset="-128"/>
              </a:defRPr>
            </a:lvl1pPr>
            <a:lvl2pPr marL="742950" indent="-285750" defTabSz="936625">
              <a:spcBef>
                <a:spcPct val="30000"/>
              </a:spcBef>
              <a:defRPr kumimoji="1" sz="1200">
                <a:solidFill>
                  <a:schemeClr val="tx1"/>
                </a:solidFill>
                <a:latin typeface="ＭＳ Ｐ明朝" panose="02020600040205080304" pitchFamily="18" charset="-128"/>
                <a:ea typeface="ＭＳ Ｐ明朝" panose="02020600040205080304" pitchFamily="18" charset="-128"/>
              </a:defRPr>
            </a:lvl2pPr>
            <a:lvl3pPr marL="1143000" indent="-228600" defTabSz="936625">
              <a:spcBef>
                <a:spcPct val="30000"/>
              </a:spcBef>
              <a:defRPr kumimoji="1" sz="1200">
                <a:solidFill>
                  <a:schemeClr val="tx1"/>
                </a:solidFill>
                <a:latin typeface="ＭＳ Ｐ明朝" panose="02020600040205080304" pitchFamily="18" charset="-128"/>
                <a:ea typeface="ＭＳ Ｐ明朝" panose="02020600040205080304" pitchFamily="18" charset="-128"/>
              </a:defRPr>
            </a:lvl3pPr>
            <a:lvl4pPr marL="1600200" indent="-228600" defTabSz="936625">
              <a:spcBef>
                <a:spcPct val="30000"/>
              </a:spcBef>
              <a:defRPr kumimoji="1" sz="1200">
                <a:solidFill>
                  <a:schemeClr val="tx1"/>
                </a:solidFill>
                <a:latin typeface="ＭＳ Ｐ明朝" panose="02020600040205080304" pitchFamily="18" charset="-128"/>
                <a:ea typeface="ＭＳ Ｐ明朝" panose="02020600040205080304" pitchFamily="18" charset="-128"/>
              </a:defRPr>
            </a:lvl4pPr>
            <a:lvl5pPr marL="2057400" indent="-228600" defTabSz="936625">
              <a:spcBef>
                <a:spcPct val="30000"/>
              </a:spcBef>
              <a:defRPr kumimoji="1" sz="1200">
                <a:solidFill>
                  <a:schemeClr val="tx1"/>
                </a:solidFill>
                <a:latin typeface="ＭＳ Ｐ明朝" panose="02020600040205080304" pitchFamily="18" charset="-128"/>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9pPr>
          </a:lstStyle>
          <a:p>
            <a:pPr marL="0" marR="0" lvl="0" indent="0" algn="r" defTabSz="936625" rtl="0" eaLnBrk="1" fontAlgn="auto" latinLnBrk="0" hangingPunct="1">
              <a:lnSpc>
                <a:spcPct val="100000"/>
              </a:lnSpc>
              <a:spcBef>
                <a:spcPct val="0"/>
              </a:spcBef>
              <a:spcAft>
                <a:spcPts val="0"/>
              </a:spcAft>
              <a:buClrTx/>
              <a:buSzTx/>
              <a:buFontTx/>
              <a:buNone/>
              <a:tabLst/>
              <a:defRPr/>
            </a:pPr>
            <a:endParaRPr kumimoji="1" lang="en-US" altLang="ja-JP" sz="11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418660466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スライド イメージ プレースホルダ 1">
            <a:extLst>
              <a:ext uri="{FF2B5EF4-FFF2-40B4-BE49-F238E27FC236}">
                <a16:creationId xmlns:a16="http://schemas.microsoft.com/office/drawing/2014/main" id="{BA94DC9B-4965-4906-AEF4-368115034FA3}"/>
              </a:ext>
            </a:extLst>
          </p:cNvPr>
          <p:cNvSpPr>
            <a:spLocks noGrp="1" noRot="1" noChangeAspect="1" noChangeArrowheads="1" noTextEdit="1"/>
          </p:cNvSpPr>
          <p:nvPr>
            <p:ph type="sldImg"/>
          </p:nvPr>
        </p:nvSpPr>
        <p:spPr>
          <a:ln/>
        </p:spPr>
      </p:sp>
      <p:sp>
        <p:nvSpPr>
          <p:cNvPr id="125955" name="ノート プレースホルダ 2">
            <a:extLst>
              <a:ext uri="{FF2B5EF4-FFF2-40B4-BE49-F238E27FC236}">
                <a16:creationId xmlns:a16="http://schemas.microsoft.com/office/drawing/2014/main" id="{A731A40D-9535-4267-B2F1-B75CED3EC6A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87" tIns="45144" rIns="90287" bIns="45144"/>
          <a:lstStyle/>
          <a:p>
            <a:r>
              <a:rPr lang="ja-JP" altLang="ja-JP" dirty="0"/>
              <a:t>気管カニューレの主な種類としては、ここに示すようなものがあります。</a:t>
            </a:r>
          </a:p>
          <a:p>
            <a:r>
              <a:rPr lang="ja-JP" altLang="ja-JP" dirty="0"/>
              <a:t>①は、サイドチューブやカフエアチューブがついている気管カニューレです。</a:t>
            </a:r>
          </a:p>
          <a:p>
            <a:r>
              <a:rPr lang="ja-JP" altLang="ja-JP" dirty="0"/>
              <a:t>②は、気管カニューレ内に吸引カテーテルを挿入しなくてもよい内方吸引チューブが内蔵されている気管カニューレです。</a:t>
            </a:r>
          </a:p>
          <a:p>
            <a:r>
              <a:rPr lang="ja-JP" altLang="ja-JP" dirty="0"/>
              <a:t>③はカフのついていない気管カニューレで、嚥下機能がよく、誤嚥の心配のない人が使用している場合があります。</a:t>
            </a:r>
          </a:p>
          <a:p>
            <a:r>
              <a:rPr lang="ja-JP" altLang="ja-JP" dirty="0"/>
              <a:t>④はスピーチカニューレと呼ばれるもので、嚥下も良好で、言葉も出せる人が使用している場合があります。</a:t>
            </a:r>
          </a:p>
          <a:p>
            <a:r>
              <a:rPr lang="ja-JP" altLang="ja-JP" dirty="0"/>
              <a:t>⑤は、気管切開孔の閉塞を防ぎ、気道を確保し、喀痰の吸引もできる「レティナ」と呼ばれる器具で、嚥下も言葉の機能も良好で、ただ空気の通り道を確保するために気管切開を行った人が装着している場合があります。</a:t>
            </a:r>
          </a:p>
          <a:p>
            <a:r>
              <a:rPr lang="ja-JP" altLang="ja-JP" dirty="0"/>
              <a:t>対象者によって気管カニューレの種類は違いますので、実地研修の際は、実際に対象者が使用している気管カニューレでの</a:t>
            </a:r>
            <a:r>
              <a:rPr kumimoji="1" lang="ja-JP" altLang="ja-JP" sz="1000" kern="1200" dirty="0">
                <a:solidFill>
                  <a:schemeClr val="tx1"/>
                </a:solidFill>
                <a:effectLst/>
                <a:latin typeface="+mn-lt"/>
                <a:ea typeface="+mn-ea"/>
                <a:cs typeface="+mn-cs"/>
              </a:rPr>
              <a:t>手技を修得しましょう。</a:t>
            </a:r>
          </a:p>
          <a:p>
            <a:endParaRPr lang="ja-JP" altLang="en-US" dirty="0"/>
          </a:p>
        </p:txBody>
      </p:sp>
    </p:spTree>
    <p:extLst>
      <p:ext uri="{BB962C8B-B14F-4D97-AF65-F5344CB8AC3E}">
        <p14:creationId xmlns:p14="http://schemas.microsoft.com/office/powerpoint/2010/main" val="346015618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スライド イメージ プレースホルダ 1">
            <a:extLst>
              <a:ext uri="{FF2B5EF4-FFF2-40B4-BE49-F238E27FC236}">
                <a16:creationId xmlns:a16="http://schemas.microsoft.com/office/drawing/2014/main" id="{CF1AC9F6-7215-4B87-A6C5-24B9E5717162}"/>
              </a:ext>
            </a:extLst>
          </p:cNvPr>
          <p:cNvSpPr>
            <a:spLocks noGrp="1" noRot="1" noChangeAspect="1" noChangeArrowheads="1" noTextEdit="1"/>
          </p:cNvSpPr>
          <p:nvPr>
            <p:ph type="sldImg"/>
          </p:nvPr>
        </p:nvSpPr>
        <p:spPr>
          <a:ln/>
        </p:spPr>
      </p:sp>
      <p:sp>
        <p:nvSpPr>
          <p:cNvPr id="246787" name="ノート プレースホルダ 2">
            <a:extLst>
              <a:ext uri="{FF2B5EF4-FFF2-40B4-BE49-F238E27FC236}">
                <a16:creationId xmlns:a16="http://schemas.microsoft.com/office/drawing/2014/main" id="{7C09D0D7-DB9C-4F19-B7CA-743E6C7E37D3}"/>
              </a:ext>
            </a:extLst>
          </p:cNvPr>
          <p:cNvSpPr>
            <a:spLocks noGrp="1"/>
          </p:cNvSpPr>
          <p:nvPr>
            <p:ph type="body" idx="1"/>
          </p:nvPr>
        </p:nvSpPr>
        <p:spPr>
          <a:xfrm>
            <a:off x="673100" y="4684713"/>
            <a:ext cx="5389563" cy="4440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lstStyle/>
          <a:p>
            <a:pPr marL="0" marR="0" lvl="0" indent="108000" algn="l" defTabSz="914400" rtl="0" eaLnBrk="1" fontAlgn="auto" latinLnBrk="0" hangingPunct="1">
              <a:lnSpc>
                <a:spcPct val="100000"/>
              </a:lnSpc>
              <a:spcBef>
                <a:spcPts val="0"/>
              </a:spcBef>
              <a:spcAft>
                <a:spcPts val="0"/>
              </a:spcAft>
              <a:buClrTx/>
              <a:buSzTx/>
              <a:buFontTx/>
              <a:buNone/>
              <a:tabLst/>
              <a:defRPr/>
            </a:pPr>
            <a:r>
              <a:rPr lang="ja-JP" altLang="ja-JP" dirty="0"/>
              <a:t>皆さんに吸引していただく部位は、この気管カニューレ内部で、カニューレの先端から、カニューレ内部に入ってきた喀痰を吸引します。なお、サイドチューブが付いたタイプの気管カニューレでは、気管カニューレ内の吸引の前後で、サイドチューブからの吸引を行うことがあります</a:t>
            </a:r>
            <a:r>
              <a:rPr kumimoji="1" lang="ja-JP" altLang="ja-JP" sz="1000" kern="1200" dirty="0">
                <a:solidFill>
                  <a:schemeClr val="tx1"/>
                </a:solidFill>
                <a:effectLst/>
                <a:latin typeface="+mn-lt"/>
                <a:ea typeface="+mn-ea"/>
                <a:cs typeface="+mn-cs"/>
              </a:rPr>
              <a:t>。</a:t>
            </a:r>
          </a:p>
          <a:p>
            <a:endParaRPr lang="ja-JP" altLang="en-US" dirty="0"/>
          </a:p>
        </p:txBody>
      </p:sp>
      <p:sp>
        <p:nvSpPr>
          <p:cNvPr id="246788" name="スライド番号プレースホルダ 3">
            <a:extLst>
              <a:ext uri="{FF2B5EF4-FFF2-40B4-BE49-F238E27FC236}">
                <a16:creationId xmlns:a16="http://schemas.microsoft.com/office/drawing/2014/main" id="{62E87CD0-4C49-4E23-9E63-39F2324D6F97}"/>
              </a:ext>
            </a:extLst>
          </p:cNvPr>
          <p:cNvSpPr txBox="1">
            <a:spLocks noGrp="1"/>
          </p:cNvSpPr>
          <p:nvPr/>
        </p:nvSpPr>
        <p:spPr bwMode="auto">
          <a:xfrm>
            <a:off x="3816350" y="9371013"/>
            <a:ext cx="29178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nchor="b"/>
          <a:lstStyle>
            <a:lvl1pPr defTabSz="936625">
              <a:spcBef>
                <a:spcPct val="30000"/>
              </a:spcBef>
              <a:defRPr kumimoji="1" sz="1200">
                <a:solidFill>
                  <a:schemeClr val="tx1"/>
                </a:solidFill>
                <a:latin typeface="ＭＳ Ｐ明朝" panose="02020600040205080304" pitchFamily="18" charset="-128"/>
                <a:ea typeface="ＭＳ Ｐ明朝" panose="02020600040205080304" pitchFamily="18" charset="-128"/>
              </a:defRPr>
            </a:lvl1pPr>
            <a:lvl2pPr marL="742950" indent="-285750" defTabSz="936625">
              <a:spcBef>
                <a:spcPct val="30000"/>
              </a:spcBef>
              <a:defRPr kumimoji="1" sz="1200">
                <a:solidFill>
                  <a:schemeClr val="tx1"/>
                </a:solidFill>
                <a:latin typeface="ＭＳ Ｐ明朝" panose="02020600040205080304" pitchFamily="18" charset="-128"/>
                <a:ea typeface="ＭＳ Ｐ明朝" panose="02020600040205080304" pitchFamily="18" charset="-128"/>
              </a:defRPr>
            </a:lvl2pPr>
            <a:lvl3pPr marL="1143000" indent="-228600" defTabSz="936625">
              <a:spcBef>
                <a:spcPct val="30000"/>
              </a:spcBef>
              <a:defRPr kumimoji="1" sz="1200">
                <a:solidFill>
                  <a:schemeClr val="tx1"/>
                </a:solidFill>
                <a:latin typeface="ＭＳ Ｐ明朝" panose="02020600040205080304" pitchFamily="18" charset="-128"/>
                <a:ea typeface="ＭＳ Ｐ明朝" panose="02020600040205080304" pitchFamily="18" charset="-128"/>
              </a:defRPr>
            </a:lvl3pPr>
            <a:lvl4pPr marL="1600200" indent="-228600" defTabSz="936625">
              <a:spcBef>
                <a:spcPct val="30000"/>
              </a:spcBef>
              <a:defRPr kumimoji="1" sz="1200">
                <a:solidFill>
                  <a:schemeClr val="tx1"/>
                </a:solidFill>
                <a:latin typeface="ＭＳ Ｐ明朝" panose="02020600040205080304" pitchFamily="18" charset="-128"/>
                <a:ea typeface="ＭＳ Ｐ明朝" panose="02020600040205080304" pitchFamily="18" charset="-128"/>
              </a:defRPr>
            </a:lvl4pPr>
            <a:lvl5pPr marL="2057400" indent="-228600" defTabSz="936625">
              <a:spcBef>
                <a:spcPct val="30000"/>
              </a:spcBef>
              <a:defRPr kumimoji="1" sz="1200">
                <a:solidFill>
                  <a:schemeClr val="tx1"/>
                </a:solidFill>
                <a:latin typeface="ＭＳ Ｐ明朝" panose="02020600040205080304" pitchFamily="18" charset="-128"/>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9pPr>
          </a:lstStyle>
          <a:p>
            <a:pPr marL="0" marR="0" lvl="0" indent="0" algn="r" defTabSz="936625" rtl="0" eaLnBrk="1" fontAlgn="auto" latinLnBrk="0" hangingPunct="1">
              <a:lnSpc>
                <a:spcPct val="100000"/>
              </a:lnSpc>
              <a:spcBef>
                <a:spcPct val="0"/>
              </a:spcBef>
              <a:spcAft>
                <a:spcPts val="0"/>
              </a:spcAft>
              <a:buClrTx/>
              <a:buSzTx/>
              <a:buFontTx/>
              <a:buNone/>
              <a:tabLst/>
              <a:defRPr/>
            </a:pPr>
            <a:endParaRPr kumimoji="1" lang="en-US" altLang="ja-JP" sz="11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822929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 1">
            <a:extLst>
              <a:ext uri="{FF2B5EF4-FFF2-40B4-BE49-F238E27FC236}">
                <a16:creationId xmlns:a16="http://schemas.microsoft.com/office/drawing/2014/main" id="{AC870436-B87A-4FB8-9290-65145682AB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ノート プレースホルダ 2">
            <a:extLst>
              <a:ext uri="{FF2B5EF4-FFF2-40B4-BE49-F238E27FC236}">
                <a16:creationId xmlns:a16="http://schemas.microsoft.com/office/drawing/2014/main" id="{176E6C08-A4A4-4AC1-B7DA-07522A4C3C19}"/>
              </a:ext>
            </a:extLst>
          </p:cNvPr>
          <p:cNvSpPr>
            <a:spLocks noGrp="1"/>
          </p:cNvSpPr>
          <p:nvPr>
            <p:ph type="body" idx="1"/>
          </p:nvPr>
        </p:nvSpPr>
        <p:spPr>
          <a:xfrm>
            <a:off x="908050" y="4686300"/>
            <a:ext cx="5154613" cy="4438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ここに書かれているような状態の時は、熱を測りましょう。</a:t>
            </a:r>
          </a:p>
          <a:p>
            <a:r>
              <a:rPr kumimoji="1" lang="ja-JP" altLang="ja-JP" sz="1000" kern="1200" dirty="0">
                <a:solidFill>
                  <a:schemeClr val="tx1"/>
                </a:solidFill>
                <a:effectLst/>
                <a:latin typeface="+mn-lt"/>
                <a:ea typeface="+mn-ea"/>
                <a:cs typeface="+mn-cs"/>
              </a:rPr>
              <a:t>対象者が、ガタガタ震えている時、本人が熱っぽいと訴える時、顔が赤い時、身体が熱い時、息が速い時、頭が痛い時、身体の節々が痛い時などです。</a:t>
            </a:r>
          </a:p>
          <a:p>
            <a:r>
              <a:rPr kumimoji="1" lang="ja-JP" altLang="ja-JP" sz="1000" kern="1200" dirty="0">
                <a:solidFill>
                  <a:schemeClr val="tx1"/>
                </a:solidFill>
                <a:effectLst/>
                <a:latin typeface="+mn-lt"/>
                <a:ea typeface="+mn-ea"/>
                <a:cs typeface="+mn-cs"/>
              </a:rPr>
              <a:t>なお、熱が高いからといって、ウィルスや細菌などによる感染症による発熱を起こしているとは限りません。たとえば、熱中症のように、感染症でなくても体温調節が出来なくて体温が上昇する、高体温という状態もあります。</a:t>
            </a:r>
          </a:p>
          <a:p>
            <a:pPr>
              <a:spcBef>
                <a:spcPct val="0"/>
              </a:spcBef>
            </a:pPr>
            <a:endParaRPr lang="ja-JP" altLang="en-US" dirty="0"/>
          </a:p>
        </p:txBody>
      </p:sp>
    </p:spTree>
    <p:extLst>
      <p:ext uri="{BB962C8B-B14F-4D97-AF65-F5344CB8AC3E}">
        <p14:creationId xmlns:p14="http://schemas.microsoft.com/office/powerpoint/2010/main" val="183114189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41485A60-319A-401D-8084-856D57FADB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Rectangle 3">
            <a:extLst>
              <a:ext uri="{FF2B5EF4-FFF2-40B4-BE49-F238E27FC236}">
                <a16:creationId xmlns:a16="http://schemas.microsoft.com/office/drawing/2014/main" id="{7F5DA3BC-2CE7-494C-ADAB-11075E8ED9F3}"/>
              </a:ext>
            </a:extLst>
          </p:cNvPr>
          <p:cNvSpPr>
            <a:spLocks noGrp="1" noChangeArrowheads="1"/>
          </p:cNvSpPr>
          <p:nvPr>
            <p:ph type="body" idx="1"/>
          </p:nvPr>
        </p:nvSpPr>
        <p:spPr>
          <a:xfrm>
            <a:off x="809625" y="4686300"/>
            <a:ext cx="4949825" cy="4438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2" tIns="45361" rIns="90722" bIns="45361"/>
          <a:lstStyle/>
          <a:p>
            <a:r>
              <a:rPr kumimoji="1" lang="ja-JP" altLang="ja-JP" sz="1000" kern="1200" dirty="0">
                <a:solidFill>
                  <a:schemeClr val="tx1"/>
                </a:solidFill>
                <a:effectLst/>
                <a:latin typeface="+mn-lt"/>
                <a:ea typeface="+mn-ea"/>
                <a:cs typeface="+mn-cs"/>
              </a:rPr>
              <a:t>まず、</a:t>
            </a:r>
            <a:r>
              <a:rPr lang="ja-JP" altLang="ja-JP" dirty="0"/>
              <a:t>実施準備を行います。</a:t>
            </a:r>
          </a:p>
          <a:p>
            <a:r>
              <a:rPr lang="ja-JP" altLang="ja-JP" dirty="0"/>
              <a:t>訪問時に、流水と石けんで手洗いを行います。これは、皆さんが、外から細菌などを持ち込まないためと、感染配慮のためです。速乾性擦式手指消毒剤（</a:t>
            </a:r>
            <a:r>
              <a:rPr lang="ja-JP" altLang="ja-JP" dirty="0" err="1"/>
              <a:t>そっ</a:t>
            </a:r>
            <a:r>
              <a:rPr lang="ja-JP" altLang="ja-JP" dirty="0"/>
              <a:t>かんせいさっしきしゅししょうどくざい）での手洗いも可能ですが、流水で洗える環境にある場合には流水で洗うほうを優先させます。</a:t>
            </a:r>
          </a:p>
          <a:p>
            <a:r>
              <a:rPr lang="ja-JP" altLang="ja-JP" dirty="0"/>
              <a:t>また、医師の指示書を確認しておきます。</a:t>
            </a:r>
          </a:p>
          <a:p>
            <a:r>
              <a:rPr lang="ja-JP" altLang="ja-JP" dirty="0"/>
              <a:t>さらに、対象者本人や家族、対象者についての前回の記録から、体調を確認します。</a:t>
            </a:r>
          </a:p>
          <a:p>
            <a:r>
              <a:rPr lang="ja-JP" altLang="ja-JP" dirty="0"/>
              <a:t>気管カニューレに人工鼻がついている場合は、はずしておくと良いでしょう。</a:t>
            </a:r>
          </a:p>
          <a:p>
            <a:r>
              <a:rPr lang="ja-JP" altLang="ja-JP" dirty="0"/>
              <a:t>ここまでは、ケアの前に済</a:t>
            </a:r>
            <a:r>
              <a:rPr kumimoji="1" lang="ja-JP" altLang="ja-JP" sz="1000" kern="1200" dirty="0">
                <a:solidFill>
                  <a:schemeClr val="tx1"/>
                </a:solidFill>
                <a:effectLst/>
                <a:latin typeface="+mn-lt"/>
                <a:ea typeface="+mn-ea"/>
                <a:cs typeface="+mn-cs"/>
              </a:rPr>
              <a:t>ませておきます。</a:t>
            </a:r>
          </a:p>
          <a:p>
            <a:pPr eaLnBrk="1" hangingPunct="1"/>
            <a:endParaRPr lang="ja-JP" altLang="en-US" dirty="0"/>
          </a:p>
        </p:txBody>
      </p:sp>
    </p:spTree>
    <p:extLst>
      <p:ext uri="{BB962C8B-B14F-4D97-AF65-F5344CB8AC3E}">
        <p14:creationId xmlns:p14="http://schemas.microsoft.com/office/powerpoint/2010/main" val="123261201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41485A60-319A-401D-8084-856D57FADB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Rectangle 3">
            <a:extLst>
              <a:ext uri="{FF2B5EF4-FFF2-40B4-BE49-F238E27FC236}">
                <a16:creationId xmlns:a16="http://schemas.microsoft.com/office/drawing/2014/main" id="{7F5DA3BC-2CE7-494C-ADAB-11075E8ED9F3}"/>
              </a:ext>
            </a:extLst>
          </p:cNvPr>
          <p:cNvSpPr>
            <a:spLocks noGrp="1" noChangeArrowheads="1"/>
          </p:cNvSpPr>
          <p:nvPr>
            <p:ph type="body" idx="1"/>
          </p:nvPr>
        </p:nvSpPr>
        <p:spPr>
          <a:xfrm>
            <a:off x="809625" y="4686300"/>
            <a:ext cx="4949825" cy="4438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2" tIns="45361" rIns="90722" bIns="45361"/>
          <a:lstStyle/>
          <a:p>
            <a:r>
              <a:rPr kumimoji="1" lang="ja-JP" altLang="ja-JP" sz="1000" kern="1200" dirty="0">
                <a:solidFill>
                  <a:schemeClr val="tx1"/>
                </a:solidFill>
                <a:effectLst/>
                <a:latin typeface="+mn-lt"/>
                <a:ea typeface="+mn-ea"/>
                <a:cs typeface="+mn-cs"/>
              </a:rPr>
              <a:t>手順１、対象者の同意を得る。</a:t>
            </a:r>
          </a:p>
          <a:p>
            <a:r>
              <a:rPr kumimoji="1" lang="ja-JP" altLang="ja-JP" sz="1000" kern="1200" dirty="0">
                <a:solidFill>
                  <a:schemeClr val="tx1"/>
                </a:solidFill>
                <a:effectLst/>
                <a:latin typeface="+mn-lt"/>
                <a:ea typeface="+mn-ea"/>
                <a:cs typeface="+mn-cs"/>
              </a:rPr>
              <a:t>対象者に対し、「痰がゴロゴロいっているので、吸引してもよろしいでしょうか」などと説明し、対象者の同意を得ます。</a:t>
            </a:r>
          </a:p>
          <a:p>
            <a:pPr eaLnBrk="1" hangingPunct="1"/>
            <a:endParaRPr lang="ja-JP" altLang="en-US" dirty="0"/>
          </a:p>
        </p:txBody>
      </p:sp>
    </p:spTree>
    <p:extLst>
      <p:ext uri="{BB962C8B-B14F-4D97-AF65-F5344CB8AC3E}">
        <p14:creationId xmlns:p14="http://schemas.microsoft.com/office/powerpoint/2010/main" val="403848614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41485A60-319A-401D-8084-856D57FADB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Rectangle 3">
            <a:extLst>
              <a:ext uri="{FF2B5EF4-FFF2-40B4-BE49-F238E27FC236}">
                <a16:creationId xmlns:a16="http://schemas.microsoft.com/office/drawing/2014/main" id="{7F5DA3BC-2CE7-494C-ADAB-11075E8ED9F3}"/>
              </a:ext>
            </a:extLst>
          </p:cNvPr>
          <p:cNvSpPr>
            <a:spLocks noGrp="1" noChangeArrowheads="1"/>
          </p:cNvSpPr>
          <p:nvPr>
            <p:ph type="body" idx="1"/>
          </p:nvPr>
        </p:nvSpPr>
        <p:spPr>
          <a:xfrm>
            <a:off x="809625" y="4686300"/>
            <a:ext cx="4949825" cy="4438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2" tIns="45361" rIns="90722" bIns="45361"/>
          <a:lstStyle/>
          <a:p>
            <a:r>
              <a:rPr kumimoji="1" lang="ja-JP" altLang="ja-JP" sz="1000" kern="1200" dirty="0">
                <a:solidFill>
                  <a:schemeClr val="tx1"/>
                </a:solidFill>
                <a:effectLst/>
                <a:latin typeface="+mn-lt"/>
                <a:ea typeface="+mn-ea"/>
                <a:cs typeface="+mn-cs"/>
              </a:rPr>
              <a:t>手順２、環境</a:t>
            </a:r>
            <a:r>
              <a:rPr lang="ja-JP" altLang="ja-JP" dirty="0"/>
              <a:t>を整え、気管カニューレ周囲を観察する。</a:t>
            </a:r>
          </a:p>
          <a:p>
            <a:r>
              <a:rPr lang="ja-JP" altLang="ja-JP" dirty="0"/>
              <a:t>吸引の環境を整えます。また、効果的に喀痰を吸引できる体位に調整します。</a:t>
            </a:r>
          </a:p>
          <a:p>
            <a:r>
              <a:rPr lang="ja-JP" altLang="ja-JP" dirty="0"/>
              <a:t>気管カニューレの周囲の喀痰の吹き出し、皮膚の状態、固定のゆるみ、喀痰の貯留を示す呼吸音の有無など</a:t>
            </a:r>
            <a:r>
              <a:rPr kumimoji="1" lang="ja-JP" altLang="ja-JP" sz="1000" kern="1200" dirty="0">
                <a:solidFill>
                  <a:schemeClr val="tx1"/>
                </a:solidFill>
                <a:effectLst/>
                <a:latin typeface="+mn-lt"/>
                <a:ea typeface="+mn-ea"/>
                <a:cs typeface="+mn-cs"/>
              </a:rPr>
              <a:t>を観察します。</a:t>
            </a:r>
          </a:p>
          <a:p>
            <a:pPr eaLnBrk="1" hangingPunct="1"/>
            <a:endParaRPr lang="ja-JP" altLang="en-US" dirty="0"/>
          </a:p>
        </p:txBody>
      </p:sp>
    </p:spTree>
    <p:extLst>
      <p:ext uri="{BB962C8B-B14F-4D97-AF65-F5344CB8AC3E}">
        <p14:creationId xmlns:p14="http://schemas.microsoft.com/office/powerpoint/2010/main" val="115120109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a:extLst>
              <a:ext uri="{FF2B5EF4-FFF2-40B4-BE49-F238E27FC236}">
                <a16:creationId xmlns:a16="http://schemas.microsoft.com/office/drawing/2014/main" id="{B5F21647-7D3A-41B8-8286-D4FDDCD23E6A}"/>
              </a:ext>
            </a:extLst>
          </p:cNvPr>
          <p:cNvSpPr>
            <a:spLocks noGrp="1" noRot="1" noChangeAspect="1" noChangeArrowheads="1" noTextEdit="1"/>
          </p:cNvSpPr>
          <p:nvPr>
            <p:ph type="sldImg"/>
          </p:nvPr>
        </p:nvSpPr>
        <p:spPr>
          <a:ln/>
        </p:spPr>
      </p:sp>
      <p:sp>
        <p:nvSpPr>
          <p:cNvPr id="250883" name="Rectangle 3">
            <a:extLst>
              <a:ext uri="{FF2B5EF4-FFF2-40B4-BE49-F238E27FC236}">
                <a16:creationId xmlns:a16="http://schemas.microsoft.com/office/drawing/2014/main" id="{8CBAAAA9-0B7F-46A0-B0DD-2AA899288FF5}"/>
              </a:ext>
            </a:extLst>
          </p:cNvPr>
          <p:cNvSpPr>
            <a:spLocks noGrp="1" noChangeArrowheads="1"/>
          </p:cNvSpPr>
          <p:nvPr>
            <p:ph type="body" idx="1"/>
          </p:nvPr>
        </p:nvSpPr>
        <p:spPr>
          <a:xfrm>
            <a:off x="673100" y="4684713"/>
            <a:ext cx="5389563" cy="4440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lstStyle/>
          <a:p>
            <a:r>
              <a:rPr kumimoji="1" lang="ja-JP" altLang="ja-JP" sz="1000" kern="1200" dirty="0">
                <a:solidFill>
                  <a:schemeClr val="tx1"/>
                </a:solidFill>
                <a:effectLst/>
                <a:latin typeface="+mn-lt"/>
                <a:ea typeface="+mn-ea"/>
                <a:cs typeface="+mn-cs"/>
              </a:rPr>
              <a:t>手順３、</a:t>
            </a:r>
            <a:r>
              <a:rPr lang="ja-JP" altLang="ja-JP" dirty="0"/>
              <a:t>手洗いをする。</a:t>
            </a:r>
          </a:p>
          <a:p>
            <a:r>
              <a:rPr lang="ja-JP" altLang="ja-JP" dirty="0"/>
              <a:t>両手を洗います。流水と石けんによる手洗い、あるいは、速乾性擦式手指消毒剤による手洗いをします</a:t>
            </a:r>
            <a:r>
              <a:rPr kumimoji="1" lang="ja-JP" altLang="ja-JP" sz="1000" kern="1200" dirty="0">
                <a:solidFill>
                  <a:schemeClr val="tx1"/>
                </a:solidFill>
                <a:effectLst/>
                <a:latin typeface="+mn-lt"/>
                <a:ea typeface="+mn-ea"/>
                <a:cs typeface="+mn-cs"/>
              </a:rPr>
              <a:t>。</a:t>
            </a:r>
          </a:p>
          <a:p>
            <a:pPr eaLnBrk="1" hangingPunct="1"/>
            <a:endParaRPr lang="ja-JP" altLang="ja-JP" dirty="0"/>
          </a:p>
        </p:txBody>
      </p:sp>
    </p:spTree>
    <p:extLst>
      <p:ext uri="{BB962C8B-B14F-4D97-AF65-F5344CB8AC3E}">
        <p14:creationId xmlns:p14="http://schemas.microsoft.com/office/powerpoint/2010/main" val="92203485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スライド イメージ プレースホルダ 1">
            <a:extLst>
              <a:ext uri="{FF2B5EF4-FFF2-40B4-BE49-F238E27FC236}">
                <a16:creationId xmlns:a16="http://schemas.microsoft.com/office/drawing/2014/main" id="{390BB40A-EB39-4249-8AED-BFE2A625FAE6}"/>
              </a:ext>
            </a:extLst>
          </p:cNvPr>
          <p:cNvSpPr>
            <a:spLocks noGrp="1" noRot="1" noChangeAspect="1" noChangeArrowheads="1" noTextEdit="1"/>
          </p:cNvSpPr>
          <p:nvPr>
            <p:ph type="sldImg"/>
          </p:nvPr>
        </p:nvSpPr>
        <p:spPr>
          <a:ln/>
        </p:spPr>
      </p:sp>
      <p:sp>
        <p:nvSpPr>
          <p:cNvPr id="209923" name="ノート プレースホルダ 2">
            <a:extLst>
              <a:ext uri="{FF2B5EF4-FFF2-40B4-BE49-F238E27FC236}">
                <a16:creationId xmlns:a16="http://schemas.microsoft.com/office/drawing/2014/main" id="{6FDDFEE5-D525-4690-A880-F96AC354B7C6}"/>
              </a:ext>
            </a:extLst>
          </p:cNvPr>
          <p:cNvSpPr>
            <a:spLocks noGrp="1"/>
          </p:cNvSpPr>
          <p:nvPr>
            <p:ph type="body" idx="1"/>
          </p:nvPr>
        </p:nvSpPr>
        <p:spPr>
          <a:xfrm>
            <a:off x="673100" y="4684713"/>
            <a:ext cx="5389563" cy="4440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lstStyle/>
          <a:p>
            <a:r>
              <a:rPr kumimoji="1" lang="ja-JP" altLang="ja-JP" sz="1000" kern="1200" dirty="0">
                <a:solidFill>
                  <a:schemeClr val="tx1"/>
                </a:solidFill>
                <a:effectLst/>
                <a:latin typeface="+mn-lt"/>
                <a:ea typeface="+mn-ea"/>
                <a:cs typeface="+mn-cs"/>
              </a:rPr>
              <a:t>単回使用の場合</a:t>
            </a:r>
            <a:r>
              <a:rPr lang="ja-JP" altLang="ja-JP" dirty="0"/>
              <a:t>の手順４、吸引カテーテルを取り出す。</a:t>
            </a:r>
          </a:p>
          <a:p>
            <a:r>
              <a:rPr lang="ja-JP" altLang="ja-JP" dirty="0"/>
              <a:t>吸引カテーテルを不潔にならないように取り出します。清潔な使い捨て手袋をする前に、１．吸引カテーテルの包装紙を少し開き、２．不潔にならないように吸引台に置きます。３．清潔手順で使い捨て手袋をつけ、４．非利き手で２．の吸引カテーテルを持ちます。５．利き手で、清潔に吸引カテーテルを取り出します。</a:t>
            </a:r>
          </a:p>
          <a:p>
            <a:r>
              <a:rPr lang="ja-JP" altLang="ja-JP" dirty="0"/>
              <a:t>なお、利き手のみに手袋をする場合も、同様の手順</a:t>
            </a:r>
            <a:r>
              <a:rPr kumimoji="1" lang="ja-JP" altLang="ja-JP" sz="1000" kern="1200" dirty="0">
                <a:solidFill>
                  <a:schemeClr val="tx1"/>
                </a:solidFill>
                <a:effectLst/>
                <a:latin typeface="+mn-lt"/>
                <a:ea typeface="+mn-ea"/>
                <a:cs typeface="+mn-cs"/>
              </a:rPr>
              <a:t>となります。</a:t>
            </a:r>
          </a:p>
          <a:p>
            <a:endParaRPr lang="ja-JP" altLang="en-US" dirty="0"/>
          </a:p>
        </p:txBody>
      </p:sp>
      <p:sp>
        <p:nvSpPr>
          <p:cNvPr id="209924" name="スライド番号プレースホルダ 3">
            <a:extLst>
              <a:ext uri="{FF2B5EF4-FFF2-40B4-BE49-F238E27FC236}">
                <a16:creationId xmlns:a16="http://schemas.microsoft.com/office/drawing/2014/main" id="{4D8189D1-485F-488A-BC6B-EC34F2E2EF54}"/>
              </a:ext>
            </a:extLst>
          </p:cNvPr>
          <p:cNvSpPr txBox="1">
            <a:spLocks noGrp="1"/>
          </p:cNvSpPr>
          <p:nvPr/>
        </p:nvSpPr>
        <p:spPr bwMode="auto">
          <a:xfrm>
            <a:off x="3816350" y="9371013"/>
            <a:ext cx="29178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nchor="b"/>
          <a:lstStyle>
            <a:lvl1pPr defTabSz="936625">
              <a:spcBef>
                <a:spcPct val="30000"/>
              </a:spcBef>
              <a:defRPr kumimoji="1" sz="1200">
                <a:solidFill>
                  <a:schemeClr val="tx1"/>
                </a:solidFill>
                <a:latin typeface="ＭＳ Ｐ明朝" panose="02020600040205080304" pitchFamily="18" charset="-128"/>
                <a:ea typeface="ＭＳ Ｐ明朝" panose="02020600040205080304" pitchFamily="18" charset="-128"/>
              </a:defRPr>
            </a:lvl1pPr>
            <a:lvl2pPr marL="742950" indent="-285750" defTabSz="936625">
              <a:spcBef>
                <a:spcPct val="30000"/>
              </a:spcBef>
              <a:defRPr kumimoji="1" sz="1200">
                <a:solidFill>
                  <a:schemeClr val="tx1"/>
                </a:solidFill>
                <a:latin typeface="ＭＳ Ｐ明朝" panose="02020600040205080304" pitchFamily="18" charset="-128"/>
                <a:ea typeface="ＭＳ Ｐ明朝" panose="02020600040205080304" pitchFamily="18" charset="-128"/>
              </a:defRPr>
            </a:lvl2pPr>
            <a:lvl3pPr marL="1143000" indent="-228600" defTabSz="936625">
              <a:spcBef>
                <a:spcPct val="30000"/>
              </a:spcBef>
              <a:defRPr kumimoji="1" sz="1200">
                <a:solidFill>
                  <a:schemeClr val="tx1"/>
                </a:solidFill>
                <a:latin typeface="ＭＳ Ｐ明朝" panose="02020600040205080304" pitchFamily="18" charset="-128"/>
                <a:ea typeface="ＭＳ Ｐ明朝" panose="02020600040205080304" pitchFamily="18" charset="-128"/>
              </a:defRPr>
            </a:lvl3pPr>
            <a:lvl4pPr marL="1600200" indent="-228600" defTabSz="936625">
              <a:spcBef>
                <a:spcPct val="30000"/>
              </a:spcBef>
              <a:defRPr kumimoji="1" sz="1200">
                <a:solidFill>
                  <a:schemeClr val="tx1"/>
                </a:solidFill>
                <a:latin typeface="ＭＳ Ｐ明朝" panose="02020600040205080304" pitchFamily="18" charset="-128"/>
                <a:ea typeface="ＭＳ Ｐ明朝" panose="02020600040205080304" pitchFamily="18" charset="-128"/>
              </a:defRPr>
            </a:lvl4pPr>
            <a:lvl5pPr marL="2057400" indent="-228600" defTabSz="936625">
              <a:spcBef>
                <a:spcPct val="30000"/>
              </a:spcBef>
              <a:defRPr kumimoji="1" sz="1200">
                <a:solidFill>
                  <a:schemeClr val="tx1"/>
                </a:solidFill>
                <a:latin typeface="ＭＳ Ｐ明朝" panose="02020600040205080304" pitchFamily="18" charset="-128"/>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9pPr>
          </a:lstStyle>
          <a:p>
            <a:pPr marL="0" marR="0" lvl="0" indent="0" algn="r" defTabSz="936625" rtl="0" eaLnBrk="1" fontAlgn="auto" latinLnBrk="0" hangingPunct="1">
              <a:lnSpc>
                <a:spcPct val="100000"/>
              </a:lnSpc>
              <a:spcBef>
                <a:spcPct val="0"/>
              </a:spcBef>
              <a:spcAft>
                <a:spcPts val="0"/>
              </a:spcAft>
              <a:buClrTx/>
              <a:buSzTx/>
              <a:buFontTx/>
              <a:buNone/>
              <a:tabLst/>
              <a:defRPr/>
            </a:pPr>
            <a:endParaRPr kumimoji="1" lang="en-US" altLang="ja-JP" sz="11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49455094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スライド イメージ プレースホルダ 1">
            <a:extLst>
              <a:ext uri="{FF2B5EF4-FFF2-40B4-BE49-F238E27FC236}">
                <a16:creationId xmlns:a16="http://schemas.microsoft.com/office/drawing/2014/main" id="{390BB40A-EB39-4249-8AED-BFE2A625FAE6}"/>
              </a:ext>
            </a:extLst>
          </p:cNvPr>
          <p:cNvSpPr>
            <a:spLocks noGrp="1" noRot="1" noChangeAspect="1" noChangeArrowheads="1" noTextEdit="1"/>
          </p:cNvSpPr>
          <p:nvPr>
            <p:ph type="sldImg"/>
          </p:nvPr>
        </p:nvSpPr>
        <p:spPr>
          <a:ln/>
        </p:spPr>
      </p:sp>
      <p:sp>
        <p:nvSpPr>
          <p:cNvPr id="209923" name="ノート プレースホルダ 2">
            <a:extLst>
              <a:ext uri="{FF2B5EF4-FFF2-40B4-BE49-F238E27FC236}">
                <a16:creationId xmlns:a16="http://schemas.microsoft.com/office/drawing/2014/main" id="{6FDDFEE5-D525-4690-A880-F96AC354B7C6}"/>
              </a:ext>
            </a:extLst>
          </p:cNvPr>
          <p:cNvSpPr>
            <a:spLocks noGrp="1"/>
          </p:cNvSpPr>
          <p:nvPr>
            <p:ph type="body" idx="1"/>
          </p:nvPr>
        </p:nvSpPr>
        <p:spPr>
          <a:xfrm>
            <a:off x="673100" y="4684713"/>
            <a:ext cx="5389563" cy="4440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lstStyle/>
          <a:p>
            <a:r>
              <a:rPr kumimoji="1" lang="ja-JP" altLang="ja-JP" sz="1000" kern="1200" dirty="0">
                <a:solidFill>
                  <a:schemeClr val="tx1"/>
                </a:solidFill>
                <a:effectLst/>
                <a:latin typeface="+mn-lt"/>
                <a:ea typeface="+mn-ea"/>
                <a:cs typeface="+mn-cs"/>
              </a:rPr>
              <a:t>乾燥法の</a:t>
            </a:r>
            <a:r>
              <a:rPr lang="ja-JP" altLang="ja-JP" dirty="0"/>
              <a:t>場合の手順４、吸引カテーテルを取り出す。</a:t>
            </a:r>
          </a:p>
          <a:p>
            <a:r>
              <a:rPr lang="ja-JP" altLang="ja-JP" dirty="0"/>
              <a:t>まず、使い捨て手袋をします。場合によってはセッシを持ちます。</a:t>
            </a:r>
          </a:p>
          <a:p>
            <a:r>
              <a:rPr lang="ja-JP" altLang="ja-JP" dirty="0"/>
              <a:t>非利き手で吸引カテーテルを保管容器から取り出します。非利き手から、利き手で吸引カテーテルの接続部を持ちます。</a:t>
            </a:r>
          </a:p>
          <a:p>
            <a:r>
              <a:rPr lang="ja-JP" altLang="ja-JP" dirty="0"/>
              <a:t>気管カニューレ内吸引は、口腔内・鼻腔内吸引に比べて滅菌的な操作が求められるため、カテーテル先端には触らず、また先端を周囲のものにぶつけて不潔にならないよう十分注意します。</a:t>
            </a:r>
          </a:p>
          <a:p>
            <a:r>
              <a:rPr lang="ja-JP" altLang="ja-JP" dirty="0"/>
              <a:t>なお、利き手のみに手袋</a:t>
            </a:r>
            <a:r>
              <a:rPr kumimoji="1" lang="ja-JP" altLang="ja-JP" sz="1000" kern="1200" dirty="0">
                <a:solidFill>
                  <a:schemeClr val="tx1"/>
                </a:solidFill>
                <a:effectLst/>
                <a:latin typeface="+mn-lt"/>
                <a:ea typeface="+mn-ea"/>
                <a:cs typeface="+mn-cs"/>
              </a:rPr>
              <a:t>をする場合は、同様の手順で吸引カテーテルを取り出すか、利き手で直接、清潔に吸引カテーテルを取り出します。</a:t>
            </a:r>
          </a:p>
          <a:p>
            <a:endParaRPr lang="ja-JP" altLang="en-US" dirty="0"/>
          </a:p>
        </p:txBody>
      </p:sp>
      <p:sp>
        <p:nvSpPr>
          <p:cNvPr id="209924" name="スライド番号プレースホルダ 3">
            <a:extLst>
              <a:ext uri="{FF2B5EF4-FFF2-40B4-BE49-F238E27FC236}">
                <a16:creationId xmlns:a16="http://schemas.microsoft.com/office/drawing/2014/main" id="{4D8189D1-485F-488A-BC6B-EC34F2E2EF54}"/>
              </a:ext>
            </a:extLst>
          </p:cNvPr>
          <p:cNvSpPr txBox="1">
            <a:spLocks noGrp="1"/>
          </p:cNvSpPr>
          <p:nvPr/>
        </p:nvSpPr>
        <p:spPr bwMode="auto">
          <a:xfrm>
            <a:off x="3816350" y="9371013"/>
            <a:ext cx="29178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nchor="b"/>
          <a:lstStyle>
            <a:lvl1pPr defTabSz="936625">
              <a:spcBef>
                <a:spcPct val="30000"/>
              </a:spcBef>
              <a:defRPr kumimoji="1" sz="1200">
                <a:solidFill>
                  <a:schemeClr val="tx1"/>
                </a:solidFill>
                <a:latin typeface="ＭＳ Ｐ明朝" panose="02020600040205080304" pitchFamily="18" charset="-128"/>
                <a:ea typeface="ＭＳ Ｐ明朝" panose="02020600040205080304" pitchFamily="18" charset="-128"/>
              </a:defRPr>
            </a:lvl1pPr>
            <a:lvl2pPr marL="742950" indent="-285750" defTabSz="936625">
              <a:spcBef>
                <a:spcPct val="30000"/>
              </a:spcBef>
              <a:defRPr kumimoji="1" sz="1200">
                <a:solidFill>
                  <a:schemeClr val="tx1"/>
                </a:solidFill>
                <a:latin typeface="ＭＳ Ｐ明朝" panose="02020600040205080304" pitchFamily="18" charset="-128"/>
                <a:ea typeface="ＭＳ Ｐ明朝" panose="02020600040205080304" pitchFamily="18" charset="-128"/>
              </a:defRPr>
            </a:lvl2pPr>
            <a:lvl3pPr marL="1143000" indent="-228600" defTabSz="936625">
              <a:spcBef>
                <a:spcPct val="30000"/>
              </a:spcBef>
              <a:defRPr kumimoji="1" sz="1200">
                <a:solidFill>
                  <a:schemeClr val="tx1"/>
                </a:solidFill>
                <a:latin typeface="ＭＳ Ｐ明朝" panose="02020600040205080304" pitchFamily="18" charset="-128"/>
                <a:ea typeface="ＭＳ Ｐ明朝" panose="02020600040205080304" pitchFamily="18" charset="-128"/>
              </a:defRPr>
            </a:lvl3pPr>
            <a:lvl4pPr marL="1600200" indent="-228600" defTabSz="936625">
              <a:spcBef>
                <a:spcPct val="30000"/>
              </a:spcBef>
              <a:defRPr kumimoji="1" sz="1200">
                <a:solidFill>
                  <a:schemeClr val="tx1"/>
                </a:solidFill>
                <a:latin typeface="ＭＳ Ｐ明朝" panose="02020600040205080304" pitchFamily="18" charset="-128"/>
                <a:ea typeface="ＭＳ Ｐ明朝" panose="02020600040205080304" pitchFamily="18" charset="-128"/>
              </a:defRPr>
            </a:lvl4pPr>
            <a:lvl5pPr marL="2057400" indent="-228600" defTabSz="936625">
              <a:spcBef>
                <a:spcPct val="30000"/>
              </a:spcBef>
              <a:defRPr kumimoji="1" sz="1200">
                <a:solidFill>
                  <a:schemeClr val="tx1"/>
                </a:solidFill>
                <a:latin typeface="ＭＳ Ｐ明朝" panose="02020600040205080304" pitchFamily="18" charset="-128"/>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9pPr>
          </a:lstStyle>
          <a:p>
            <a:pPr marL="0" marR="0" lvl="0" indent="0" algn="r" defTabSz="936625" rtl="0" eaLnBrk="1" fontAlgn="auto" latinLnBrk="0" hangingPunct="1">
              <a:lnSpc>
                <a:spcPct val="100000"/>
              </a:lnSpc>
              <a:spcBef>
                <a:spcPct val="0"/>
              </a:spcBef>
              <a:spcAft>
                <a:spcPts val="0"/>
              </a:spcAft>
              <a:buClrTx/>
              <a:buSzTx/>
              <a:buFontTx/>
              <a:buNone/>
              <a:tabLst/>
              <a:defRPr/>
            </a:pPr>
            <a:endParaRPr kumimoji="1" lang="en-US" altLang="ja-JP" sz="11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97746424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スライド イメージ プレースホルダ 1">
            <a:extLst>
              <a:ext uri="{FF2B5EF4-FFF2-40B4-BE49-F238E27FC236}">
                <a16:creationId xmlns:a16="http://schemas.microsoft.com/office/drawing/2014/main" id="{D1E679D3-76E0-4A44-AEEB-F2EC73615A72}"/>
              </a:ext>
            </a:extLst>
          </p:cNvPr>
          <p:cNvSpPr>
            <a:spLocks noGrp="1" noRot="1" noChangeAspect="1" noChangeArrowheads="1" noTextEdit="1"/>
          </p:cNvSpPr>
          <p:nvPr>
            <p:ph type="sldImg"/>
          </p:nvPr>
        </p:nvSpPr>
        <p:spPr>
          <a:ln/>
        </p:spPr>
      </p:sp>
      <p:sp>
        <p:nvSpPr>
          <p:cNvPr id="211971" name="ノート プレースホルダ 2">
            <a:extLst>
              <a:ext uri="{FF2B5EF4-FFF2-40B4-BE49-F238E27FC236}">
                <a16:creationId xmlns:a16="http://schemas.microsoft.com/office/drawing/2014/main" id="{DC86C8E7-F9F8-4CAC-B942-6D91A7256B96}"/>
              </a:ext>
            </a:extLst>
          </p:cNvPr>
          <p:cNvSpPr>
            <a:spLocks noGrp="1"/>
          </p:cNvSpPr>
          <p:nvPr>
            <p:ph type="body" idx="1"/>
          </p:nvPr>
        </p:nvSpPr>
        <p:spPr>
          <a:xfrm>
            <a:off x="673100" y="4684713"/>
            <a:ext cx="5389563" cy="4440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lstStyle/>
          <a:p>
            <a:r>
              <a:rPr kumimoji="1" lang="ja-JP" altLang="ja-JP" sz="1000" kern="1200" dirty="0">
                <a:solidFill>
                  <a:schemeClr val="tx1"/>
                </a:solidFill>
                <a:effectLst/>
                <a:latin typeface="+mn-lt"/>
                <a:ea typeface="+mn-ea"/>
                <a:cs typeface="+mn-cs"/>
              </a:rPr>
              <a:t>手順５、吸引カテーテルを接続する。</a:t>
            </a:r>
          </a:p>
          <a:p>
            <a:r>
              <a:rPr kumimoji="1" lang="ja-JP" altLang="ja-JP" sz="1000" kern="1200" dirty="0">
                <a:solidFill>
                  <a:schemeClr val="tx1"/>
                </a:solidFill>
                <a:effectLst/>
                <a:latin typeface="+mn-lt"/>
                <a:ea typeface="+mn-ea"/>
                <a:cs typeface="+mn-cs"/>
              </a:rPr>
              <a:t>吸引カテーテルを吸引器に接続した接続管につなげます。接続する際に、両手が接触しないように注意が必要です。</a:t>
            </a:r>
          </a:p>
          <a:p>
            <a:endParaRPr lang="ja-JP" altLang="en-US" dirty="0"/>
          </a:p>
        </p:txBody>
      </p:sp>
      <p:sp>
        <p:nvSpPr>
          <p:cNvPr id="211972" name="スライド番号プレースホルダ 3">
            <a:extLst>
              <a:ext uri="{FF2B5EF4-FFF2-40B4-BE49-F238E27FC236}">
                <a16:creationId xmlns:a16="http://schemas.microsoft.com/office/drawing/2014/main" id="{15FD43F7-CA3B-41EE-BE8C-0CEA4F265A76}"/>
              </a:ext>
            </a:extLst>
          </p:cNvPr>
          <p:cNvSpPr txBox="1">
            <a:spLocks noGrp="1"/>
          </p:cNvSpPr>
          <p:nvPr/>
        </p:nvSpPr>
        <p:spPr bwMode="auto">
          <a:xfrm>
            <a:off x="3816350" y="9371013"/>
            <a:ext cx="29178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nchor="b"/>
          <a:lstStyle>
            <a:lvl1pPr defTabSz="936625">
              <a:spcBef>
                <a:spcPct val="30000"/>
              </a:spcBef>
              <a:defRPr kumimoji="1" sz="1200">
                <a:solidFill>
                  <a:schemeClr val="tx1"/>
                </a:solidFill>
                <a:latin typeface="ＭＳ Ｐ明朝" panose="02020600040205080304" pitchFamily="18" charset="-128"/>
                <a:ea typeface="ＭＳ Ｐ明朝" panose="02020600040205080304" pitchFamily="18" charset="-128"/>
              </a:defRPr>
            </a:lvl1pPr>
            <a:lvl2pPr marL="742950" indent="-285750" defTabSz="936625">
              <a:spcBef>
                <a:spcPct val="30000"/>
              </a:spcBef>
              <a:defRPr kumimoji="1" sz="1200">
                <a:solidFill>
                  <a:schemeClr val="tx1"/>
                </a:solidFill>
                <a:latin typeface="ＭＳ Ｐ明朝" panose="02020600040205080304" pitchFamily="18" charset="-128"/>
                <a:ea typeface="ＭＳ Ｐ明朝" panose="02020600040205080304" pitchFamily="18" charset="-128"/>
              </a:defRPr>
            </a:lvl2pPr>
            <a:lvl3pPr marL="1143000" indent="-228600" defTabSz="936625">
              <a:spcBef>
                <a:spcPct val="30000"/>
              </a:spcBef>
              <a:defRPr kumimoji="1" sz="1200">
                <a:solidFill>
                  <a:schemeClr val="tx1"/>
                </a:solidFill>
                <a:latin typeface="ＭＳ Ｐ明朝" panose="02020600040205080304" pitchFamily="18" charset="-128"/>
                <a:ea typeface="ＭＳ Ｐ明朝" panose="02020600040205080304" pitchFamily="18" charset="-128"/>
              </a:defRPr>
            </a:lvl3pPr>
            <a:lvl4pPr marL="1600200" indent="-228600" defTabSz="936625">
              <a:spcBef>
                <a:spcPct val="30000"/>
              </a:spcBef>
              <a:defRPr kumimoji="1" sz="1200">
                <a:solidFill>
                  <a:schemeClr val="tx1"/>
                </a:solidFill>
                <a:latin typeface="ＭＳ Ｐ明朝" panose="02020600040205080304" pitchFamily="18" charset="-128"/>
                <a:ea typeface="ＭＳ Ｐ明朝" panose="02020600040205080304" pitchFamily="18" charset="-128"/>
              </a:defRPr>
            </a:lvl4pPr>
            <a:lvl5pPr marL="2057400" indent="-228600" defTabSz="936625">
              <a:spcBef>
                <a:spcPct val="30000"/>
              </a:spcBef>
              <a:defRPr kumimoji="1" sz="1200">
                <a:solidFill>
                  <a:schemeClr val="tx1"/>
                </a:solidFill>
                <a:latin typeface="ＭＳ Ｐ明朝" panose="02020600040205080304" pitchFamily="18" charset="-128"/>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9pPr>
          </a:lstStyle>
          <a:p>
            <a:pPr marL="0" marR="0" lvl="0" indent="0" algn="r" defTabSz="936625" rtl="0" eaLnBrk="1" fontAlgn="auto" latinLnBrk="0" hangingPunct="1">
              <a:lnSpc>
                <a:spcPct val="100000"/>
              </a:lnSpc>
              <a:spcBef>
                <a:spcPct val="0"/>
              </a:spcBef>
              <a:spcAft>
                <a:spcPts val="0"/>
              </a:spcAft>
              <a:buClrTx/>
              <a:buSzTx/>
              <a:buFontTx/>
              <a:buNone/>
              <a:tabLst/>
              <a:defRPr/>
            </a:pPr>
            <a:endParaRPr kumimoji="1" lang="en-US" altLang="ja-JP" sz="11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6886479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22ACD921-6C51-4994-B999-601805001A2F}"/>
              </a:ext>
            </a:extLst>
          </p:cNvPr>
          <p:cNvSpPr>
            <a:spLocks noGrp="1" noRot="1" noChangeAspect="1" noChangeArrowheads="1" noTextEdit="1"/>
          </p:cNvSpPr>
          <p:nvPr>
            <p:ph type="sldImg"/>
          </p:nvPr>
        </p:nvSpPr>
        <p:spPr>
          <a:ln/>
        </p:spPr>
      </p:sp>
      <p:sp>
        <p:nvSpPr>
          <p:cNvPr id="214019" name="Rectangle 3">
            <a:extLst>
              <a:ext uri="{FF2B5EF4-FFF2-40B4-BE49-F238E27FC236}">
                <a16:creationId xmlns:a16="http://schemas.microsoft.com/office/drawing/2014/main" id="{A8CBF336-6FE8-4179-935F-E80FC3CF2CAD}"/>
              </a:ext>
            </a:extLst>
          </p:cNvPr>
          <p:cNvSpPr>
            <a:spLocks noGrp="1" noChangeArrowheads="1"/>
          </p:cNvSpPr>
          <p:nvPr>
            <p:ph type="body" idx="1"/>
          </p:nvPr>
        </p:nvSpPr>
        <p:spPr>
          <a:xfrm>
            <a:off x="673100" y="4684713"/>
            <a:ext cx="5389563" cy="4440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lstStyle/>
          <a:p>
            <a:r>
              <a:rPr kumimoji="1" lang="ja-JP" altLang="ja-JP" sz="1000" kern="1200" dirty="0">
                <a:solidFill>
                  <a:schemeClr val="tx1"/>
                </a:solidFill>
                <a:effectLst/>
                <a:latin typeface="+mn-lt"/>
                <a:ea typeface="+mn-ea"/>
                <a:cs typeface="+mn-cs"/>
              </a:rPr>
              <a:t>手順６、吸引器のスイッチを入れる。</a:t>
            </a:r>
          </a:p>
          <a:p>
            <a:r>
              <a:rPr kumimoji="1" lang="ja-JP" altLang="ja-JP" sz="1000" kern="1200" dirty="0">
                <a:solidFill>
                  <a:schemeClr val="tx1"/>
                </a:solidFill>
                <a:effectLst/>
                <a:latin typeface="+mn-lt"/>
                <a:ea typeface="+mn-ea"/>
                <a:cs typeface="+mn-cs"/>
              </a:rPr>
              <a:t>吸引カテーテルを直</a:t>
            </a:r>
            <a:r>
              <a:rPr lang="ja-JP" altLang="ja-JP" dirty="0"/>
              <a:t>接手で操作する場合は、先端から約10cmくらいの所を、親指、人差し指、中指の3本でペンを持つように握ります。その状態で、カテーテル先端を周囲の物に触れさせないようにしながら、反対の手、すなわち非利き手で吸引器のスイッチを押します。</a:t>
            </a:r>
          </a:p>
          <a:p>
            <a:pPr eaLnBrk="1" hangingPunct="1"/>
            <a:endParaRPr lang="ja-JP" altLang="ja-JP" dirty="0"/>
          </a:p>
        </p:txBody>
      </p:sp>
    </p:spTree>
    <p:extLst>
      <p:ext uri="{BB962C8B-B14F-4D97-AF65-F5344CB8AC3E}">
        <p14:creationId xmlns:p14="http://schemas.microsoft.com/office/powerpoint/2010/main" val="253368074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05D173A2-A2A4-4E82-B32E-BCA16DB946B9}"/>
              </a:ext>
            </a:extLst>
          </p:cNvPr>
          <p:cNvSpPr>
            <a:spLocks noGrp="1" noRot="1" noChangeAspect="1" noChangeArrowheads="1" noTextEdit="1"/>
          </p:cNvSpPr>
          <p:nvPr>
            <p:ph type="sldImg"/>
          </p:nvPr>
        </p:nvSpPr>
        <p:spPr>
          <a:ln/>
        </p:spPr>
      </p:sp>
      <p:sp>
        <p:nvSpPr>
          <p:cNvPr id="216067" name="Rectangle 3">
            <a:extLst>
              <a:ext uri="{FF2B5EF4-FFF2-40B4-BE49-F238E27FC236}">
                <a16:creationId xmlns:a16="http://schemas.microsoft.com/office/drawing/2014/main" id="{B1736292-96CF-48AC-8F86-4E280E0B0936}"/>
              </a:ext>
            </a:extLst>
          </p:cNvPr>
          <p:cNvSpPr>
            <a:spLocks noGrp="1" noChangeArrowheads="1"/>
          </p:cNvSpPr>
          <p:nvPr>
            <p:ph type="body" idx="1"/>
          </p:nvPr>
        </p:nvSpPr>
        <p:spPr>
          <a:xfrm>
            <a:off x="771525" y="4684713"/>
            <a:ext cx="5291138" cy="4440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lstStyle/>
          <a:p>
            <a:r>
              <a:rPr kumimoji="1" lang="ja-JP" altLang="ja-JP" sz="1000" kern="1200" dirty="0">
                <a:solidFill>
                  <a:schemeClr val="tx1"/>
                </a:solidFill>
                <a:effectLst/>
                <a:latin typeface="+mn-lt"/>
                <a:ea typeface="+mn-ea"/>
                <a:cs typeface="+mn-cs"/>
              </a:rPr>
              <a:t>手順</a:t>
            </a:r>
            <a:r>
              <a:rPr lang="ja-JP" altLang="ja-JP" dirty="0"/>
              <a:t>７、吸引圧を確認する。</a:t>
            </a:r>
          </a:p>
          <a:p>
            <a:r>
              <a:rPr lang="ja-JP" altLang="ja-JP" dirty="0"/>
              <a:t>非利き手の親指で吸引カテーテルの根元を塞ぎ、吸引圧が、20kPa（キロパスカル）以下であることを確認します。</a:t>
            </a:r>
          </a:p>
          <a:p>
            <a:r>
              <a:rPr lang="ja-JP" altLang="ja-JP" dirty="0"/>
              <a:t>この間も、カテーテル先端が周囲のものに絶対に触れないように注意します。</a:t>
            </a:r>
          </a:p>
          <a:p>
            <a:r>
              <a:rPr lang="ja-JP" altLang="ja-JP" dirty="0"/>
              <a:t>なお、吸引を数回にわけて行うことがあります</a:t>
            </a:r>
            <a:r>
              <a:rPr kumimoji="1" lang="ja-JP" altLang="ja-JP" sz="1000" kern="1200" dirty="0">
                <a:solidFill>
                  <a:schemeClr val="tx1"/>
                </a:solidFill>
                <a:effectLst/>
                <a:latin typeface="+mn-lt"/>
                <a:ea typeface="+mn-ea"/>
                <a:cs typeface="+mn-cs"/>
              </a:rPr>
              <a:t>が、吸引圧の確認は毎回の吸引毎に行う必要はありません。</a:t>
            </a:r>
          </a:p>
          <a:p>
            <a:endParaRPr lang="ja-JP" altLang="en-US" dirty="0"/>
          </a:p>
        </p:txBody>
      </p:sp>
    </p:spTree>
    <p:extLst>
      <p:ext uri="{BB962C8B-B14F-4D97-AF65-F5344CB8AC3E}">
        <p14:creationId xmlns:p14="http://schemas.microsoft.com/office/powerpoint/2010/main" val="371027038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DFF52ECE-9CDC-4883-A839-AB2BE8BEA2D8}"/>
              </a:ext>
            </a:extLst>
          </p:cNvPr>
          <p:cNvSpPr>
            <a:spLocks noGrp="1" noRot="1" noChangeAspect="1" noChangeArrowheads="1" noTextEdit="1"/>
          </p:cNvSpPr>
          <p:nvPr>
            <p:ph type="sldImg"/>
          </p:nvPr>
        </p:nvSpPr>
        <p:spPr>
          <a:ln/>
        </p:spPr>
      </p:sp>
      <p:sp>
        <p:nvSpPr>
          <p:cNvPr id="218115" name="Rectangle 3">
            <a:extLst>
              <a:ext uri="{FF2B5EF4-FFF2-40B4-BE49-F238E27FC236}">
                <a16:creationId xmlns:a16="http://schemas.microsoft.com/office/drawing/2014/main" id="{7308BB07-6DDA-4B1F-9D6F-BDF5D667BBB1}"/>
              </a:ext>
            </a:extLst>
          </p:cNvPr>
          <p:cNvSpPr>
            <a:spLocks noGrp="1" noChangeArrowheads="1"/>
          </p:cNvSpPr>
          <p:nvPr>
            <p:ph type="body" idx="1"/>
          </p:nvPr>
        </p:nvSpPr>
        <p:spPr>
          <a:xfrm>
            <a:off x="673100" y="4684713"/>
            <a:ext cx="5389563" cy="4440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lstStyle/>
          <a:p>
            <a:r>
              <a:rPr kumimoji="1" lang="ja-JP" altLang="ja-JP" sz="1000" kern="1200" dirty="0">
                <a:solidFill>
                  <a:schemeClr val="tx1"/>
                </a:solidFill>
                <a:effectLst/>
                <a:latin typeface="+mn-lt"/>
                <a:ea typeface="+mn-ea"/>
                <a:cs typeface="+mn-cs"/>
              </a:rPr>
              <a:t>乾燥法の場合の手順８、吸引カテーテルを洗浄する。</a:t>
            </a:r>
          </a:p>
          <a:p>
            <a:r>
              <a:rPr kumimoji="1" lang="ja-JP" altLang="ja-JP" sz="1000" kern="1200" dirty="0">
                <a:solidFill>
                  <a:schemeClr val="tx1"/>
                </a:solidFill>
                <a:effectLst/>
                <a:latin typeface="+mn-lt"/>
                <a:ea typeface="+mn-ea"/>
                <a:cs typeface="+mn-cs"/>
              </a:rPr>
              <a:t>吸引カテーテルと</a:t>
            </a:r>
            <a:r>
              <a:rPr lang="ja-JP" altLang="ja-JP" dirty="0"/>
              <a:t>接続管の内腔を洗浄水等で洗い流し、吸引カテーテルの先端の水をよく切ります。</a:t>
            </a:r>
          </a:p>
          <a:p>
            <a:r>
              <a:rPr lang="ja-JP" altLang="ja-JP" dirty="0"/>
              <a:t>その後、吸引カテーテルの外側を、アルコール綿で先端に向かって拭きとります。</a:t>
            </a:r>
          </a:p>
          <a:p>
            <a:r>
              <a:rPr lang="ja-JP" altLang="ja-JP" dirty="0"/>
              <a:t>ただし、洗浄水等が、滅菌水や煮沸した水道水、蒸留水の場合は、アルコール綿で拭きとる手順は省くこともあります。</a:t>
            </a:r>
          </a:p>
          <a:p>
            <a:r>
              <a:rPr kumimoji="1" lang="ja-JP" altLang="ja-JP" sz="1000" kern="1200" dirty="0">
                <a:solidFill>
                  <a:schemeClr val="tx1"/>
                </a:solidFill>
                <a:effectLst/>
                <a:latin typeface="+mn-lt"/>
                <a:ea typeface="+mn-ea"/>
                <a:cs typeface="+mn-cs"/>
              </a:rPr>
              <a:t>なお、単回使用の場合は、手順８は必要ありません。</a:t>
            </a:r>
          </a:p>
          <a:p>
            <a:endParaRPr lang="ja-JP" altLang="ja-JP" dirty="0"/>
          </a:p>
        </p:txBody>
      </p:sp>
    </p:spTree>
    <p:extLst>
      <p:ext uri="{BB962C8B-B14F-4D97-AF65-F5344CB8AC3E}">
        <p14:creationId xmlns:p14="http://schemas.microsoft.com/office/powerpoint/2010/main" val="3755328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ー 1">
            <a:extLst>
              <a:ext uri="{FF2B5EF4-FFF2-40B4-BE49-F238E27FC236}">
                <a16:creationId xmlns:a16="http://schemas.microsoft.com/office/drawing/2014/main" id="{2DEBAF11-9C35-4C0B-966D-03213FA3E5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ノート プレースホルダー 2">
            <a:extLst>
              <a:ext uri="{FF2B5EF4-FFF2-40B4-BE49-F238E27FC236}">
                <a16:creationId xmlns:a16="http://schemas.microsoft.com/office/drawing/2014/main" id="{2C90FE3E-4EA6-4407-8A8B-7AAA303BFE07}"/>
              </a:ext>
            </a:extLst>
          </p:cNvPr>
          <p:cNvSpPr>
            <a:spLocks noGrp="1"/>
          </p:cNvSpPr>
          <p:nvPr>
            <p:ph type="body" idx="1"/>
          </p:nvPr>
        </p:nvSpPr>
        <p:spPr>
          <a:xfrm>
            <a:off x="673100" y="4686300"/>
            <a:ext cx="5495925" cy="4438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ここ</a:t>
            </a:r>
            <a:r>
              <a:rPr lang="ja-JP" altLang="ja-JP" dirty="0"/>
              <a:t>まで、全身状態の観察とバイタルサインについて説明してきましたが、対象者の全身状態や意識、バイタルサインなどに、いつもと違う異変が認められた場合は、喀痰吸引や経管栄養の前後、最中に関わらず、家族や医療職に連絡し、指示を仰ぐことが重要です。</a:t>
            </a:r>
            <a:endParaRPr lang="en-US" altLang="ja-JP" dirty="0"/>
          </a:p>
          <a:p>
            <a:r>
              <a:rPr lang="ja-JP" altLang="ja-JP" dirty="0"/>
              <a:t>また、軽微な変化であっても記録に</a:t>
            </a:r>
            <a:r>
              <a:rPr kumimoji="1" lang="ja-JP" altLang="ja-JP" sz="1000" kern="1200" dirty="0">
                <a:solidFill>
                  <a:schemeClr val="tx1"/>
                </a:solidFill>
                <a:effectLst/>
                <a:latin typeface="+mn-lt"/>
                <a:ea typeface="+mn-ea"/>
                <a:cs typeface="+mn-cs"/>
              </a:rPr>
              <a:t>とどめ、次回の行為を工夫する参考にすることも重要です。</a:t>
            </a:r>
          </a:p>
          <a:p>
            <a:pPr>
              <a:spcBef>
                <a:spcPct val="0"/>
              </a:spcBef>
            </a:pPr>
            <a:endParaRPr lang="ja-JP" altLang="en-US" dirty="0"/>
          </a:p>
        </p:txBody>
      </p:sp>
    </p:spTree>
    <p:extLst>
      <p:ext uri="{BB962C8B-B14F-4D97-AF65-F5344CB8AC3E}">
        <p14:creationId xmlns:p14="http://schemas.microsoft.com/office/powerpoint/2010/main" val="68371845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DFF52ECE-9CDC-4883-A839-AB2BE8BEA2D8}"/>
              </a:ext>
            </a:extLst>
          </p:cNvPr>
          <p:cNvSpPr>
            <a:spLocks noGrp="1" noRot="1" noChangeAspect="1" noChangeArrowheads="1" noTextEdit="1"/>
          </p:cNvSpPr>
          <p:nvPr>
            <p:ph type="sldImg"/>
          </p:nvPr>
        </p:nvSpPr>
        <p:spPr>
          <a:ln/>
        </p:spPr>
      </p:sp>
      <p:sp>
        <p:nvSpPr>
          <p:cNvPr id="218115" name="Rectangle 3">
            <a:extLst>
              <a:ext uri="{FF2B5EF4-FFF2-40B4-BE49-F238E27FC236}">
                <a16:creationId xmlns:a16="http://schemas.microsoft.com/office/drawing/2014/main" id="{7308BB07-6DDA-4B1F-9D6F-BDF5D667BBB1}"/>
              </a:ext>
            </a:extLst>
          </p:cNvPr>
          <p:cNvSpPr>
            <a:spLocks noGrp="1" noChangeArrowheads="1"/>
          </p:cNvSpPr>
          <p:nvPr>
            <p:ph type="body" idx="1"/>
          </p:nvPr>
        </p:nvSpPr>
        <p:spPr>
          <a:xfrm>
            <a:off x="673100" y="4684713"/>
            <a:ext cx="5389563" cy="4440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lstStyle/>
          <a:p>
            <a:r>
              <a:rPr kumimoji="1" lang="ja-JP" altLang="ja-JP" sz="1000" kern="1200" dirty="0">
                <a:solidFill>
                  <a:schemeClr val="tx1"/>
                </a:solidFill>
                <a:effectLst/>
                <a:latin typeface="+mn-lt"/>
                <a:ea typeface="+mn-ea"/>
                <a:cs typeface="+mn-cs"/>
              </a:rPr>
              <a:t>手順９、吸引開始の声かけをする。</a:t>
            </a:r>
          </a:p>
          <a:p>
            <a:r>
              <a:rPr kumimoji="1" lang="ja-JP" altLang="ja-JP" sz="1000" kern="1200" dirty="0">
                <a:solidFill>
                  <a:schemeClr val="tx1"/>
                </a:solidFill>
                <a:effectLst/>
                <a:latin typeface="+mn-lt"/>
                <a:ea typeface="+mn-ea"/>
                <a:cs typeface="+mn-cs"/>
              </a:rPr>
              <a:t>吸引の前に、「○○さん、今から気管カニューレ内部の吸引をしてもよろしいですか」と、必ず声をかけ、対象者の同意を得ます。</a:t>
            </a:r>
          </a:p>
          <a:p>
            <a:r>
              <a:rPr kumimoji="1" lang="ja-JP" altLang="ja-JP" sz="1000" kern="1200" dirty="0">
                <a:solidFill>
                  <a:schemeClr val="tx1"/>
                </a:solidFill>
                <a:effectLst/>
                <a:latin typeface="+mn-lt"/>
                <a:ea typeface="+mn-ea"/>
                <a:cs typeface="+mn-cs"/>
              </a:rPr>
              <a:t>たとえ、対象者が返事をできない場合や、意識障害がある場合でも同様にしてください。</a:t>
            </a:r>
          </a:p>
          <a:p>
            <a:endParaRPr lang="ja-JP" altLang="ja-JP" dirty="0"/>
          </a:p>
        </p:txBody>
      </p:sp>
    </p:spTree>
    <p:extLst>
      <p:ext uri="{BB962C8B-B14F-4D97-AF65-F5344CB8AC3E}">
        <p14:creationId xmlns:p14="http://schemas.microsoft.com/office/powerpoint/2010/main" val="369700721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a:extLst>
              <a:ext uri="{FF2B5EF4-FFF2-40B4-BE49-F238E27FC236}">
                <a16:creationId xmlns:a16="http://schemas.microsoft.com/office/drawing/2014/main" id="{453F89F3-B993-48FE-8104-07B517CB5F47}"/>
              </a:ext>
            </a:extLst>
          </p:cNvPr>
          <p:cNvSpPr>
            <a:spLocks noGrp="1" noRot="1" noChangeAspect="1" noChangeArrowheads="1" noTextEdit="1"/>
          </p:cNvSpPr>
          <p:nvPr>
            <p:ph type="sldImg"/>
          </p:nvPr>
        </p:nvSpPr>
        <p:spPr>
          <a:xfrm>
            <a:off x="906463" y="742950"/>
            <a:ext cx="4927600" cy="3697288"/>
          </a:xfrm>
          <a:ln/>
        </p:spPr>
      </p:sp>
      <p:sp>
        <p:nvSpPr>
          <p:cNvPr id="263171" name="Rectangle 3">
            <a:extLst>
              <a:ext uri="{FF2B5EF4-FFF2-40B4-BE49-F238E27FC236}">
                <a16:creationId xmlns:a16="http://schemas.microsoft.com/office/drawing/2014/main" id="{9A2774B0-FB7D-4733-8B0E-A7002E887444}"/>
              </a:ext>
            </a:extLst>
          </p:cNvPr>
          <p:cNvSpPr>
            <a:spLocks noGrp="1" noChangeArrowheads="1"/>
          </p:cNvSpPr>
          <p:nvPr>
            <p:ph type="body" idx="1"/>
          </p:nvPr>
        </p:nvSpPr>
        <p:spPr>
          <a:xfrm>
            <a:off x="898525" y="4684713"/>
            <a:ext cx="4938713" cy="4438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lstStyle/>
          <a:p>
            <a:pPr marL="0" marR="0" lvl="0" indent="108000" algn="l" defTabSz="914400" rtl="0" eaLnBrk="1" fontAlgn="auto" latinLnBrk="0" hangingPunct="1">
              <a:lnSpc>
                <a:spcPct val="100000"/>
              </a:lnSpc>
              <a:spcBef>
                <a:spcPts val="0"/>
              </a:spcBef>
              <a:spcAft>
                <a:spcPts val="0"/>
              </a:spcAft>
              <a:buClrTx/>
              <a:buSzTx/>
              <a:buFontTx/>
              <a:buNone/>
              <a:tabLst/>
              <a:defRPr/>
            </a:pPr>
            <a:r>
              <a:rPr lang="ja-JP" altLang="ja-JP" dirty="0"/>
              <a:t>気管カニューレ内吸引では、口腔内・鼻腔内吸引と異なり、無菌的な操作が要求されるので、滅菌された吸引カテーテルの先端約10 cmの部位は、挿入前に他の器物に絶対に触れさせないよう</a:t>
            </a:r>
            <a:r>
              <a:rPr kumimoji="1" lang="ja-JP" altLang="ja-JP" sz="1000" kern="1200" dirty="0">
                <a:solidFill>
                  <a:schemeClr val="tx1"/>
                </a:solidFill>
                <a:effectLst/>
                <a:latin typeface="+mn-lt"/>
                <a:ea typeface="+mn-ea"/>
                <a:cs typeface="+mn-cs"/>
              </a:rPr>
              <a:t>に、注意して下さい。</a:t>
            </a:r>
          </a:p>
          <a:p>
            <a:endParaRPr lang="ja-JP" altLang="ja-JP" dirty="0"/>
          </a:p>
        </p:txBody>
      </p:sp>
    </p:spTree>
    <p:extLst>
      <p:ext uri="{BB962C8B-B14F-4D97-AF65-F5344CB8AC3E}">
        <p14:creationId xmlns:p14="http://schemas.microsoft.com/office/powerpoint/2010/main" val="385264377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a:extLst>
              <a:ext uri="{FF2B5EF4-FFF2-40B4-BE49-F238E27FC236}">
                <a16:creationId xmlns:a16="http://schemas.microsoft.com/office/drawing/2014/main" id="{B352137F-6AE8-40DD-B099-D0F9F652CE48}"/>
              </a:ext>
            </a:extLst>
          </p:cNvPr>
          <p:cNvSpPr>
            <a:spLocks noGrp="1" noRot="1" noChangeAspect="1" noChangeArrowheads="1" noTextEdit="1"/>
          </p:cNvSpPr>
          <p:nvPr>
            <p:ph type="sldImg"/>
          </p:nvPr>
        </p:nvSpPr>
        <p:spPr>
          <a:ln/>
        </p:spPr>
      </p:sp>
      <p:sp>
        <p:nvSpPr>
          <p:cNvPr id="271363" name="Rectangle 3">
            <a:extLst>
              <a:ext uri="{FF2B5EF4-FFF2-40B4-BE49-F238E27FC236}">
                <a16:creationId xmlns:a16="http://schemas.microsoft.com/office/drawing/2014/main" id="{C0230F91-AEAF-4FB4-B3C5-15C63C592003}"/>
              </a:ext>
            </a:extLst>
          </p:cNvPr>
          <p:cNvSpPr>
            <a:spLocks noGrp="1" noChangeArrowheads="1"/>
          </p:cNvSpPr>
          <p:nvPr>
            <p:ph type="body" idx="1"/>
          </p:nvPr>
        </p:nvSpPr>
        <p:spPr>
          <a:xfrm>
            <a:off x="673100" y="4684713"/>
            <a:ext cx="5389563" cy="4440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lstStyle/>
          <a:p>
            <a:r>
              <a:rPr kumimoji="1" lang="ja-JP" altLang="ja-JP" sz="1000" kern="1200" dirty="0">
                <a:solidFill>
                  <a:schemeClr val="tx1"/>
                </a:solidFill>
                <a:effectLst/>
                <a:latin typeface="+mn-lt"/>
                <a:ea typeface="+mn-ea"/>
                <a:cs typeface="+mn-cs"/>
              </a:rPr>
              <a:t>手順10、</a:t>
            </a:r>
            <a:r>
              <a:rPr lang="ja-JP" altLang="ja-JP" dirty="0"/>
              <a:t>気管カニューレ内部を吸引する。</a:t>
            </a:r>
          </a:p>
          <a:p>
            <a:r>
              <a:rPr lang="ja-JP" altLang="ja-JP" dirty="0"/>
              <a:t>初めから陰圧をかけて喀痰を引きながら挿入し、そのまま陰圧をかけて引き抜きながら吸引します。吸引カテーテルを引き抜く時、</a:t>
            </a:r>
            <a:r>
              <a:rPr lang="ja-JP" altLang="ja-JP" dirty="0" err="1"/>
              <a:t>こ</a:t>
            </a:r>
            <a:r>
              <a:rPr lang="ja-JP" altLang="ja-JP" dirty="0"/>
              <a:t>よりをひねるように、左右に回転させたりしてもよいでしょう。</a:t>
            </a:r>
          </a:p>
          <a:p>
            <a:r>
              <a:rPr lang="ja-JP" altLang="ja-JP" dirty="0"/>
              <a:t>1回の吸引時間は、</a:t>
            </a:r>
            <a:r>
              <a:rPr kumimoji="1" lang="ja-JP" altLang="ja-JP" sz="1000" kern="1200" dirty="0">
                <a:solidFill>
                  <a:schemeClr val="tx1"/>
                </a:solidFill>
                <a:effectLst/>
                <a:latin typeface="+mn-lt"/>
                <a:ea typeface="+mn-ea"/>
                <a:cs typeface="+mn-cs"/>
              </a:rPr>
              <a:t>10秒以内です。息苦しさは大丈夫かどうかなど、表情などを観察し、できるだけ短い時間で行いましょう。</a:t>
            </a:r>
          </a:p>
          <a:p>
            <a:endParaRPr lang="ja-JP" altLang="ja-JP" dirty="0"/>
          </a:p>
        </p:txBody>
      </p:sp>
    </p:spTree>
    <p:extLst>
      <p:ext uri="{BB962C8B-B14F-4D97-AF65-F5344CB8AC3E}">
        <p14:creationId xmlns:p14="http://schemas.microsoft.com/office/powerpoint/2010/main" val="198545898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a:extLst>
              <a:ext uri="{FF2B5EF4-FFF2-40B4-BE49-F238E27FC236}">
                <a16:creationId xmlns:a16="http://schemas.microsoft.com/office/drawing/2014/main" id="{5E262C32-A890-4732-A0F6-5673DEA5921C}"/>
              </a:ext>
            </a:extLst>
          </p:cNvPr>
          <p:cNvSpPr>
            <a:spLocks noGrp="1" noRot="1" noChangeAspect="1" noChangeArrowheads="1" noTextEdit="1"/>
          </p:cNvSpPr>
          <p:nvPr>
            <p:ph type="sldImg"/>
          </p:nvPr>
        </p:nvSpPr>
        <p:spPr>
          <a:ln/>
        </p:spPr>
      </p:sp>
      <p:sp>
        <p:nvSpPr>
          <p:cNvPr id="275459" name="Rectangle 3">
            <a:extLst>
              <a:ext uri="{FF2B5EF4-FFF2-40B4-BE49-F238E27FC236}">
                <a16:creationId xmlns:a16="http://schemas.microsoft.com/office/drawing/2014/main" id="{CD5A68CA-A31A-4146-A457-2DF4B98A1EC2}"/>
              </a:ext>
            </a:extLst>
          </p:cNvPr>
          <p:cNvSpPr>
            <a:spLocks noGrp="1" noChangeArrowheads="1"/>
          </p:cNvSpPr>
          <p:nvPr>
            <p:ph type="body" idx="1"/>
          </p:nvPr>
        </p:nvSpPr>
        <p:spPr>
          <a:xfrm>
            <a:off x="673100" y="4684713"/>
            <a:ext cx="5389563" cy="4440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lstStyle/>
          <a:p>
            <a:pPr marL="0" marR="0" lvl="0" indent="108000" algn="l" defTabSz="914400" rtl="0" eaLnBrk="1" fontAlgn="auto" latinLnBrk="0" hangingPunct="1">
              <a:lnSpc>
                <a:spcPct val="100000"/>
              </a:lnSpc>
              <a:spcBef>
                <a:spcPts val="0"/>
              </a:spcBef>
              <a:spcAft>
                <a:spcPts val="0"/>
              </a:spcAft>
              <a:buClrTx/>
              <a:buSzTx/>
              <a:buFontTx/>
              <a:buNone/>
              <a:tabLst/>
              <a:defRPr/>
            </a:pPr>
            <a:r>
              <a:rPr kumimoji="1" lang="ja-JP" altLang="ja-JP" sz="1000" kern="1200" dirty="0">
                <a:solidFill>
                  <a:schemeClr val="tx1"/>
                </a:solidFill>
                <a:effectLst/>
                <a:latin typeface="+mn-lt"/>
                <a:ea typeface="+mn-ea"/>
                <a:cs typeface="+mn-cs"/>
              </a:rPr>
              <a:t>吸引</a:t>
            </a:r>
            <a:r>
              <a:rPr lang="ja-JP" altLang="ja-JP" dirty="0"/>
              <a:t>カテーテルを気管カニューレの先端を越えて深く挿入することは、絶対にさけてください。吸引カテーテルが深く入りすぎて、吸引カテーテルが気管の粘膜に接触すると、通常強い咳が誘発されます</a:t>
            </a:r>
            <a:r>
              <a:rPr kumimoji="1" lang="ja-JP" altLang="ja-JP" sz="1000" kern="1200" dirty="0">
                <a:solidFill>
                  <a:schemeClr val="tx1"/>
                </a:solidFill>
                <a:effectLst/>
                <a:latin typeface="+mn-lt"/>
                <a:ea typeface="+mn-ea"/>
                <a:cs typeface="+mn-cs"/>
              </a:rPr>
              <a:t>。</a:t>
            </a:r>
          </a:p>
          <a:p>
            <a:pPr eaLnBrk="1" hangingPunct="1"/>
            <a:endParaRPr lang="ja-JP" altLang="ja-JP" dirty="0"/>
          </a:p>
        </p:txBody>
      </p:sp>
    </p:spTree>
    <p:extLst>
      <p:ext uri="{BB962C8B-B14F-4D97-AF65-F5344CB8AC3E}">
        <p14:creationId xmlns:p14="http://schemas.microsoft.com/office/powerpoint/2010/main" val="9446228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a:extLst>
              <a:ext uri="{FF2B5EF4-FFF2-40B4-BE49-F238E27FC236}">
                <a16:creationId xmlns:a16="http://schemas.microsoft.com/office/drawing/2014/main" id="{D7F77970-1C72-4710-BED6-7D2F6C181145}"/>
              </a:ext>
            </a:extLst>
          </p:cNvPr>
          <p:cNvSpPr>
            <a:spLocks noGrp="1" noRot="1" noChangeAspect="1" noChangeArrowheads="1" noTextEdit="1"/>
          </p:cNvSpPr>
          <p:nvPr>
            <p:ph type="sldImg"/>
          </p:nvPr>
        </p:nvSpPr>
        <p:spPr>
          <a:ln/>
        </p:spPr>
      </p:sp>
      <p:sp>
        <p:nvSpPr>
          <p:cNvPr id="248835" name="Rectangle 3">
            <a:extLst>
              <a:ext uri="{FF2B5EF4-FFF2-40B4-BE49-F238E27FC236}">
                <a16:creationId xmlns:a16="http://schemas.microsoft.com/office/drawing/2014/main" id="{84F13F7C-5A03-4426-8A49-2A196D6A5DF9}"/>
              </a:ext>
            </a:extLst>
          </p:cNvPr>
          <p:cNvSpPr>
            <a:spLocks noGrp="1" noChangeArrowheads="1"/>
          </p:cNvSpPr>
          <p:nvPr>
            <p:ph type="body" idx="1"/>
          </p:nvPr>
        </p:nvSpPr>
        <p:spPr>
          <a:xfrm>
            <a:off x="673100" y="4684713"/>
            <a:ext cx="5389563" cy="4440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lstStyle/>
          <a:p>
            <a:r>
              <a:rPr kumimoji="1" lang="ja-JP" altLang="ja-JP" sz="1000" kern="1200" dirty="0">
                <a:solidFill>
                  <a:schemeClr val="tx1"/>
                </a:solidFill>
                <a:effectLst/>
                <a:latin typeface="+mn-lt"/>
                <a:ea typeface="+mn-ea"/>
                <a:cs typeface="+mn-cs"/>
              </a:rPr>
              <a:t>吸引</a:t>
            </a:r>
            <a:r>
              <a:rPr lang="ja-JP" altLang="ja-JP" dirty="0"/>
              <a:t>カテーテルを入れすぎないようにするためには、吸引前に吸引カテーテルを気管カニューレに通してみて、カニュ－レ内腔の長さ（7cm ～10cm程度）を確認しておくとよいでしょう。吸引の時、その長さだけ気管カニューレ内に挿入すればよいわけです。</a:t>
            </a:r>
          </a:p>
          <a:p>
            <a:r>
              <a:rPr lang="ja-JP" altLang="ja-JP" dirty="0"/>
              <a:t>対象者が使用している気管カニューレで確認して</a:t>
            </a:r>
            <a:r>
              <a:rPr kumimoji="1" lang="ja-JP" altLang="ja-JP" sz="1000" kern="1200" dirty="0">
                <a:solidFill>
                  <a:schemeClr val="tx1"/>
                </a:solidFill>
                <a:effectLst/>
                <a:latin typeface="+mn-lt"/>
                <a:ea typeface="+mn-ea"/>
                <a:cs typeface="+mn-cs"/>
              </a:rPr>
              <a:t>おくと良いでしょう。</a:t>
            </a:r>
          </a:p>
          <a:p>
            <a:pPr eaLnBrk="1" hangingPunct="1"/>
            <a:endParaRPr lang="ja-JP" altLang="ja-JP" dirty="0"/>
          </a:p>
        </p:txBody>
      </p:sp>
    </p:spTree>
    <p:extLst>
      <p:ext uri="{BB962C8B-B14F-4D97-AF65-F5344CB8AC3E}">
        <p14:creationId xmlns:p14="http://schemas.microsoft.com/office/powerpoint/2010/main" val="332420623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a:extLst>
              <a:ext uri="{FF2B5EF4-FFF2-40B4-BE49-F238E27FC236}">
                <a16:creationId xmlns:a16="http://schemas.microsoft.com/office/drawing/2014/main" id="{25F3BA6E-BD81-4443-A65C-95FCA2F8B505}"/>
              </a:ext>
            </a:extLst>
          </p:cNvPr>
          <p:cNvSpPr>
            <a:spLocks noGrp="1" noRot="1" noChangeAspect="1" noChangeArrowheads="1" noTextEdit="1"/>
          </p:cNvSpPr>
          <p:nvPr>
            <p:ph type="sldImg"/>
          </p:nvPr>
        </p:nvSpPr>
        <p:spPr>
          <a:ln/>
        </p:spPr>
      </p:sp>
      <p:sp>
        <p:nvSpPr>
          <p:cNvPr id="236547" name="Rectangle 3">
            <a:extLst>
              <a:ext uri="{FF2B5EF4-FFF2-40B4-BE49-F238E27FC236}">
                <a16:creationId xmlns:a16="http://schemas.microsoft.com/office/drawing/2014/main" id="{D3CABB35-1D82-4ADB-B53A-D871CE8717C7}"/>
              </a:ext>
            </a:extLst>
          </p:cNvPr>
          <p:cNvSpPr>
            <a:spLocks noGrp="1" noChangeArrowheads="1"/>
          </p:cNvSpPr>
          <p:nvPr>
            <p:ph type="body" idx="1"/>
          </p:nvPr>
        </p:nvSpPr>
        <p:spPr>
          <a:xfrm>
            <a:off x="673100" y="4684713"/>
            <a:ext cx="5389563" cy="4440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lstStyle/>
          <a:p>
            <a:r>
              <a:rPr kumimoji="1" lang="ja-JP" altLang="ja-JP" sz="1000" kern="1200" dirty="0">
                <a:solidFill>
                  <a:schemeClr val="tx1"/>
                </a:solidFill>
                <a:effectLst/>
                <a:latin typeface="+mn-lt"/>
                <a:ea typeface="+mn-ea"/>
                <a:cs typeface="+mn-cs"/>
              </a:rPr>
              <a:t>手順11、確認の声かけをする。</a:t>
            </a:r>
          </a:p>
          <a:p>
            <a:r>
              <a:rPr kumimoji="1" lang="ja-JP" altLang="ja-JP" sz="1000" kern="1200" dirty="0">
                <a:solidFill>
                  <a:schemeClr val="tx1"/>
                </a:solidFill>
                <a:effectLst/>
                <a:latin typeface="+mn-lt"/>
                <a:ea typeface="+mn-ea"/>
                <a:cs typeface="+mn-cs"/>
              </a:rPr>
              <a:t>吸引が終わったら、対象者に声をかけ、吸引が十分であったかどうか、再度吸引が必要かどうかを確認します。</a:t>
            </a:r>
            <a:endParaRPr lang="ja-JP" altLang="ja-JP" dirty="0"/>
          </a:p>
        </p:txBody>
      </p:sp>
    </p:spTree>
    <p:extLst>
      <p:ext uri="{BB962C8B-B14F-4D97-AF65-F5344CB8AC3E}">
        <p14:creationId xmlns:p14="http://schemas.microsoft.com/office/powerpoint/2010/main" val="342584913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a:extLst>
              <a:ext uri="{FF2B5EF4-FFF2-40B4-BE49-F238E27FC236}">
                <a16:creationId xmlns:a16="http://schemas.microsoft.com/office/drawing/2014/main" id="{8A9BF3C6-2677-4D84-BE13-27304D8DD924}"/>
              </a:ext>
            </a:extLst>
          </p:cNvPr>
          <p:cNvSpPr>
            <a:spLocks noGrp="1" noRot="1" noChangeAspect="1" noChangeArrowheads="1" noTextEdit="1"/>
          </p:cNvSpPr>
          <p:nvPr>
            <p:ph type="sldImg"/>
          </p:nvPr>
        </p:nvSpPr>
        <p:spPr>
          <a:ln/>
        </p:spPr>
      </p:sp>
      <p:sp>
        <p:nvSpPr>
          <p:cNvPr id="224259" name="Rectangle 3">
            <a:extLst>
              <a:ext uri="{FF2B5EF4-FFF2-40B4-BE49-F238E27FC236}">
                <a16:creationId xmlns:a16="http://schemas.microsoft.com/office/drawing/2014/main" id="{717BF52D-BC2F-463B-A36D-663786942340}"/>
              </a:ext>
            </a:extLst>
          </p:cNvPr>
          <p:cNvSpPr>
            <a:spLocks noGrp="1" noChangeArrowheads="1"/>
          </p:cNvSpPr>
          <p:nvPr>
            <p:ph type="body" idx="1"/>
          </p:nvPr>
        </p:nvSpPr>
        <p:spPr>
          <a:xfrm>
            <a:off x="673100" y="4684713"/>
            <a:ext cx="5389563" cy="4440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lstStyle/>
          <a:p>
            <a:r>
              <a:rPr kumimoji="1" lang="ja-JP" altLang="ja-JP" sz="1000" kern="1200" dirty="0">
                <a:solidFill>
                  <a:schemeClr val="tx1"/>
                </a:solidFill>
                <a:effectLst/>
                <a:latin typeface="+mn-lt"/>
                <a:ea typeface="+mn-ea"/>
                <a:cs typeface="+mn-cs"/>
              </a:rPr>
              <a:t>手順12、吸引カテーテルを洗浄する。</a:t>
            </a:r>
          </a:p>
          <a:p>
            <a:r>
              <a:rPr kumimoji="1" lang="ja-JP" altLang="ja-JP" sz="1000" kern="1200" dirty="0">
                <a:solidFill>
                  <a:schemeClr val="tx1"/>
                </a:solidFill>
                <a:effectLst/>
                <a:latin typeface="+mn-lt"/>
                <a:ea typeface="+mn-ea"/>
                <a:cs typeface="+mn-cs"/>
              </a:rPr>
              <a:t>吸引が</a:t>
            </a:r>
            <a:r>
              <a:rPr lang="ja-JP" altLang="ja-JP" dirty="0"/>
              <a:t>終わったら、吸引カテーテルの外側をアルコール綿（もしくは、拭き綿）で拭きとり、次に吸引カテーテルと接続管の内腔を、洗浄</a:t>
            </a:r>
            <a:r>
              <a:rPr kumimoji="1" lang="ja-JP" altLang="ja-JP" sz="1000" kern="1200" dirty="0">
                <a:solidFill>
                  <a:schemeClr val="tx1"/>
                </a:solidFill>
                <a:effectLst/>
                <a:latin typeface="+mn-lt"/>
                <a:ea typeface="+mn-ea"/>
                <a:cs typeface="+mn-cs"/>
              </a:rPr>
              <a:t>水等で洗い流します。</a:t>
            </a:r>
          </a:p>
          <a:p>
            <a:endParaRPr lang="en-US" altLang="ja-JP" sz="11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329569309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a:extLst>
              <a:ext uri="{FF2B5EF4-FFF2-40B4-BE49-F238E27FC236}">
                <a16:creationId xmlns:a16="http://schemas.microsoft.com/office/drawing/2014/main" id="{CAACD59C-F668-4383-8B68-B9D6D9A7F2B4}"/>
              </a:ext>
            </a:extLst>
          </p:cNvPr>
          <p:cNvSpPr>
            <a:spLocks noGrp="1" noRot="1" noChangeAspect="1" noChangeArrowheads="1" noTextEdit="1"/>
          </p:cNvSpPr>
          <p:nvPr>
            <p:ph type="sldImg"/>
          </p:nvPr>
        </p:nvSpPr>
        <p:spPr>
          <a:ln/>
        </p:spPr>
      </p:sp>
      <p:sp>
        <p:nvSpPr>
          <p:cNvPr id="283651" name="Rectangle 3">
            <a:extLst>
              <a:ext uri="{FF2B5EF4-FFF2-40B4-BE49-F238E27FC236}">
                <a16:creationId xmlns:a16="http://schemas.microsoft.com/office/drawing/2014/main" id="{72A7218C-F2FB-4436-B673-B24D32898585}"/>
              </a:ext>
            </a:extLst>
          </p:cNvPr>
          <p:cNvSpPr>
            <a:spLocks noGrp="1" noChangeArrowheads="1"/>
          </p:cNvSpPr>
          <p:nvPr>
            <p:ph type="body" idx="1"/>
          </p:nvPr>
        </p:nvSpPr>
        <p:spPr>
          <a:xfrm>
            <a:off x="673100" y="4684713"/>
            <a:ext cx="5389563" cy="4440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lstStyle/>
          <a:p>
            <a:r>
              <a:rPr kumimoji="1" lang="ja-JP" altLang="ja-JP" sz="1000" kern="1200" dirty="0">
                <a:solidFill>
                  <a:schemeClr val="tx1"/>
                </a:solidFill>
                <a:effectLst/>
                <a:latin typeface="+mn-lt"/>
                <a:ea typeface="+mn-ea"/>
                <a:cs typeface="+mn-cs"/>
              </a:rPr>
              <a:t>手順13、吸引器のスイッチを切る。</a:t>
            </a:r>
          </a:p>
          <a:p>
            <a:r>
              <a:rPr kumimoji="1" lang="ja-JP" altLang="ja-JP" sz="1000" kern="1200" dirty="0">
                <a:solidFill>
                  <a:schemeClr val="tx1"/>
                </a:solidFill>
                <a:effectLst/>
                <a:latin typeface="+mn-lt"/>
                <a:ea typeface="+mn-ea"/>
                <a:cs typeface="+mn-cs"/>
              </a:rPr>
              <a:t>吸引カテーテル</a:t>
            </a:r>
            <a:r>
              <a:rPr lang="ja-JP" altLang="ja-JP" dirty="0"/>
              <a:t>を持つ手とは反対の手、すなわち非利き手で、吸引器の電源スイッチを切ります。</a:t>
            </a:r>
          </a:p>
          <a:p>
            <a:pPr eaLnBrk="1" hangingPunct="1"/>
            <a:endParaRPr lang="ja-JP" altLang="ja-JP" dirty="0"/>
          </a:p>
        </p:txBody>
      </p:sp>
    </p:spTree>
    <p:extLst>
      <p:ext uri="{BB962C8B-B14F-4D97-AF65-F5344CB8AC3E}">
        <p14:creationId xmlns:p14="http://schemas.microsoft.com/office/powerpoint/2010/main" val="246171059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a:extLst>
              <a:ext uri="{FF2B5EF4-FFF2-40B4-BE49-F238E27FC236}">
                <a16:creationId xmlns:a16="http://schemas.microsoft.com/office/drawing/2014/main" id="{CAACD59C-F668-4383-8B68-B9D6D9A7F2B4}"/>
              </a:ext>
            </a:extLst>
          </p:cNvPr>
          <p:cNvSpPr>
            <a:spLocks noGrp="1" noRot="1" noChangeAspect="1" noChangeArrowheads="1" noTextEdit="1"/>
          </p:cNvSpPr>
          <p:nvPr>
            <p:ph type="sldImg"/>
          </p:nvPr>
        </p:nvSpPr>
        <p:spPr>
          <a:ln/>
        </p:spPr>
      </p:sp>
      <p:sp>
        <p:nvSpPr>
          <p:cNvPr id="283651" name="Rectangle 3">
            <a:extLst>
              <a:ext uri="{FF2B5EF4-FFF2-40B4-BE49-F238E27FC236}">
                <a16:creationId xmlns:a16="http://schemas.microsoft.com/office/drawing/2014/main" id="{72A7218C-F2FB-4436-B673-B24D32898585}"/>
              </a:ext>
            </a:extLst>
          </p:cNvPr>
          <p:cNvSpPr>
            <a:spLocks noGrp="1" noChangeArrowheads="1"/>
          </p:cNvSpPr>
          <p:nvPr>
            <p:ph type="body" idx="1"/>
          </p:nvPr>
        </p:nvSpPr>
        <p:spPr>
          <a:xfrm>
            <a:off x="673100" y="4684713"/>
            <a:ext cx="5389563" cy="4440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lstStyle/>
          <a:p>
            <a:r>
              <a:rPr kumimoji="1" lang="ja-JP" altLang="ja-JP" sz="1000" kern="1200" dirty="0">
                <a:solidFill>
                  <a:schemeClr val="tx1"/>
                </a:solidFill>
                <a:effectLst/>
                <a:latin typeface="+mn-lt"/>
                <a:ea typeface="+mn-ea"/>
                <a:cs typeface="+mn-cs"/>
              </a:rPr>
              <a:t>単回</a:t>
            </a:r>
            <a:r>
              <a:rPr lang="ja-JP" altLang="ja-JP" dirty="0"/>
              <a:t>使用の場合の手順14、吸引カテーテルを破棄する。</a:t>
            </a:r>
          </a:p>
          <a:p>
            <a:r>
              <a:rPr lang="ja-JP" altLang="ja-JP" dirty="0"/>
              <a:t>吸引カテーテルを接続管からはずし、破棄します。</a:t>
            </a:r>
          </a:p>
          <a:p>
            <a:r>
              <a:rPr lang="ja-JP" altLang="ja-JP" dirty="0"/>
              <a:t>なお、気管カニューレ内吸引の場合、吸引カテーテルは基本的には単回使用ですが、気管カニューレ内吸引後に、続けて口腔内もしくは鼻腔内の吸引を行う場合は、吸引カテーテルの周囲をアルコール綿で拭いて、口腔内や鼻腔内吸引に用いても構いません。ただし、その逆は絶対にしてはいけません</a:t>
            </a:r>
            <a:r>
              <a:rPr kumimoji="1" lang="ja-JP" altLang="ja-JP" sz="1000" kern="1200" dirty="0">
                <a:solidFill>
                  <a:schemeClr val="tx1"/>
                </a:solidFill>
                <a:effectLst/>
                <a:latin typeface="+mn-lt"/>
                <a:ea typeface="+mn-ea"/>
                <a:cs typeface="+mn-cs"/>
              </a:rPr>
              <a:t>。</a:t>
            </a:r>
          </a:p>
          <a:p>
            <a:pPr eaLnBrk="1" hangingPunct="1"/>
            <a:endParaRPr lang="ja-JP" altLang="ja-JP" dirty="0"/>
          </a:p>
        </p:txBody>
      </p:sp>
    </p:spTree>
    <p:extLst>
      <p:ext uri="{BB962C8B-B14F-4D97-AF65-F5344CB8AC3E}">
        <p14:creationId xmlns:p14="http://schemas.microsoft.com/office/powerpoint/2010/main" val="238545021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a:extLst>
              <a:ext uri="{FF2B5EF4-FFF2-40B4-BE49-F238E27FC236}">
                <a16:creationId xmlns:a16="http://schemas.microsoft.com/office/drawing/2014/main" id="{CAACD59C-F668-4383-8B68-B9D6D9A7F2B4}"/>
              </a:ext>
            </a:extLst>
          </p:cNvPr>
          <p:cNvSpPr>
            <a:spLocks noGrp="1" noRot="1" noChangeAspect="1" noChangeArrowheads="1" noTextEdit="1"/>
          </p:cNvSpPr>
          <p:nvPr>
            <p:ph type="sldImg"/>
          </p:nvPr>
        </p:nvSpPr>
        <p:spPr>
          <a:ln/>
        </p:spPr>
      </p:sp>
      <p:sp>
        <p:nvSpPr>
          <p:cNvPr id="283651" name="Rectangle 3">
            <a:extLst>
              <a:ext uri="{FF2B5EF4-FFF2-40B4-BE49-F238E27FC236}">
                <a16:creationId xmlns:a16="http://schemas.microsoft.com/office/drawing/2014/main" id="{72A7218C-F2FB-4436-B673-B24D32898585}"/>
              </a:ext>
            </a:extLst>
          </p:cNvPr>
          <p:cNvSpPr>
            <a:spLocks noGrp="1" noChangeArrowheads="1"/>
          </p:cNvSpPr>
          <p:nvPr>
            <p:ph type="body" idx="1"/>
          </p:nvPr>
        </p:nvSpPr>
        <p:spPr>
          <a:xfrm>
            <a:off x="673100" y="4684713"/>
            <a:ext cx="5389563" cy="4440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lstStyle/>
          <a:p>
            <a:r>
              <a:rPr kumimoji="1" lang="ja-JP" altLang="ja-JP" sz="1000" kern="1200" dirty="0">
                <a:solidFill>
                  <a:schemeClr val="tx1"/>
                </a:solidFill>
                <a:effectLst/>
                <a:latin typeface="+mn-lt"/>
                <a:ea typeface="+mn-ea"/>
                <a:cs typeface="+mn-cs"/>
              </a:rPr>
              <a:t>乾燥法の場合の手順14、吸引カテーテルを保管容器に戻す。</a:t>
            </a:r>
          </a:p>
          <a:p>
            <a:r>
              <a:rPr kumimoji="1" lang="ja-JP" altLang="ja-JP" sz="1000" kern="1200" dirty="0">
                <a:solidFill>
                  <a:schemeClr val="tx1"/>
                </a:solidFill>
                <a:effectLst/>
                <a:latin typeface="+mn-lt"/>
                <a:ea typeface="+mn-ea"/>
                <a:cs typeface="+mn-cs"/>
              </a:rPr>
              <a:t>吸引カテーテルを接続管からはずし、衛生的に保管容器に戻します。</a:t>
            </a:r>
          </a:p>
          <a:p>
            <a:pPr eaLnBrk="1" hangingPunct="1"/>
            <a:endParaRPr lang="ja-JP" altLang="ja-JP" dirty="0"/>
          </a:p>
        </p:txBody>
      </p:sp>
    </p:spTree>
    <p:extLst>
      <p:ext uri="{BB962C8B-B14F-4D97-AF65-F5344CB8AC3E}">
        <p14:creationId xmlns:p14="http://schemas.microsoft.com/office/powerpoint/2010/main" val="1150744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68FB0266-AE6E-4B70-BCA9-14FF3166AD95}"/>
              </a:ext>
            </a:extLst>
          </p:cNvPr>
          <p:cNvSpPr>
            <a:spLocks noGrp="1" noRot="1" noChangeAspect="1" noChangeArrowheads="1" noTextEdit="1"/>
          </p:cNvSpPr>
          <p:nvPr>
            <p:ph type="sldImg"/>
          </p:nvPr>
        </p:nvSpPr>
        <p:spPr>
          <a:ln/>
        </p:spPr>
      </p:sp>
      <p:sp>
        <p:nvSpPr>
          <p:cNvPr id="7171" name="Rectangle 3">
            <a:extLst>
              <a:ext uri="{FF2B5EF4-FFF2-40B4-BE49-F238E27FC236}">
                <a16:creationId xmlns:a16="http://schemas.microsoft.com/office/drawing/2014/main" id="{B220AA05-E87D-4870-A669-190CCBF6BA9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108000" algn="l" defTabSz="914400" rtl="0" eaLnBrk="1" fontAlgn="auto" latinLnBrk="0" hangingPunct="1">
              <a:lnSpc>
                <a:spcPct val="100000"/>
              </a:lnSpc>
              <a:spcBef>
                <a:spcPts val="0"/>
              </a:spcBef>
              <a:spcAft>
                <a:spcPts val="0"/>
              </a:spcAft>
              <a:buClrTx/>
              <a:buSzTx/>
              <a:buFontTx/>
              <a:buNone/>
              <a:tabLst/>
              <a:defRPr/>
            </a:pPr>
            <a:r>
              <a:rPr kumimoji="1" lang="ja-JP" altLang="ja-JP" sz="1000" kern="1200" dirty="0">
                <a:solidFill>
                  <a:schemeClr val="tx1"/>
                </a:solidFill>
                <a:effectLst/>
                <a:latin typeface="+mn-lt"/>
                <a:ea typeface="+mn-ea"/>
                <a:cs typeface="+mn-cs"/>
              </a:rPr>
              <a:t>感染予防</a:t>
            </a:r>
          </a:p>
          <a:p>
            <a:endParaRPr lang="ja-JP" altLang="en-US" dirty="0"/>
          </a:p>
        </p:txBody>
      </p:sp>
    </p:spTree>
    <p:extLst>
      <p:ext uri="{BB962C8B-B14F-4D97-AF65-F5344CB8AC3E}">
        <p14:creationId xmlns:p14="http://schemas.microsoft.com/office/powerpoint/2010/main" val="370002062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E9781E06-4EC2-44F4-AA59-11FAFC140F69}"/>
              </a:ext>
            </a:extLst>
          </p:cNvPr>
          <p:cNvSpPr>
            <a:spLocks noGrp="1" noRot="1" noChangeAspect="1" noChangeArrowheads="1" noTextEdit="1"/>
          </p:cNvSpPr>
          <p:nvPr>
            <p:ph type="sldImg"/>
          </p:nvPr>
        </p:nvSpPr>
        <p:spPr>
          <a:ln/>
        </p:spPr>
      </p:sp>
      <p:sp>
        <p:nvSpPr>
          <p:cNvPr id="240643" name="Rectangle 3">
            <a:extLst>
              <a:ext uri="{FF2B5EF4-FFF2-40B4-BE49-F238E27FC236}">
                <a16:creationId xmlns:a16="http://schemas.microsoft.com/office/drawing/2014/main" id="{9D16039E-3B07-43D3-BBEE-D4212CA97F95}"/>
              </a:ext>
            </a:extLst>
          </p:cNvPr>
          <p:cNvSpPr>
            <a:spLocks noGrp="1" noChangeArrowheads="1"/>
          </p:cNvSpPr>
          <p:nvPr>
            <p:ph type="body" idx="1"/>
          </p:nvPr>
        </p:nvSpPr>
        <p:spPr>
          <a:xfrm>
            <a:off x="673100" y="4684713"/>
            <a:ext cx="5389563" cy="4440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lstStyle/>
          <a:p>
            <a:r>
              <a:rPr kumimoji="1" lang="ja-JP" altLang="ja-JP" sz="1000" kern="1200" dirty="0">
                <a:solidFill>
                  <a:schemeClr val="tx1"/>
                </a:solidFill>
                <a:effectLst/>
                <a:latin typeface="+mn-lt"/>
                <a:ea typeface="+mn-ea"/>
                <a:cs typeface="+mn-cs"/>
              </a:rPr>
              <a:t>手順</a:t>
            </a:r>
            <a:r>
              <a:rPr lang="ja-JP" altLang="ja-JP" dirty="0"/>
              <a:t>15、対象者への確認、体位・環境の調整</a:t>
            </a:r>
          </a:p>
          <a:p>
            <a:r>
              <a:rPr lang="ja-JP" altLang="ja-JP" dirty="0"/>
              <a:t>手袋をはずし、セッシを使用した場合は元に戻します。</a:t>
            </a:r>
          </a:p>
          <a:p>
            <a:r>
              <a:rPr lang="ja-JP" altLang="ja-JP" dirty="0"/>
              <a:t>対象者に吸引が終わったことを告げ、喀痰がとり切れたかを確認します。</a:t>
            </a:r>
          </a:p>
          <a:p>
            <a:r>
              <a:rPr lang="ja-JP" altLang="ja-JP" dirty="0"/>
              <a:t>その後、安楽な姿勢に整え、</a:t>
            </a:r>
            <a:r>
              <a:rPr kumimoji="1" lang="ja-JP" altLang="ja-JP" sz="1000" kern="1200" dirty="0">
                <a:solidFill>
                  <a:schemeClr val="tx1"/>
                </a:solidFill>
                <a:effectLst/>
                <a:latin typeface="+mn-lt"/>
                <a:ea typeface="+mn-ea"/>
                <a:cs typeface="+mn-cs"/>
              </a:rPr>
              <a:t>環境の調整を行います。</a:t>
            </a:r>
          </a:p>
          <a:p>
            <a:pPr eaLnBrk="1" hangingPunct="1"/>
            <a:endParaRPr lang="ja-JP" altLang="ja-JP" sz="11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1416850311"/>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E9781E06-4EC2-44F4-AA59-11FAFC140F69}"/>
              </a:ext>
            </a:extLst>
          </p:cNvPr>
          <p:cNvSpPr>
            <a:spLocks noGrp="1" noRot="1" noChangeAspect="1" noChangeArrowheads="1" noTextEdit="1"/>
          </p:cNvSpPr>
          <p:nvPr>
            <p:ph type="sldImg"/>
          </p:nvPr>
        </p:nvSpPr>
        <p:spPr>
          <a:ln/>
        </p:spPr>
      </p:sp>
      <p:sp>
        <p:nvSpPr>
          <p:cNvPr id="240643" name="Rectangle 3">
            <a:extLst>
              <a:ext uri="{FF2B5EF4-FFF2-40B4-BE49-F238E27FC236}">
                <a16:creationId xmlns:a16="http://schemas.microsoft.com/office/drawing/2014/main" id="{9D16039E-3B07-43D3-BBEE-D4212CA97F95}"/>
              </a:ext>
            </a:extLst>
          </p:cNvPr>
          <p:cNvSpPr>
            <a:spLocks noGrp="1" noChangeArrowheads="1"/>
          </p:cNvSpPr>
          <p:nvPr>
            <p:ph type="body" idx="1"/>
          </p:nvPr>
        </p:nvSpPr>
        <p:spPr>
          <a:xfrm>
            <a:off x="673100" y="4684713"/>
            <a:ext cx="5389563" cy="4440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lstStyle/>
          <a:p>
            <a:r>
              <a:rPr kumimoji="1" lang="ja-JP" altLang="ja-JP" sz="1000" kern="1200" dirty="0">
                <a:solidFill>
                  <a:schemeClr val="tx1"/>
                </a:solidFill>
                <a:effectLst/>
                <a:latin typeface="+mn-lt"/>
                <a:ea typeface="+mn-ea"/>
                <a:cs typeface="+mn-cs"/>
              </a:rPr>
              <a:t>手順16、対象者を観察する。</a:t>
            </a:r>
          </a:p>
          <a:p>
            <a:r>
              <a:rPr kumimoji="1" lang="ja-JP" altLang="ja-JP" sz="1000" kern="1200" dirty="0">
                <a:solidFill>
                  <a:schemeClr val="tx1"/>
                </a:solidFill>
                <a:effectLst/>
                <a:latin typeface="+mn-lt"/>
                <a:ea typeface="+mn-ea"/>
                <a:cs typeface="+mn-cs"/>
              </a:rPr>
              <a:t>対象者の</a:t>
            </a:r>
            <a:r>
              <a:rPr lang="ja-JP" altLang="ja-JP" dirty="0"/>
              <a:t>顔色、呼吸状態、吸引物の量や性状、気管カニューレ周囲の喀痰の吹き出し、皮膚の状態、固定のゆるみなどを観察します。</a:t>
            </a:r>
          </a:p>
          <a:p>
            <a:r>
              <a:rPr lang="ja-JP" altLang="ja-JP" dirty="0"/>
              <a:t>これ以降は、口腔内・鼻腔内吸引の手順16</a:t>
            </a:r>
            <a:r>
              <a:rPr kumimoji="1" lang="ja-JP" altLang="ja-JP" sz="1000" kern="1200" dirty="0">
                <a:solidFill>
                  <a:schemeClr val="tx1"/>
                </a:solidFill>
                <a:effectLst/>
                <a:latin typeface="+mn-lt"/>
                <a:ea typeface="+mn-ea"/>
                <a:cs typeface="+mn-cs"/>
              </a:rPr>
              <a:t>「『流水と石けん』による手洗い」以降と同じです。</a:t>
            </a:r>
          </a:p>
          <a:p>
            <a:pPr eaLnBrk="1" hangingPunct="1"/>
            <a:endParaRPr lang="ja-JP" altLang="ja-JP" sz="11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336070607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a:extLst>
              <a:ext uri="{FF2B5EF4-FFF2-40B4-BE49-F238E27FC236}">
                <a16:creationId xmlns:a16="http://schemas.microsoft.com/office/drawing/2014/main" id="{5493FDA8-5CC0-4783-B6AB-90C7064655BD}"/>
              </a:ext>
            </a:extLst>
          </p:cNvPr>
          <p:cNvSpPr>
            <a:spLocks noGrp="1" noRot="1" noChangeAspect="1" noChangeArrowheads="1" noTextEdit="1"/>
          </p:cNvSpPr>
          <p:nvPr>
            <p:ph type="sldImg"/>
          </p:nvPr>
        </p:nvSpPr>
        <p:spPr>
          <a:ln/>
        </p:spPr>
      </p:sp>
      <p:sp>
        <p:nvSpPr>
          <p:cNvPr id="242691" name="Rectangle 3">
            <a:extLst>
              <a:ext uri="{FF2B5EF4-FFF2-40B4-BE49-F238E27FC236}">
                <a16:creationId xmlns:a16="http://schemas.microsoft.com/office/drawing/2014/main" id="{58D24EFD-578B-41C7-B8F4-6FAEC6AA4439}"/>
              </a:ext>
            </a:extLst>
          </p:cNvPr>
          <p:cNvSpPr>
            <a:spLocks noGrp="1" noChangeArrowheads="1"/>
          </p:cNvSpPr>
          <p:nvPr>
            <p:ph type="body" idx="1"/>
          </p:nvPr>
        </p:nvSpPr>
        <p:spPr>
          <a:xfrm>
            <a:off x="673100" y="4684713"/>
            <a:ext cx="5389563" cy="4440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lstStyle/>
          <a:p>
            <a:pPr eaLnBrk="1" hangingPunct="1"/>
            <a:r>
              <a:rPr kumimoji="1" lang="ja-JP" altLang="ja-JP" sz="1000" kern="1200" dirty="0">
                <a:solidFill>
                  <a:schemeClr val="tx1"/>
                </a:solidFill>
                <a:effectLst/>
                <a:latin typeface="+mn-lt"/>
                <a:ea typeface="+mn-ea"/>
                <a:cs typeface="+mn-cs"/>
              </a:rPr>
              <a:t>次は、</a:t>
            </a:r>
            <a:r>
              <a:rPr lang="ja-JP" altLang="ja-JP" dirty="0"/>
              <a:t>侵襲的人工呼吸療法を行っている対象者に対して行う気管カニューレ内吸引の手順です。ここでも、単回使用を基本としつつ、乾燥法で吸引カテーテルを再使用する場合の手順もあわせて説明</a:t>
            </a:r>
            <a:r>
              <a:rPr kumimoji="1" lang="ja-JP" altLang="ja-JP" sz="1000" kern="1200" dirty="0">
                <a:solidFill>
                  <a:schemeClr val="tx1"/>
                </a:solidFill>
                <a:effectLst/>
                <a:latin typeface="+mn-lt"/>
                <a:ea typeface="+mn-ea"/>
                <a:cs typeface="+mn-cs"/>
              </a:rPr>
              <a:t>します。</a:t>
            </a:r>
            <a:endParaRPr lang="ja-JP" altLang="ja-JP" dirty="0"/>
          </a:p>
        </p:txBody>
      </p:sp>
    </p:spTree>
    <p:extLst>
      <p:ext uri="{BB962C8B-B14F-4D97-AF65-F5344CB8AC3E}">
        <p14:creationId xmlns:p14="http://schemas.microsoft.com/office/powerpoint/2010/main" val="105908275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スライド イメージ プレースホルダ 1">
            <a:extLst>
              <a:ext uri="{FF2B5EF4-FFF2-40B4-BE49-F238E27FC236}">
                <a16:creationId xmlns:a16="http://schemas.microsoft.com/office/drawing/2014/main" id="{87E030BE-6332-40A2-9703-A829174D1B3F}"/>
              </a:ext>
            </a:extLst>
          </p:cNvPr>
          <p:cNvSpPr>
            <a:spLocks noGrp="1" noRot="1" noChangeAspect="1" noChangeArrowheads="1" noTextEdit="1"/>
          </p:cNvSpPr>
          <p:nvPr>
            <p:ph type="sldImg"/>
          </p:nvPr>
        </p:nvSpPr>
        <p:spPr>
          <a:ln/>
        </p:spPr>
      </p:sp>
      <p:sp>
        <p:nvSpPr>
          <p:cNvPr id="265219" name="ノート プレースホルダ 2">
            <a:extLst>
              <a:ext uri="{FF2B5EF4-FFF2-40B4-BE49-F238E27FC236}">
                <a16:creationId xmlns:a16="http://schemas.microsoft.com/office/drawing/2014/main" id="{E66FAB9E-F359-44D9-B2AB-925E1CB4BE3F}"/>
              </a:ext>
            </a:extLst>
          </p:cNvPr>
          <p:cNvSpPr>
            <a:spLocks noGrp="1"/>
          </p:cNvSpPr>
          <p:nvPr>
            <p:ph type="body" idx="1"/>
          </p:nvPr>
        </p:nvSpPr>
        <p:spPr>
          <a:xfrm>
            <a:off x="673100" y="4684713"/>
            <a:ext cx="5389563" cy="4440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lstStyle/>
          <a:p>
            <a:pPr marL="0" marR="0" lvl="0" indent="108000" algn="l" defTabSz="914400" rtl="0" eaLnBrk="1" fontAlgn="auto" latinLnBrk="0" hangingPunct="1">
              <a:lnSpc>
                <a:spcPct val="100000"/>
              </a:lnSpc>
              <a:spcBef>
                <a:spcPts val="0"/>
              </a:spcBef>
              <a:spcAft>
                <a:spcPts val="0"/>
              </a:spcAft>
              <a:buClrTx/>
              <a:buSzTx/>
              <a:buFontTx/>
              <a:buNone/>
              <a:tabLst/>
              <a:defRPr/>
            </a:pPr>
            <a:r>
              <a:rPr lang="ja-JP" altLang="ja-JP" dirty="0"/>
              <a:t>気管切開での人工呼吸器を使用している対象者の場合、この絵のような状態になっています。したがって、気管カニューレ内吸引を行う場合、まずフレキシブルチューブのコネクターを気管カニューレからはずす</a:t>
            </a:r>
            <a:r>
              <a:rPr kumimoji="1" lang="ja-JP" altLang="ja-JP" sz="1000" kern="1200" dirty="0">
                <a:solidFill>
                  <a:schemeClr val="tx1"/>
                </a:solidFill>
                <a:effectLst/>
                <a:latin typeface="+mn-lt"/>
                <a:ea typeface="+mn-ea"/>
                <a:cs typeface="+mn-cs"/>
              </a:rPr>
              <a:t>必要があります。</a:t>
            </a:r>
          </a:p>
          <a:p>
            <a:pPr eaLnBrk="1" hangingPunct="1"/>
            <a:endParaRPr lang="ja-JP" altLang="en-US" dirty="0"/>
          </a:p>
        </p:txBody>
      </p:sp>
      <p:sp>
        <p:nvSpPr>
          <p:cNvPr id="265220" name="スライド番号プレースホルダ 3">
            <a:extLst>
              <a:ext uri="{FF2B5EF4-FFF2-40B4-BE49-F238E27FC236}">
                <a16:creationId xmlns:a16="http://schemas.microsoft.com/office/drawing/2014/main" id="{FBF605B9-A2E3-4C5A-A2A5-B316B7FEEA79}"/>
              </a:ext>
            </a:extLst>
          </p:cNvPr>
          <p:cNvSpPr txBox="1">
            <a:spLocks noGrp="1"/>
          </p:cNvSpPr>
          <p:nvPr/>
        </p:nvSpPr>
        <p:spPr bwMode="auto">
          <a:xfrm>
            <a:off x="3816350" y="9371013"/>
            <a:ext cx="29178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nchor="b"/>
          <a:lstStyle>
            <a:lvl1pPr defTabSz="936625">
              <a:spcBef>
                <a:spcPct val="30000"/>
              </a:spcBef>
              <a:defRPr kumimoji="1" sz="1200">
                <a:solidFill>
                  <a:schemeClr val="tx1"/>
                </a:solidFill>
                <a:latin typeface="ＭＳ Ｐ明朝" panose="02020600040205080304" pitchFamily="18" charset="-128"/>
                <a:ea typeface="ＭＳ Ｐ明朝" panose="02020600040205080304" pitchFamily="18" charset="-128"/>
              </a:defRPr>
            </a:lvl1pPr>
            <a:lvl2pPr marL="742950" indent="-285750" defTabSz="936625">
              <a:spcBef>
                <a:spcPct val="30000"/>
              </a:spcBef>
              <a:defRPr kumimoji="1" sz="1200">
                <a:solidFill>
                  <a:schemeClr val="tx1"/>
                </a:solidFill>
                <a:latin typeface="ＭＳ Ｐ明朝" panose="02020600040205080304" pitchFamily="18" charset="-128"/>
                <a:ea typeface="ＭＳ Ｐ明朝" panose="02020600040205080304" pitchFamily="18" charset="-128"/>
              </a:defRPr>
            </a:lvl2pPr>
            <a:lvl3pPr marL="1143000" indent="-228600" defTabSz="936625">
              <a:spcBef>
                <a:spcPct val="30000"/>
              </a:spcBef>
              <a:defRPr kumimoji="1" sz="1200">
                <a:solidFill>
                  <a:schemeClr val="tx1"/>
                </a:solidFill>
                <a:latin typeface="ＭＳ Ｐ明朝" panose="02020600040205080304" pitchFamily="18" charset="-128"/>
                <a:ea typeface="ＭＳ Ｐ明朝" panose="02020600040205080304" pitchFamily="18" charset="-128"/>
              </a:defRPr>
            </a:lvl3pPr>
            <a:lvl4pPr marL="1600200" indent="-228600" defTabSz="936625">
              <a:spcBef>
                <a:spcPct val="30000"/>
              </a:spcBef>
              <a:defRPr kumimoji="1" sz="1200">
                <a:solidFill>
                  <a:schemeClr val="tx1"/>
                </a:solidFill>
                <a:latin typeface="ＭＳ Ｐ明朝" panose="02020600040205080304" pitchFamily="18" charset="-128"/>
                <a:ea typeface="ＭＳ Ｐ明朝" panose="02020600040205080304" pitchFamily="18" charset="-128"/>
              </a:defRPr>
            </a:lvl4pPr>
            <a:lvl5pPr marL="2057400" indent="-228600" defTabSz="936625">
              <a:spcBef>
                <a:spcPct val="30000"/>
              </a:spcBef>
              <a:defRPr kumimoji="1" sz="1200">
                <a:solidFill>
                  <a:schemeClr val="tx1"/>
                </a:solidFill>
                <a:latin typeface="ＭＳ Ｐ明朝" panose="02020600040205080304" pitchFamily="18" charset="-128"/>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9pPr>
          </a:lstStyle>
          <a:p>
            <a:pPr marL="0" marR="0" lvl="0" indent="0" algn="r" defTabSz="936625" rtl="0" eaLnBrk="1" fontAlgn="auto" latinLnBrk="0" hangingPunct="1">
              <a:lnSpc>
                <a:spcPct val="100000"/>
              </a:lnSpc>
              <a:spcBef>
                <a:spcPct val="0"/>
              </a:spcBef>
              <a:spcAft>
                <a:spcPts val="0"/>
              </a:spcAft>
              <a:buClrTx/>
              <a:buSzTx/>
              <a:buFontTx/>
              <a:buNone/>
              <a:tabLst/>
              <a:defRPr/>
            </a:pPr>
            <a:endParaRPr kumimoji="1" lang="en-US" altLang="ja-JP" sz="11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01347435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スライド イメージ プレースホルダ 1">
            <a:extLst>
              <a:ext uri="{FF2B5EF4-FFF2-40B4-BE49-F238E27FC236}">
                <a16:creationId xmlns:a16="http://schemas.microsoft.com/office/drawing/2014/main" id="{F724D79E-7ED9-4640-BE5E-1455AACD57EF}"/>
              </a:ext>
            </a:extLst>
          </p:cNvPr>
          <p:cNvSpPr>
            <a:spLocks noGrp="1" noRot="1" noChangeAspect="1" noChangeArrowheads="1" noTextEdit="1"/>
          </p:cNvSpPr>
          <p:nvPr>
            <p:ph type="sldImg"/>
          </p:nvPr>
        </p:nvSpPr>
        <p:spPr>
          <a:ln/>
        </p:spPr>
      </p:sp>
      <p:sp>
        <p:nvSpPr>
          <p:cNvPr id="185347" name="ノート プレースホルダ 2">
            <a:extLst>
              <a:ext uri="{FF2B5EF4-FFF2-40B4-BE49-F238E27FC236}">
                <a16:creationId xmlns:a16="http://schemas.microsoft.com/office/drawing/2014/main" id="{4CA2AB28-5327-4AB8-A3A7-4ECB4A35E32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108000" algn="l" defTabSz="914400" rtl="0" eaLnBrk="1" fontAlgn="auto" latinLnBrk="0" hangingPunct="1">
              <a:lnSpc>
                <a:spcPct val="100000"/>
              </a:lnSpc>
              <a:spcBef>
                <a:spcPts val="0"/>
              </a:spcBef>
              <a:spcAft>
                <a:spcPts val="0"/>
              </a:spcAft>
              <a:buClrTx/>
              <a:buSzTx/>
              <a:buFontTx/>
              <a:buNone/>
              <a:tabLst/>
              <a:defRPr/>
            </a:pPr>
            <a:r>
              <a:rPr kumimoji="1" lang="ja-JP" altLang="ja-JP" sz="1000" kern="1200" dirty="0">
                <a:solidFill>
                  <a:schemeClr val="tx1"/>
                </a:solidFill>
                <a:effectLst/>
                <a:latin typeface="+mn-lt"/>
                <a:ea typeface="+mn-ea"/>
                <a:cs typeface="+mn-cs"/>
              </a:rPr>
              <a:t>人工呼吸器を</a:t>
            </a:r>
            <a:r>
              <a:rPr lang="ja-JP" altLang="ja-JP" dirty="0"/>
              <a:t>使用している対象者の気管カニューレ内吸引の時に、気管カニューレからとりはずさなければならない人工呼吸器側の部品を、フレキシブルチューブと呼びます。フレックスチューブ、カテーテルマウントとも呼ばれている部品です。フレキシブルチューブの先端の気管カニューレとの接続部位をコネクターと呼びます。</a:t>
            </a:r>
          </a:p>
          <a:p>
            <a:endParaRPr lang="ja-JP" altLang="en-US" dirty="0"/>
          </a:p>
        </p:txBody>
      </p:sp>
    </p:spTree>
    <p:extLst>
      <p:ext uri="{BB962C8B-B14F-4D97-AF65-F5344CB8AC3E}">
        <p14:creationId xmlns:p14="http://schemas.microsoft.com/office/powerpoint/2010/main" val="1455600969"/>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41485A60-319A-401D-8084-856D57FADB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Rectangle 3">
            <a:extLst>
              <a:ext uri="{FF2B5EF4-FFF2-40B4-BE49-F238E27FC236}">
                <a16:creationId xmlns:a16="http://schemas.microsoft.com/office/drawing/2014/main" id="{7F5DA3BC-2CE7-494C-ADAB-11075E8ED9F3}"/>
              </a:ext>
            </a:extLst>
          </p:cNvPr>
          <p:cNvSpPr>
            <a:spLocks noGrp="1" noChangeArrowheads="1"/>
          </p:cNvSpPr>
          <p:nvPr>
            <p:ph type="body" idx="1"/>
          </p:nvPr>
        </p:nvSpPr>
        <p:spPr>
          <a:xfrm>
            <a:off x="809625" y="4686300"/>
            <a:ext cx="4949825" cy="4438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2" tIns="45361" rIns="90722" bIns="45361"/>
          <a:lstStyle/>
          <a:p>
            <a:r>
              <a:rPr kumimoji="1" lang="ja-JP" altLang="ja-JP" sz="1000" kern="1200" dirty="0">
                <a:solidFill>
                  <a:schemeClr val="tx1"/>
                </a:solidFill>
                <a:effectLst/>
                <a:latin typeface="+mn-lt"/>
                <a:ea typeface="+mn-ea"/>
                <a:cs typeface="+mn-cs"/>
              </a:rPr>
              <a:t>まず、</a:t>
            </a:r>
            <a:r>
              <a:rPr lang="ja-JP" altLang="ja-JP" dirty="0"/>
              <a:t>実施準備を行います。</a:t>
            </a:r>
          </a:p>
          <a:p>
            <a:r>
              <a:rPr lang="ja-JP" altLang="ja-JP" dirty="0"/>
              <a:t>訪問時に、流水と石けんで手洗いを行います。これは、皆さんが、外から細菌などを持ち込まないためと、感染配慮のためです。速乾性擦式手指消毒剤（</a:t>
            </a:r>
            <a:r>
              <a:rPr lang="ja-JP" altLang="ja-JP" dirty="0" err="1"/>
              <a:t>そっ</a:t>
            </a:r>
            <a:r>
              <a:rPr lang="ja-JP" altLang="ja-JP" dirty="0"/>
              <a:t>かんせいさっしきしゅししょうどくざい）での手洗いも可能ですが、流水で洗える環境にある場合には流水で洗うほうを優先させます。</a:t>
            </a:r>
          </a:p>
          <a:p>
            <a:r>
              <a:rPr lang="ja-JP" altLang="ja-JP" dirty="0"/>
              <a:t>また、医師の指示書を確認しておきます。</a:t>
            </a:r>
          </a:p>
          <a:p>
            <a:r>
              <a:rPr lang="ja-JP" altLang="ja-JP" dirty="0"/>
              <a:t>さらに、対象者本人や家族、対象者についての前回の記録から、体調を確認します。</a:t>
            </a:r>
          </a:p>
          <a:p>
            <a:r>
              <a:rPr lang="ja-JP" altLang="ja-JP" dirty="0"/>
              <a:t>気管カニューレに固定ヒモが結んである場合はほどいておき、少しコネクターを緩めておいても良いでしょう。</a:t>
            </a:r>
          </a:p>
          <a:p>
            <a:r>
              <a:rPr lang="ja-JP" altLang="ja-JP" dirty="0"/>
              <a:t>ここまでは、ケアの前に済ませておきま</a:t>
            </a:r>
            <a:r>
              <a:rPr kumimoji="1" lang="ja-JP" altLang="ja-JP" sz="1000" kern="1200" dirty="0">
                <a:solidFill>
                  <a:schemeClr val="tx1"/>
                </a:solidFill>
                <a:effectLst/>
                <a:latin typeface="+mn-lt"/>
                <a:ea typeface="+mn-ea"/>
                <a:cs typeface="+mn-cs"/>
              </a:rPr>
              <a:t>す。</a:t>
            </a:r>
          </a:p>
          <a:p>
            <a:pPr eaLnBrk="1" hangingPunct="1"/>
            <a:endParaRPr lang="ja-JP" altLang="en-US" dirty="0"/>
          </a:p>
        </p:txBody>
      </p:sp>
    </p:spTree>
    <p:extLst>
      <p:ext uri="{BB962C8B-B14F-4D97-AF65-F5344CB8AC3E}">
        <p14:creationId xmlns:p14="http://schemas.microsoft.com/office/powerpoint/2010/main" val="105120106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スライド イメージ プレースホルダ 1">
            <a:extLst>
              <a:ext uri="{FF2B5EF4-FFF2-40B4-BE49-F238E27FC236}">
                <a16:creationId xmlns:a16="http://schemas.microsoft.com/office/drawing/2014/main" id="{3D485E9D-6D26-4D64-BAD3-7E2DF36BB1D7}"/>
              </a:ext>
            </a:extLst>
          </p:cNvPr>
          <p:cNvSpPr>
            <a:spLocks noGrp="1" noRot="1" noChangeAspect="1" noChangeArrowheads="1" noTextEdit="1"/>
          </p:cNvSpPr>
          <p:nvPr>
            <p:ph type="sldImg"/>
          </p:nvPr>
        </p:nvSpPr>
        <p:spPr>
          <a:ln/>
        </p:spPr>
      </p:sp>
      <p:sp>
        <p:nvSpPr>
          <p:cNvPr id="267267" name="ノート プレースホルダ 2">
            <a:extLst>
              <a:ext uri="{FF2B5EF4-FFF2-40B4-BE49-F238E27FC236}">
                <a16:creationId xmlns:a16="http://schemas.microsoft.com/office/drawing/2014/main" id="{570D1308-4F5B-44DE-B189-1FE1D0EC4CA8}"/>
              </a:ext>
            </a:extLst>
          </p:cNvPr>
          <p:cNvSpPr>
            <a:spLocks noGrp="1"/>
          </p:cNvSpPr>
          <p:nvPr>
            <p:ph type="body" idx="1"/>
          </p:nvPr>
        </p:nvSpPr>
        <p:spPr>
          <a:xfrm>
            <a:off x="673100" y="4684713"/>
            <a:ext cx="5389563" cy="4440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lstStyle/>
          <a:p>
            <a:r>
              <a:rPr kumimoji="1" lang="ja-JP" altLang="ja-JP" sz="1000" kern="1200" dirty="0">
                <a:solidFill>
                  <a:schemeClr val="tx1"/>
                </a:solidFill>
                <a:effectLst/>
                <a:latin typeface="+mn-lt"/>
                <a:ea typeface="+mn-ea"/>
                <a:cs typeface="+mn-cs"/>
              </a:rPr>
              <a:t>手順１「</a:t>
            </a:r>
            <a:r>
              <a:rPr lang="ja-JP" altLang="ja-JP" dirty="0"/>
              <a:t>対象者の同意を得る」～手順９「吸引開始の声かけをする」は、通常の気管カニューレ内吸引と同じ手順となります。</a:t>
            </a:r>
          </a:p>
          <a:p>
            <a:r>
              <a:rPr lang="ja-JP" altLang="ja-JP" dirty="0"/>
              <a:t>手順10、コネクターをはずす。</a:t>
            </a:r>
          </a:p>
          <a:p>
            <a:r>
              <a:rPr lang="ja-JP" altLang="ja-JP" dirty="0"/>
              <a:t>人工呼吸器から空気が送り込まれ、胸が盛り上がるのを確認後、フレキシブルチューブのコネクターを気管カニューレからはずします。この時は、人工呼吸器の消音ボタンを押し、素早く利き手で吸引カテーテルを持った状態で、もう一方の手（非利き手）で、フレキシブルチューブ先端のコネクターをはずすことになります。そのため、場合によっては、あらかじめコネクターを少し緩めておいたり、コネクターを固定しているひもをほどいておくなどの、吸引前の準備が必要です。</a:t>
            </a:r>
          </a:p>
          <a:p>
            <a:r>
              <a:rPr lang="ja-JP" altLang="ja-JP" dirty="0"/>
              <a:t>また、コネクターをはずした時、フレキシブルチューブ内にたまった水滴が気管カニューレ内部に落ちないよう注意して下さい。</a:t>
            </a:r>
          </a:p>
          <a:p>
            <a:r>
              <a:rPr lang="ja-JP" altLang="ja-JP" dirty="0"/>
              <a:t>はずしたコネクターは、きれいなタオルなどの上に置いておきます。</a:t>
            </a:r>
          </a:p>
          <a:p>
            <a:endParaRPr lang="ja-JP" altLang="en-US" dirty="0"/>
          </a:p>
        </p:txBody>
      </p:sp>
      <p:sp>
        <p:nvSpPr>
          <p:cNvPr id="267268" name="スライド番号プレースホルダ 3">
            <a:extLst>
              <a:ext uri="{FF2B5EF4-FFF2-40B4-BE49-F238E27FC236}">
                <a16:creationId xmlns:a16="http://schemas.microsoft.com/office/drawing/2014/main" id="{13984D83-BDBE-494D-9363-F784BEA69751}"/>
              </a:ext>
            </a:extLst>
          </p:cNvPr>
          <p:cNvSpPr txBox="1">
            <a:spLocks noGrp="1"/>
          </p:cNvSpPr>
          <p:nvPr/>
        </p:nvSpPr>
        <p:spPr bwMode="auto">
          <a:xfrm>
            <a:off x="3816350" y="9371013"/>
            <a:ext cx="29178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nchor="b"/>
          <a:lstStyle>
            <a:lvl1pPr defTabSz="936625">
              <a:spcBef>
                <a:spcPct val="30000"/>
              </a:spcBef>
              <a:defRPr kumimoji="1" sz="1200">
                <a:solidFill>
                  <a:schemeClr val="tx1"/>
                </a:solidFill>
                <a:latin typeface="ＭＳ Ｐ明朝" panose="02020600040205080304" pitchFamily="18" charset="-128"/>
                <a:ea typeface="ＭＳ Ｐ明朝" panose="02020600040205080304" pitchFamily="18" charset="-128"/>
              </a:defRPr>
            </a:lvl1pPr>
            <a:lvl2pPr marL="742950" indent="-285750" defTabSz="936625">
              <a:spcBef>
                <a:spcPct val="30000"/>
              </a:spcBef>
              <a:defRPr kumimoji="1" sz="1200">
                <a:solidFill>
                  <a:schemeClr val="tx1"/>
                </a:solidFill>
                <a:latin typeface="ＭＳ Ｐ明朝" panose="02020600040205080304" pitchFamily="18" charset="-128"/>
                <a:ea typeface="ＭＳ Ｐ明朝" panose="02020600040205080304" pitchFamily="18" charset="-128"/>
              </a:defRPr>
            </a:lvl2pPr>
            <a:lvl3pPr marL="1143000" indent="-228600" defTabSz="936625">
              <a:spcBef>
                <a:spcPct val="30000"/>
              </a:spcBef>
              <a:defRPr kumimoji="1" sz="1200">
                <a:solidFill>
                  <a:schemeClr val="tx1"/>
                </a:solidFill>
                <a:latin typeface="ＭＳ Ｐ明朝" panose="02020600040205080304" pitchFamily="18" charset="-128"/>
                <a:ea typeface="ＭＳ Ｐ明朝" panose="02020600040205080304" pitchFamily="18" charset="-128"/>
              </a:defRPr>
            </a:lvl3pPr>
            <a:lvl4pPr marL="1600200" indent="-228600" defTabSz="936625">
              <a:spcBef>
                <a:spcPct val="30000"/>
              </a:spcBef>
              <a:defRPr kumimoji="1" sz="1200">
                <a:solidFill>
                  <a:schemeClr val="tx1"/>
                </a:solidFill>
                <a:latin typeface="ＭＳ Ｐ明朝" panose="02020600040205080304" pitchFamily="18" charset="-128"/>
                <a:ea typeface="ＭＳ Ｐ明朝" panose="02020600040205080304" pitchFamily="18" charset="-128"/>
              </a:defRPr>
            </a:lvl4pPr>
            <a:lvl5pPr marL="2057400" indent="-228600" defTabSz="936625">
              <a:spcBef>
                <a:spcPct val="30000"/>
              </a:spcBef>
              <a:defRPr kumimoji="1" sz="1200">
                <a:solidFill>
                  <a:schemeClr val="tx1"/>
                </a:solidFill>
                <a:latin typeface="ＭＳ Ｐ明朝" panose="02020600040205080304" pitchFamily="18" charset="-128"/>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9pPr>
          </a:lstStyle>
          <a:p>
            <a:pPr marL="0" marR="0" lvl="0" indent="0" algn="r" defTabSz="936625" rtl="0" eaLnBrk="1" fontAlgn="auto" latinLnBrk="0" hangingPunct="1">
              <a:lnSpc>
                <a:spcPct val="100000"/>
              </a:lnSpc>
              <a:spcBef>
                <a:spcPct val="0"/>
              </a:spcBef>
              <a:spcAft>
                <a:spcPts val="0"/>
              </a:spcAft>
              <a:buClrTx/>
              <a:buSzTx/>
              <a:buFontTx/>
              <a:buNone/>
              <a:tabLst/>
              <a:defRPr/>
            </a:pPr>
            <a:endParaRPr kumimoji="1" lang="en-US" altLang="ja-JP" sz="11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7823945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a:extLst>
              <a:ext uri="{FF2B5EF4-FFF2-40B4-BE49-F238E27FC236}">
                <a16:creationId xmlns:a16="http://schemas.microsoft.com/office/drawing/2014/main" id="{09872CA2-5CC4-447A-94A2-FD58D934EC46}"/>
              </a:ext>
            </a:extLst>
          </p:cNvPr>
          <p:cNvSpPr>
            <a:spLocks noGrp="1" noRot="1" noChangeAspect="1" noChangeArrowheads="1" noTextEdit="1"/>
          </p:cNvSpPr>
          <p:nvPr>
            <p:ph type="sldImg"/>
          </p:nvPr>
        </p:nvSpPr>
        <p:spPr>
          <a:ln/>
        </p:spPr>
      </p:sp>
      <p:sp>
        <p:nvSpPr>
          <p:cNvPr id="273411" name="Rectangle 3">
            <a:extLst>
              <a:ext uri="{FF2B5EF4-FFF2-40B4-BE49-F238E27FC236}">
                <a16:creationId xmlns:a16="http://schemas.microsoft.com/office/drawing/2014/main" id="{A679817A-5BCA-475C-B1F5-88954D7D6219}"/>
              </a:ext>
            </a:extLst>
          </p:cNvPr>
          <p:cNvSpPr>
            <a:spLocks noGrp="1" noChangeArrowheads="1"/>
          </p:cNvSpPr>
          <p:nvPr>
            <p:ph type="body" idx="1"/>
          </p:nvPr>
        </p:nvSpPr>
        <p:spPr>
          <a:xfrm>
            <a:off x="673100" y="4684713"/>
            <a:ext cx="5389563" cy="4440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lstStyle/>
          <a:p>
            <a:r>
              <a:rPr kumimoji="1" lang="ja-JP" altLang="ja-JP" sz="1000" kern="1200" dirty="0">
                <a:solidFill>
                  <a:schemeClr val="tx1"/>
                </a:solidFill>
                <a:effectLst/>
                <a:latin typeface="+mn-lt"/>
                <a:ea typeface="+mn-ea"/>
                <a:cs typeface="+mn-cs"/>
              </a:rPr>
              <a:t>手順</a:t>
            </a:r>
            <a:r>
              <a:rPr lang="ja-JP" altLang="ja-JP" dirty="0"/>
              <a:t>11、気管カニューレ内部を吸引する。</a:t>
            </a:r>
          </a:p>
          <a:p>
            <a:r>
              <a:rPr lang="ja-JP" altLang="ja-JP" dirty="0"/>
              <a:t>通常の気管カニューレ内吸引と同様に、初めから陰圧をかけて喀痰を引きながら挿入し、そのまま陰圧をかけて引き抜きながら吸引します。</a:t>
            </a:r>
          </a:p>
          <a:p>
            <a:r>
              <a:rPr lang="ja-JP" altLang="ja-JP" dirty="0"/>
              <a:t>吸引カテーテルを引き抜く時、</a:t>
            </a:r>
            <a:r>
              <a:rPr lang="ja-JP" altLang="ja-JP" dirty="0" err="1"/>
              <a:t>こ</a:t>
            </a:r>
            <a:r>
              <a:rPr lang="ja-JP" altLang="ja-JP" dirty="0"/>
              <a:t>よりをひねるように、左右に回転させたりしてもよいでしょう。</a:t>
            </a:r>
          </a:p>
          <a:p>
            <a:r>
              <a:rPr lang="ja-JP" altLang="ja-JP" dirty="0"/>
              <a:t>1回の吸引時間は、10</a:t>
            </a:r>
            <a:r>
              <a:rPr kumimoji="1" lang="ja-JP" altLang="ja-JP" sz="1000" kern="1200" dirty="0">
                <a:solidFill>
                  <a:schemeClr val="tx1"/>
                </a:solidFill>
                <a:effectLst/>
                <a:latin typeface="+mn-lt"/>
                <a:ea typeface="+mn-ea"/>
                <a:cs typeface="+mn-cs"/>
              </a:rPr>
              <a:t>秒以内です。息苦しさは大丈夫かどうかなど、表情などを観察し、できるだけ短い時間で行いましょう。</a:t>
            </a:r>
          </a:p>
          <a:p>
            <a:pPr eaLnBrk="1" hangingPunct="1"/>
            <a:endParaRPr lang="ja-JP" altLang="ja-JP" dirty="0"/>
          </a:p>
        </p:txBody>
      </p:sp>
    </p:spTree>
    <p:extLst>
      <p:ext uri="{BB962C8B-B14F-4D97-AF65-F5344CB8AC3E}">
        <p14:creationId xmlns:p14="http://schemas.microsoft.com/office/powerpoint/2010/main" val="3611866418"/>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スライド イメージ プレースホルダ 1">
            <a:extLst>
              <a:ext uri="{FF2B5EF4-FFF2-40B4-BE49-F238E27FC236}">
                <a16:creationId xmlns:a16="http://schemas.microsoft.com/office/drawing/2014/main" id="{BF4ABA57-DBC4-43AE-AE5B-92D70D62008E}"/>
              </a:ext>
            </a:extLst>
          </p:cNvPr>
          <p:cNvSpPr>
            <a:spLocks noGrp="1" noRot="1" noChangeAspect="1" noChangeArrowheads="1" noTextEdit="1"/>
          </p:cNvSpPr>
          <p:nvPr>
            <p:ph type="sldImg"/>
          </p:nvPr>
        </p:nvSpPr>
        <p:spPr>
          <a:ln/>
        </p:spPr>
      </p:sp>
      <p:sp>
        <p:nvSpPr>
          <p:cNvPr id="277507" name="ノート プレースホルダ 2">
            <a:extLst>
              <a:ext uri="{FF2B5EF4-FFF2-40B4-BE49-F238E27FC236}">
                <a16:creationId xmlns:a16="http://schemas.microsoft.com/office/drawing/2014/main" id="{569A41D7-FD3E-4041-AAA3-5B98C2032A8D}"/>
              </a:ext>
            </a:extLst>
          </p:cNvPr>
          <p:cNvSpPr>
            <a:spLocks noGrp="1"/>
          </p:cNvSpPr>
          <p:nvPr>
            <p:ph type="body" idx="1"/>
          </p:nvPr>
        </p:nvSpPr>
        <p:spPr>
          <a:xfrm>
            <a:off x="839788" y="4684713"/>
            <a:ext cx="5056187" cy="4440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lstStyle/>
          <a:p>
            <a:r>
              <a:rPr kumimoji="1" lang="ja-JP" altLang="ja-JP" sz="1000" kern="1200" dirty="0">
                <a:solidFill>
                  <a:schemeClr val="tx1"/>
                </a:solidFill>
                <a:effectLst/>
                <a:latin typeface="+mn-lt"/>
                <a:ea typeface="+mn-ea"/>
                <a:cs typeface="+mn-cs"/>
              </a:rPr>
              <a:t>手順12、</a:t>
            </a:r>
            <a:r>
              <a:rPr lang="ja-JP" altLang="ja-JP" dirty="0"/>
              <a:t>コネクターを素早く接続する。</a:t>
            </a:r>
          </a:p>
          <a:p>
            <a:r>
              <a:rPr lang="ja-JP" altLang="ja-JP" dirty="0"/>
              <a:t>吸引が終わったら、すぐに、気管カニューレにフレキシブルチューブ先端のコネクターを接続します。この時フレキシブルチューブ内にたまった水滴をはらい、気管カニューレ内に落ちないよう注意して下さい。そして、正しく接続できているか人工呼吸器の作動状況や状態の確認を行います。</a:t>
            </a:r>
          </a:p>
          <a:p>
            <a:endParaRPr lang="ja-JP" altLang="en-US" dirty="0"/>
          </a:p>
        </p:txBody>
      </p:sp>
      <p:sp>
        <p:nvSpPr>
          <p:cNvPr id="277508" name="スライド番号プレースホルダ 3">
            <a:extLst>
              <a:ext uri="{FF2B5EF4-FFF2-40B4-BE49-F238E27FC236}">
                <a16:creationId xmlns:a16="http://schemas.microsoft.com/office/drawing/2014/main" id="{27C49EE2-2B32-404A-A0B4-746EC645C012}"/>
              </a:ext>
            </a:extLst>
          </p:cNvPr>
          <p:cNvSpPr txBox="1">
            <a:spLocks noGrp="1"/>
          </p:cNvSpPr>
          <p:nvPr/>
        </p:nvSpPr>
        <p:spPr bwMode="auto">
          <a:xfrm>
            <a:off x="3816350" y="9371013"/>
            <a:ext cx="29178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nchor="b"/>
          <a:lstStyle>
            <a:lvl1pPr defTabSz="936625">
              <a:spcBef>
                <a:spcPct val="30000"/>
              </a:spcBef>
              <a:defRPr kumimoji="1" sz="1200">
                <a:solidFill>
                  <a:schemeClr val="tx1"/>
                </a:solidFill>
                <a:latin typeface="ＭＳ Ｐ明朝" panose="02020600040205080304" pitchFamily="18" charset="-128"/>
                <a:ea typeface="ＭＳ Ｐ明朝" panose="02020600040205080304" pitchFamily="18" charset="-128"/>
              </a:defRPr>
            </a:lvl1pPr>
            <a:lvl2pPr marL="742950" indent="-285750" defTabSz="936625">
              <a:spcBef>
                <a:spcPct val="30000"/>
              </a:spcBef>
              <a:defRPr kumimoji="1" sz="1200">
                <a:solidFill>
                  <a:schemeClr val="tx1"/>
                </a:solidFill>
                <a:latin typeface="ＭＳ Ｐ明朝" panose="02020600040205080304" pitchFamily="18" charset="-128"/>
                <a:ea typeface="ＭＳ Ｐ明朝" panose="02020600040205080304" pitchFamily="18" charset="-128"/>
              </a:defRPr>
            </a:lvl2pPr>
            <a:lvl3pPr marL="1143000" indent="-228600" defTabSz="936625">
              <a:spcBef>
                <a:spcPct val="30000"/>
              </a:spcBef>
              <a:defRPr kumimoji="1" sz="1200">
                <a:solidFill>
                  <a:schemeClr val="tx1"/>
                </a:solidFill>
                <a:latin typeface="ＭＳ Ｐ明朝" panose="02020600040205080304" pitchFamily="18" charset="-128"/>
                <a:ea typeface="ＭＳ Ｐ明朝" panose="02020600040205080304" pitchFamily="18" charset="-128"/>
              </a:defRPr>
            </a:lvl3pPr>
            <a:lvl4pPr marL="1600200" indent="-228600" defTabSz="936625">
              <a:spcBef>
                <a:spcPct val="30000"/>
              </a:spcBef>
              <a:defRPr kumimoji="1" sz="1200">
                <a:solidFill>
                  <a:schemeClr val="tx1"/>
                </a:solidFill>
                <a:latin typeface="ＭＳ Ｐ明朝" panose="02020600040205080304" pitchFamily="18" charset="-128"/>
                <a:ea typeface="ＭＳ Ｐ明朝" panose="02020600040205080304" pitchFamily="18" charset="-128"/>
              </a:defRPr>
            </a:lvl4pPr>
            <a:lvl5pPr marL="2057400" indent="-228600" defTabSz="936625">
              <a:spcBef>
                <a:spcPct val="30000"/>
              </a:spcBef>
              <a:defRPr kumimoji="1" sz="1200">
                <a:solidFill>
                  <a:schemeClr val="tx1"/>
                </a:solidFill>
                <a:latin typeface="ＭＳ Ｐ明朝" panose="02020600040205080304" pitchFamily="18" charset="-128"/>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9pPr>
          </a:lstStyle>
          <a:p>
            <a:pPr marL="0" marR="0" lvl="0" indent="0" algn="r" defTabSz="936625" rtl="0" eaLnBrk="1" fontAlgn="auto" latinLnBrk="0" hangingPunct="1">
              <a:lnSpc>
                <a:spcPct val="100000"/>
              </a:lnSpc>
              <a:spcBef>
                <a:spcPct val="0"/>
              </a:spcBef>
              <a:spcAft>
                <a:spcPts val="0"/>
              </a:spcAft>
              <a:buClrTx/>
              <a:buSzTx/>
              <a:buFontTx/>
              <a:buNone/>
              <a:tabLst/>
              <a:defRPr/>
            </a:pPr>
            <a:endParaRPr kumimoji="1" lang="en-US" altLang="ja-JP" sz="11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33411874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a:extLst>
              <a:ext uri="{FF2B5EF4-FFF2-40B4-BE49-F238E27FC236}">
                <a16:creationId xmlns:a16="http://schemas.microsoft.com/office/drawing/2014/main" id="{25F3BA6E-BD81-4443-A65C-95FCA2F8B505}"/>
              </a:ext>
            </a:extLst>
          </p:cNvPr>
          <p:cNvSpPr>
            <a:spLocks noGrp="1" noRot="1" noChangeAspect="1" noChangeArrowheads="1" noTextEdit="1"/>
          </p:cNvSpPr>
          <p:nvPr>
            <p:ph type="sldImg"/>
          </p:nvPr>
        </p:nvSpPr>
        <p:spPr>
          <a:ln/>
        </p:spPr>
      </p:sp>
      <p:sp>
        <p:nvSpPr>
          <p:cNvPr id="236547" name="Rectangle 3">
            <a:extLst>
              <a:ext uri="{FF2B5EF4-FFF2-40B4-BE49-F238E27FC236}">
                <a16:creationId xmlns:a16="http://schemas.microsoft.com/office/drawing/2014/main" id="{D3CABB35-1D82-4ADB-B53A-D871CE8717C7}"/>
              </a:ext>
            </a:extLst>
          </p:cNvPr>
          <p:cNvSpPr>
            <a:spLocks noGrp="1" noChangeArrowheads="1"/>
          </p:cNvSpPr>
          <p:nvPr>
            <p:ph type="body" idx="1"/>
          </p:nvPr>
        </p:nvSpPr>
        <p:spPr>
          <a:xfrm>
            <a:off x="673100" y="4684713"/>
            <a:ext cx="5389563" cy="4440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lstStyle/>
          <a:p>
            <a:r>
              <a:rPr kumimoji="1" lang="ja-JP" altLang="ja-JP" sz="1000" kern="1200" dirty="0">
                <a:solidFill>
                  <a:schemeClr val="tx1"/>
                </a:solidFill>
                <a:effectLst/>
                <a:latin typeface="+mn-lt"/>
                <a:ea typeface="+mn-ea"/>
                <a:cs typeface="+mn-cs"/>
              </a:rPr>
              <a:t>手順13、確認の声かけをする。</a:t>
            </a:r>
          </a:p>
          <a:p>
            <a:r>
              <a:rPr kumimoji="1" lang="ja-JP" altLang="ja-JP" sz="1000" kern="1200" dirty="0">
                <a:solidFill>
                  <a:schemeClr val="tx1"/>
                </a:solidFill>
                <a:effectLst/>
                <a:latin typeface="+mn-lt"/>
                <a:ea typeface="+mn-ea"/>
                <a:cs typeface="+mn-cs"/>
              </a:rPr>
              <a:t>吸引が終わったら、対象者に声をかけ、吸引が十分であったかどうか、再度吸引が必要かどうかを確認します。</a:t>
            </a:r>
            <a:endParaRPr lang="ja-JP" altLang="ja-JP" dirty="0"/>
          </a:p>
        </p:txBody>
      </p:sp>
    </p:spTree>
    <p:extLst>
      <p:ext uri="{BB962C8B-B14F-4D97-AF65-F5344CB8AC3E}">
        <p14:creationId xmlns:p14="http://schemas.microsoft.com/office/powerpoint/2010/main" val="40067858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703C4824-F6E0-46B9-AA54-DBA693AA3BF4}"/>
              </a:ext>
            </a:extLst>
          </p:cNvPr>
          <p:cNvSpPr>
            <a:spLocks noGrp="1" noRot="1" noChangeAspect="1" noChangeArrowheads="1" noTextEdit="1"/>
          </p:cNvSpPr>
          <p:nvPr>
            <p:ph type="sldImg"/>
          </p:nvPr>
        </p:nvSpPr>
        <p:spPr>
          <a:xfrm>
            <a:off x="957263" y="763588"/>
            <a:ext cx="4870450" cy="3652837"/>
          </a:xfrm>
          <a:ln w="12700"/>
        </p:spPr>
      </p:sp>
      <p:sp>
        <p:nvSpPr>
          <p:cNvPr id="162819" name="Rectangle 3">
            <a:extLst>
              <a:ext uri="{FF2B5EF4-FFF2-40B4-BE49-F238E27FC236}">
                <a16:creationId xmlns:a16="http://schemas.microsoft.com/office/drawing/2014/main" id="{31DC3DEA-02D4-42F6-8AD7-13026AE292C7}"/>
              </a:ext>
            </a:extLst>
          </p:cNvPr>
          <p:cNvSpPr>
            <a:spLocks noGrp="1" noChangeArrowheads="1"/>
          </p:cNvSpPr>
          <p:nvPr>
            <p:ph type="body" idx="1"/>
          </p:nvPr>
        </p:nvSpPr>
        <p:spPr>
          <a:xfrm>
            <a:off x="915988" y="4724400"/>
            <a:ext cx="5048250" cy="441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21" tIns="47011" rIns="94021" bIns="47011"/>
          <a:lstStyle/>
          <a:p>
            <a:r>
              <a:rPr kumimoji="1" lang="ja-JP" altLang="ja-JP" sz="1000" kern="1200" dirty="0">
                <a:solidFill>
                  <a:schemeClr val="tx1"/>
                </a:solidFill>
                <a:effectLst/>
                <a:latin typeface="+mn-lt"/>
                <a:ea typeface="+mn-ea"/>
                <a:cs typeface="+mn-cs"/>
              </a:rPr>
              <a:t>感染予防では、喀痰吸引等を実施する対象者を感染させないための取組と、皆さんが感染</a:t>
            </a:r>
            <a:r>
              <a:rPr lang="ja-JP" altLang="ja-JP" dirty="0"/>
              <a:t>しないための取組の、両方が必要です。</a:t>
            </a:r>
          </a:p>
          <a:p>
            <a:r>
              <a:rPr lang="ja-JP" altLang="ja-JP" dirty="0"/>
              <a:t>感染症の原因となる細菌やウィルスなどの微生物を含むものを感染源とよびます。喀痰や血液、嘔吐物や排泄物、また、喀痰吸引等に使用した器具・器材などは、感染源となる可能性があります。こうした感染源への対策としては、手洗いや手指消毒などがあります。</a:t>
            </a:r>
          </a:p>
          <a:p>
            <a:r>
              <a:rPr lang="ja-JP" altLang="ja-JP" dirty="0"/>
              <a:t>感染経路には、接触感染や飛沫感染（ひまつかんせん）、空気感染などがあります。感染経路への対策としては、経路を遮断するための手袋やマスクの装着などが挙げられます。</a:t>
            </a:r>
          </a:p>
          <a:p>
            <a:r>
              <a:rPr lang="ja-JP" altLang="ja-JP" dirty="0"/>
              <a:t>また、皆さんが感染しないような予防策として</a:t>
            </a:r>
            <a:r>
              <a:rPr kumimoji="1" lang="ja-JP" altLang="ja-JP" sz="1000" kern="1200" dirty="0">
                <a:solidFill>
                  <a:schemeClr val="tx1"/>
                </a:solidFill>
                <a:effectLst/>
                <a:latin typeface="+mn-lt"/>
                <a:ea typeface="+mn-ea"/>
                <a:cs typeface="+mn-cs"/>
              </a:rPr>
              <a:t>、抵抗力が低下しないよう健康管理をすることや、ワクチンなどで予防接種することも大切です</a:t>
            </a:r>
            <a:r>
              <a:rPr kumimoji="1" lang="ja-JP" altLang="en-US" sz="1000" kern="1200" dirty="0">
                <a:solidFill>
                  <a:schemeClr val="tx1"/>
                </a:solidFill>
                <a:effectLst/>
                <a:latin typeface="+mn-lt"/>
                <a:ea typeface="+mn-ea"/>
                <a:cs typeface="+mn-cs"/>
              </a:rPr>
              <a:t>。</a:t>
            </a:r>
            <a:endParaRPr kumimoji="1" lang="ja-JP" altLang="ja-JP" sz="10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14255762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a:extLst>
              <a:ext uri="{FF2B5EF4-FFF2-40B4-BE49-F238E27FC236}">
                <a16:creationId xmlns:a16="http://schemas.microsoft.com/office/drawing/2014/main" id="{8A9BF3C6-2677-4D84-BE13-27304D8DD924}"/>
              </a:ext>
            </a:extLst>
          </p:cNvPr>
          <p:cNvSpPr>
            <a:spLocks noGrp="1" noRot="1" noChangeAspect="1" noChangeArrowheads="1" noTextEdit="1"/>
          </p:cNvSpPr>
          <p:nvPr>
            <p:ph type="sldImg"/>
          </p:nvPr>
        </p:nvSpPr>
        <p:spPr>
          <a:ln/>
        </p:spPr>
      </p:sp>
      <p:sp>
        <p:nvSpPr>
          <p:cNvPr id="224259" name="Rectangle 3">
            <a:extLst>
              <a:ext uri="{FF2B5EF4-FFF2-40B4-BE49-F238E27FC236}">
                <a16:creationId xmlns:a16="http://schemas.microsoft.com/office/drawing/2014/main" id="{717BF52D-BC2F-463B-A36D-663786942340}"/>
              </a:ext>
            </a:extLst>
          </p:cNvPr>
          <p:cNvSpPr>
            <a:spLocks noGrp="1" noChangeArrowheads="1"/>
          </p:cNvSpPr>
          <p:nvPr>
            <p:ph type="body" idx="1"/>
          </p:nvPr>
        </p:nvSpPr>
        <p:spPr>
          <a:xfrm>
            <a:off x="673100" y="4684713"/>
            <a:ext cx="5389563" cy="4440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lstStyle/>
          <a:p>
            <a:r>
              <a:rPr kumimoji="1" lang="ja-JP" altLang="ja-JP" sz="1000" kern="1200" dirty="0">
                <a:solidFill>
                  <a:schemeClr val="tx1"/>
                </a:solidFill>
                <a:effectLst/>
                <a:latin typeface="+mn-lt"/>
                <a:ea typeface="+mn-ea"/>
                <a:cs typeface="+mn-cs"/>
              </a:rPr>
              <a:t>手順14、吸引カテーテルを洗浄する。</a:t>
            </a:r>
          </a:p>
          <a:p>
            <a:r>
              <a:rPr kumimoji="1" lang="ja-JP" altLang="ja-JP" sz="1000" kern="1200" dirty="0">
                <a:solidFill>
                  <a:schemeClr val="tx1"/>
                </a:solidFill>
                <a:effectLst/>
                <a:latin typeface="+mn-lt"/>
                <a:ea typeface="+mn-ea"/>
                <a:cs typeface="+mn-cs"/>
              </a:rPr>
              <a:t>吸引が終わったら、吸引カテーテルの外側をアルコール綿（もしくは、拭き綿）で拭きとり、次に吸引カテーテルと</a:t>
            </a:r>
            <a:r>
              <a:rPr lang="ja-JP" altLang="ja-JP" dirty="0"/>
              <a:t>接続管の内腔を、洗浄水等で洗い流します。</a:t>
            </a:r>
          </a:p>
          <a:p>
            <a:endParaRPr lang="en-US" altLang="ja-JP" sz="11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270089039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a:extLst>
              <a:ext uri="{FF2B5EF4-FFF2-40B4-BE49-F238E27FC236}">
                <a16:creationId xmlns:a16="http://schemas.microsoft.com/office/drawing/2014/main" id="{CAACD59C-F668-4383-8B68-B9D6D9A7F2B4}"/>
              </a:ext>
            </a:extLst>
          </p:cNvPr>
          <p:cNvSpPr>
            <a:spLocks noGrp="1" noRot="1" noChangeAspect="1" noChangeArrowheads="1" noTextEdit="1"/>
          </p:cNvSpPr>
          <p:nvPr>
            <p:ph type="sldImg"/>
          </p:nvPr>
        </p:nvSpPr>
        <p:spPr>
          <a:ln/>
        </p:spPr>
      </p:sp>
      <p:sp>
        <p:nvSpPr>
          <p:cNvPr id="283651" name="Rectangle 3">
            <a:extLst>
              <a:ext uri="{FF2B5EF4-FFF2-40B4-BE49-F238E27FC236}">
                <a16:creationId xmlns:a16="http://schemas.microsoft.com/office/drawing/2014/main" id="{72A7218C-F2FB-4436-B673-B24D32898585}"/>
              </a:ext>
            </a:extLst>
          </p:cNvPr>
          <p:cNvSpPr>
            <a:spLocks noGrp="1" noChangeArrowheads="1"/>
          </p:cNvSpPr>
          <p:nvPr>
            <p:ph type="body" idx="1"/>
          </p:nvPr>
        </p:nvSpPr>
        <p:spPr>
          <a:xfrm>
            <a:off x="673100" y="4684713"/>
            <a:ext cx="5389563" cy="4440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lstStyle/>
          <a:p>
            <a:r>
              <a:rPr kumimoji="1" lang="ja-JP" altLang="ja-JP" sz="1000" kern="1200" dirty="0">
                <a:solidFill>
                  <a:schemeClr val="tx1"/>
                </a:solidFill>
                <a:effectLst/>
                <a:latin typeface="+mn-lt"/>
                <a:ea typeface="+mn-ea"/>
                <a:cs typeface="+mn-cs"/>
              </a:rPr>
              <a:t>手順15、吸引器のスイッチを切る。</a:t>
            </a:r>
          </a:p>
          <a:p>
            <a:r>
              <a:rPr kumimoji="1" lang="ja-JP" altLang="ja-JP" sz="1000" kern="1200" dirty="0">
                <a:solidFill>
                  <a:schemeClr val="tx1"/>
                </a:solidFill>
                <a:effectLst/>
                <a:latin typeface="+mn-lt"/>
                <a:ea typeface="+mn-ea"/>
                <a:cs typeface="+mn-cs"/>
              </a:rPr>
              <a:t>吸引カテーテルを持つ手とは反対の手、</a:t>
            </a:r>
            <a:r>
              <a:rPr lang="ja-JP" altLang="ja-JP" dirty="0"/>
              <a:t>すなわち非利き手で、</a:t>
            </a:r>
            <a:r>
              <a:rPr kumimoji="1" lang="ja-JP" altLang="ja-JP" sz="1000" kern="1200" dirty="0">
                <a:solidFill>
                  <a:schemeClr val="tx1"/>
                </a:solidFill>
                <a:effectLst/>
                <a:latin typeface="+mn-lt"/>
                <a:ea typeface="+mn-ea"/>
                <a:cs typeface="+mn-cs"/>
              </a:rPr>
              <a:t>吸引器の電源スイッチを切ります。</a:t>
            </a:r>
          </a:p>
          <a:p>
            <a:pPr eaLnBrk="1" hangingPunct="1"/>
            <a:endParaRPr lang="ja-JP" altLang="ja-JP" dirty="0"/>
          </a:p>
        </p:txBody>
      </p:sp>
    </p:spTree>
    <p:extLst>
      <p:ext uri="{BB962C8B-B14F-4D97-AF65-F5344CB8AC3E}">
        <p14:creationId xmlns:p14="http://schemas.microsoft.com/office/powerpoint/2010/main" val="353101432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a:extLst>
              <a:ext uri="{FF2B5EF4-FFF2-40B4-BE49-F238E27FC236}">
                <a16:creationId xmlns:a16="http://schemas.microsoft.com/office/drawing/2014/main" id="{CAACD59C-F668-4383-8B68-B9D6D9A7F2B4}"/>
              </a:ext>
            </a:extLst>
          </p:cNvPr>
          <p:cNvSpPr>
            <a:spLocks noGrp="1" noRot="1" noChangeAspect="1" noChangeArrowheads="1" noTextEdit="1"/>
          </p:cNvSpPr>
          <p:nvPr>
            <p:ph type="sldImg"/>
          </p:nvPr>
        </p:nvSpPr>
        <p:spPr>
          <a:ln/>
        </p:spPr>
      </p:sp>
      <p:sp>
        <p:nvSpPr>
          <p:cNvPr id="283651" name="Rectangle 3">
            <a:extLst>
              <a:ext uri="{FF2B5EF4-FFF2-40B4-BE49-F238E27FC236}">
                <a16:creationId xmlns:a16="http://schemas.microsoft.com/office/drawing/2014/main" id="{72A7218C-F2FB-4436-B673-B24D32898585}"/>
              </a:ext>
            </a:extLst>
          </p:cNvPr>
          <p:cNvSpPr>
            <a:spLocks noGrp="1" noChangeArrowheads="1"/>
          </p:cNvSpPr>
          <p:nvPr>
            <p:ph type="body" idx="1"/>
          </p:nvPr>
        </p:nvSpPr>
        <p:spPr>
          <a:xfrm>
            <a:off x="673100" y="4684713"/>
            <a:ext cx="5389563" cy="4440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lstStyle/>
          <a:p>
            <a:r>
              <a:rPr kumimoji="1" lang="ja-JP" altLang="ja-JP" sz="1000" kern="1200" dirty="0">
                <a:solidFill>
                  <a:schemeClr val="tx1"/>
                </a:solidFill>
                <a:effectLst/>
                <a:latin typeface="+mn-lt"/>
                <a:ea typeface="+mn-ea"/>
                <a:cs typeface="+mn-cs"/>
              </a:rPr>
              <a:t>単回使用の場合の手順16、吸引カテーテルを破棄する。</a:t>
            </a:r>
          </a:p>
          <a:p>
            <a:r>
              <a:rPr kumimoji="1" lang="ja-JP" altLang="ja-JP" sz="1000" kern="1200" dirty="0">
                <a:solidFill>
                  <a:schemeClr val="tx1"/>
                </a:solidFill>
                <a:effectLst/>
                <a:latin typeface="+mn-lt"/>
                <a:ea typeface="+mn-ea"/>
                <a:cs typeface="+mn-cs"/>
              </a:rPr>
              <a:t>吸引カテーテルを接続管からはずし、破棄します。</a:t>
            </a:r>
          </a:p>
          <a:p>
            <a:pPr eaLnBrk="1" hangingPunct="1"/>
            <a:endParaRPr lang="ja-JP" altLang="ja-JP" dirty="0"/>
          </a:p>
        </p:txBody>
      </p:sp>
    </p:spTree>
    <p:extLst>
      <p:ext uri="{BB962C8B-B14F-4D97-AF65-F5344CB8AC3E}">
        <p14:creationId xmlns:p14="http://schemas.microsoft.com/office/powerpoint/2010/main" val="140125786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a:extLst>
              <a:ext uri="{FF2B5EF4-FFF2-40B4-BE49-F238E27FC236}">
                <a16:creationId xmlns:a16="http://schemas.microsoft.com/office/drawing/2014/main" id="{CAACD59C-F668-4383-8B68-B9D6D9A7F2B4}"/>
              </a:ext>
            </a:extLst>
          </p:cNvPr>
          <p:cNvSpPr>
            <a:spLocks noGrp="1" noRot="1" noChangeAspect="1" noChangeArrowheads="1" noTextEdit="1"/>
          </p:cNvSpPr>
          <p:nvPr>
            <p:ph type="sldImg"/>
          </p:nvPr>
        </p:nvSpPr>
        <p:spPr>
          <a:ln/>
        </p:spPr>
      </p:sp>
      <p:sp>
        <p:nvSpPr>
          <p:cNvPr id="283651" name="Rectangle 3">
            <a:extLst>
              <a:ext uri="{FF2B5EF4-FFF2-40B4-BE49-F238E27FC236}">
                <a16:creationId xmlns:a16="http://schemas.microsoft.com/office/drawing/2014/main" id="{72A7218C-F2FB-4436-B673-B24D32898585}"/>
              </a:ext>
            </a:extLst>
          </p:cNvPr>
          <p:cNvSpPr>
            <a:spLocks noGrp="1" noChangeArrowheads="1"/>
          </p:cNvSpPr>
          <p:nvPr>
            <p:ph type="body" idx="1"/>
          </p:nvPr>
        </p:nvSpPr>
        <p:spPr>
          <a:xfrm>
            <a:off x="673100" y="4684713"/>
            <a:ext cx="5389563" cy="4440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lstStyle/>
          <a:p>
            <a:r>
              <a:rPr kumimoji="1" lang="ja-JP" altLang="ja-JP" sz="1000" kern="1200" dirty="0">
                <a:solidFill>
                  <a:schemeClr val="tx1"/>
                </a:solidFill>
                <a:effectLst/>
                <a:latin typeface="+mn-lt"/>
                <a:ea typeface="+mn-ea"/>
                <a:cs typeface="+mn-cs"/>
              </a:rPr>
              <a:t>乾燥法の場合の手順16、吸引カテーテルを保管容器に戻す。</a:t>
            </a:r>
          </a:p>
          <a:p>
            <a:r>
              <a:rPr kumimoji="1" lang="ja-JP" altLang="ja-JP" sz="1000" kern="1200" dirty="0">
                <a:solidFill>
                  <a:schemeClr val="tx1"/>
                </a:solidFill>
                <a:effectLst/>
                <a:latin typeface="+mn-lt"/>
                <a:ea typeface="+mn-ea"/>
                <a:cs typeface="+mn-cs"/>
              </a:rPr>
              <a:t>吸引カテーテルを接続管からはずし、衛生的に保管容器に戻します。</a:t>
            </a:r>
          </a:p>
          <a:p>
            <a:pPr eaLnBrk="1" hangingPunct="1"/>
            <a:endParaRPr lang="ja-JP" altLang="ja-JP" dirty="0"/>
          </a:p>
        </p:txBody>
      </p:sp>
    </p:spTree>
    <p:extLst>
      <p:ext uri="{BB962C8B-B14F-4D97-AF65-F5344CB8AC3E}">
        <p14:creationId xmlns:p14="http://schemas.microsoft.com/office/powerpoint/2010/main" val="384788040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E9781E06-4EC2-44F4-AA59-11FAFC140F69}"/>
              </a:ext>
            </a:extLst>
          </p:cNvPr>
          <p:cNvSpPr>
            <a:spLocks noGrp="1" noRot="1" noChangeAspect="1" noChangeArrowheads="1" noTextEdit="1"/>
          </p:cNvSpPr>
          <p:nvPr>
            <p:ph type="sldImg"/>
          </p:nvPr>
        </p:nvSpPr>
        <p:spPr>
          <a:ln/>
        </p:spPr>
      </p:sp>
      <p:sp>
        <p:nvSpPr>
          <p:cNvPr id="240643" name="Rectangle 3">
            <a:extLst>
              <a:ext uri="{FF2B5EF4-FFF2-40B4-BE49-F238E27FC236}">
                <a16:creationId xmlns:a16="http://schemas.microsoft.com/office/drawing/2014/main" id="{9D16039E-3B07-43D3-BBEE-D4212CA97F95}"/>
              </a:ext>
            </a:extLst>
          </p:cNvPr>
          <p:cNvSpPr>
            <a:spLocks noGrp="1" noChangeArrowheads="1"/>
          </p:cNvSpPr>
          <p:nvPr>
            <p:ph type="body" idx="1"/>
          </p:nvPr>
        </p:nvSpPr>
        <p:spPr>
          <a:xfrm>
            <a:off x="673100" y="4684713"/>
            <a:ext cx="5389563" cy="4440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lstStyle/>
          <a:p>
            <a:r>
              <a:rPr kumimoji="1" lang="ja-JP" altLang="ja-JP" sz="1000" kern="1200" dirty="0">
                <a:solidFill>
                  <a:schemeClr val="tx1"/>
                </a:solidFill>
                <a:effectLst/>
                <a:latin typeface="+mn-lt"/>
                <a:ea typeface="+mn-ea"/>
                <a:cs typeface="+mn-cs"/>
              </a:rPr>
              <a:t>手順17、対象者への確認、体位・環境の調整</a:t>
            </a:r>
          </a:p>
          <a:p>
            <a:r>
              <a:rPr kumimoji="1" lang="ja-JP" altLang="ja-JP" sz="1000" kern="1200" dirty="0">
                <a:solidFill>
                  <a:schemeClr val="tx1"/>
                </a:solidFill>
                <a:effectLst/>
                <a:latin typeface="+mn-lt"/>
                <a:ea typeface="+mn-ea"/>
                <a:cs typeface="+mn-cs"/>
              </a:rPr>
              <a:t>手袋を</a:t>
            </a:r>
            <a:r>
              <a:rPr lang="ja-JP" altLang="ja-JP" dirty="0"/>
              <a:t>はずし、セッシを使用した場合は元に戻します。</a:t>
            </a:r>
          </a:p>
          <a:p>
            <a:r>
              <a:rPr lang="ja-JP" altLang="ja-JP" dirty="0"/>
              <a:t>対象者に吸引が終わったことを告げ、喀痰がとり切れたかを確認します。</a:t>
            </a:r>
          </a:p>
          <a:p>
            <a:r>
              <a:rPr lang="ja-JP" altLang="ja-JP" dirty="0"/>
              <a:t>人工呼吸器が正常に作動していること、気道内圧、酸素飽和度など</a:t>
            </a:r>
            <a:r>
              <a:rPr kumimoji="1" lang="ja-JP" altLang="ja-JP" sz="1000" kern="1200" dirty="0">
                <a:solidFill>
                  <a:schemeClr val="tx1"/>
                </a:solidFill>
                <a:effectLst/>
                <a:latin typeface="+mn-lt"/>
                <a:ea typeface="+mn-ea"/>
                <a:cs typeface="+mn-cs"/>
              </a:rPr>
              <a:t>をチェックします。</a:t>
            </a:r>
          </a:p>
          <a:p>
            <a:r>
              <a:rPr kumimoji="1" lang="ja-JP" altLang="ja-JP" sz="1000" kern="1200" dirty="0">
                <a:solidFill>
                  <a:schemeClr val="tx1"/>
                </a:solidFill>
                <a:effectLst/>
                <a:latin typeface="+mn-lt"/>
                <a:ea typeface="+mn-ea"/>
                <a:cs typeface="+mn-cs"/>
              </a:rPr>
              <a:t>その後、安楽な姿勢に整え、環境の調整を行います。</a:t>
            </a:r>
          </a:p>
          <a:p>
            <a:pPr eaLnBrk="1" hangingPunct="1"/>
            <a:endParaRPr lang="ja-JP" altLang="ja-JP" sz="11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125766103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E9781E06-4EC2-44F4-AA59-11FAFC140F69}"/>
              </a:ext>
            </a:extLst>
          </p:cNvPr>
          <p:cNvSpPr>
            <a:spLocks noGrp="1" noRot="1" noChangeAspect="1" noChangeArrowheads="1" noTextEdit="1"/>
          </p:cNvSpPr>
          <p:nvPr>
            <p:ph type="sldImg"/>
          </p:nvPr>
        </p:nvSpPr>
        <p:spPr>
          <a:ln/>
        </p:spPr>
      </p:sp>
      <p:sp>
        <p:nvSpPr>
          <p:cNvPr id="240643" name="Rectangle 3">
            <a:extLst>
              <a:ext uri="{FF2B5EF4-FFF2-40B4-BE49-F238E27FC236}">
                <a16:creationId xmlns:a16="http://schemas.microsoft.com/office/drawing/2014/main" id="{9D16039E-3B07-43D3-BBEE-D4212CA97F95}"/>
              </a:ext>
            </a:extLst>
          </p:cNvPr>
          <p:cNvSpPr>
            <a:spLocks noGrp="1" noChangeArrowheads="1"/>
          </p:cNvSpPr>
          <p:nvPr>
            <p:ph type="body" idx="1"/>
          </p:nvPr>
        </p:nvSpPr>
        <p:spPr>
          <a:xfrm>
            <a:off x="673100" y="4684713"/>
            <a:ext cx="5389563" cy="4440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lstStyle/>
          <a:p>
            <a:r>
              <a:rPr kumimoji="1" lang="ja-JP" altLang="ja-JP" sz="1000" kern="1200" dirty="0">
                <a:solidFill>
                  <a:schemeClr val="tx1"/>
                </a:solidFill>
                <a:effectLst/>
                <a:latin typeface="+mn-lt"/>
                <a:ea typeface="+mn-ea"/>
                <a:cs typeface="+mn-cs"/>
              </a:rPr>
              <a:t>手順18、対象者を観察する。</a:t>
            </a:r>
          </a:p>
          <a:p>
            <a:r>
              <a:rPr kumimoji="1" lang="ja-JP" altLang="ja-JP" sz="1000" kern="1200" dirty="0">
                <a:solidFill>
                  <a:schemeClr val="tx1"/>
                </a:solidFill>
                <a:effectLst/>
                <a:latin typeface="+mn-lt"/>
                <a:ea typeface="+mn-ea"/>
                <a:cs typeface="+mn-cs"/>
              </a:rPr>
              <a:t>対象者の顔色、呼吸</a:t>
            </a:r>
            <a:r>
              <a:rPr lang="ja-JP" altLang="ja-JP" dirty="0"/>
              <a:t>状態、吸引物の量や性状、気管カニューレ周囲の喀痰の吹き出し、皮膚の状態、固定のゆるみなどを観察します。</a:t>
            </a:r>
          </a:p>
          <a:p>
            <a:r>
              <a:rPr lang="ja-JP" altLang="ja-JP" dirty="0"/>
              <a:t>これ以降は、口腔内・鼻腔内吸引の手順16「『流水と石けん』による手洗い」以降と同じです。</a:t>
            </a:r>
          </a:p>
          <a:p>
            <a:pPr eaLnBrk="1" hangingPunct="1"/>
            <a:endParaRPr lang="ja-JP" altLang="ja-JP" sz="11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326720522"/>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a:extLst>
              <a:ext uri="{FF2B5EF4-FFF2-40B4-BE49-F238E27FC236}">
                <a16:creationId xmlns:a16="http://schemas.microsoft.com/office/drawing/2014/main" id="{7EA9E061-BB7C-4BB7-BBA1-115F2FE92295}"/>
              </a:ext>
            </a:extLst>
          </p:cNvPr>
          <p:cNvSpPr>
            <a:spLocks noGrp="1" noRot="1" noChangeAspect="1" noChangeArrowheads="1" noTextEdit="1"/>
          </p:cNvSpPr>
          <p:nvPr>
            <p:ph type="sldImg"/>
          </p:nvPr>
        </p:nvSpPr>
        <p:spPr>
          <a:ln/>
        </p:spPr>
      </p:sp>
      <p:sp>
        <p:nvSpPr>
          <p:cNvPr id="285699" name="Rectangle 3">
            <a:extLst>
              <a:ext uri="{FF2B5EF4-FFF2-40B4-BE49-F238E27FC236}">
                <a16:creationId xmlns:a16="http://schemas.microsoft.com/office/drawing/2014/main" id="{CD823937-F852-42A1-87B0-553F5CA1E5B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87" tIns="45144" rIns="90287" bIns="45144"/>
          <a:lstStyle/>
          <a:p>
            <a:r>
              <a:rPr lang="ja-JP" altLang="ja-JP" dirty="0"/>
              <a:t>気管カニューレ内吸引の手順について、補足説明をします。</a:t>
            </a:r>
          </a:p>
          <a:p>
            <a:r>
              <a:rPr lang="ja-JP" altLang="ja-JP" dirty="0"/>
              <a:t>1回の吸引時間は、息をとめていられる10秒以内に終わるようにしますが、喀痰が多い場合など、一度で取り切れないときは、低酸素にならないよう一度呼吸器に接続し、空気が送り込まれ呼吸が整ってから、再度行うようにします。</a:t>
            </a:r>
          </a:p>
          <a:p>
            <a:r>
              <a:rPr lang="ja-JP" altLang="ja-JP" dirty="0"/>
              <a:t>一部の人工呼吸器使用者において、低酸素にならないように、吸引前後にアンビューバッグでの換気をしっかり行っている場合があるようですが、加圧が過度にならないよう注意してください。</a:t>
            </a:r>
          </a:p>
          <a:p>
            <a:r>
              <a:rPr lang="ja-JP" altLang="ja-JP" dirty="0"/>
              <a:t>いずれにせよ医療職の指導のもと、対象者に適した方法で行って下さい。</a:t>
            </a:r>
          </a:p>
          <a:p>
            <a:r>
              <a:rPr lang="ja-JP" altLang="ja-JP" dirty="0"/>
              <a:t>吸引中に引ける吸引カテーテルの色や、吸引びんにたまった喀痰の量や性状、色を観察し、先に説明したような異常があれば、看護師や医師に連絡</a:t>
            </a:r>
            <a:r>
              <a:rPr kumimoji="1" lang="ja-JP" altLang="ja-JP" sz="1000" kern="1200" dirty="0">
                <a:solidFill>
                  <a:schemeClr val="tx1"/>
                </a:solidFill>
                <a:effectLst/>
                <a:latin typeface="+mn-lt"/>
                <a:ea typeface="+mn-ea"/>
                <a:cs typeface="+mn-cs"/>
              </a:rPr>
              <a:t>しましょう。</a:t>
            </a:r>
          </a:p>
          <a:p>
            <a:pPr eaLnBrk="1" hangingPunct="1"/>
            <a:endParaRPr lang="ja-JP" altLang="ja-JP" dirty="0"/>
          </a:p>
        </p:txBody>
      </p:sp>
    </p:spTree>
    <p:extLst>
      <p:ext uri="{BB962C8B-B14F-4D97-AF65-F5344CB8AC3E}">
        <p14:creationId xmlns:p14="http://schemas.microsoft.com/office/powerpoint/2010/main" val="3975540641"/>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a:extLst>
              <a:ext uri="{FF2B5EF4-FFF2-40B4-BE49-F238E27FC236}">
                <a16:creationId xmlns:a16="http://schemas.microsoft.com/office/drawing/2014/main" id="{6D548BF7-33C7-4B40-AFD6-F1D6FF903977}"/>
              </a:ext>
            </a:extLst>
          </p:cNvPr>
          <p:cNvSpPr>
            <a:spLocks noGrp="1" noRot="1" noChangeAspect="1" noChangeArrowheads="1" noTextEdit="1"/>
          </p:cNvSpPr>
          <p:nvPr>
            <p:ph type="sldImg"/>
          </p:nvPr>
        </p:nvSpPr>
        <p:spPr>
          <a:ln/>
        </p:spPr>
      </p:sp>
      <p:sp>
        <p:nvSpPr>
          <p:cNvPr id="287747" name="Rectangle 3">
            <a:extLst>
              <a:ext uri="{FF2B5EF4-FFF2-40B4-BE49-F238E27FC236}">
                <a16:creationId xmlns:a16="http://schemas.microsoft.com/office/drawing/2014/main" id="{37E0554E-14EF-4CA2-91C3-6D733F219AF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87" tIns="45144" rIns="90287" bIns="45144"/>
          <a:lstStyle/>
          <a:p>
            <a:r>
              <a:rPr kumimoji="1" lang="ja-JP" altLang="ja-JP" sz="1000" kern="1200" dirty="0">
                <a:solidFill>
                  <a:schemeClr val="tx1"/>
                </a:solidFill>
                <a:effectLst/>
                <a:latin typeface="+mn-lt"/>
                <a:ea typeface="+mn-ea"/>
                <a:cs typeface="+mn-cs"/>
              </a:rPr>
              <a:t>吸引後の片づけのポイントを説明します。</a:t>
            </a:r>
          </a:p>
          <a:p>
            <a:r>
              <a:rPr kumimoji="1" lang="ja-JP" altLang="ja-JP" sz="1000" kern="1200" dirty="0">
                <a:solidFill>
                  <a:schemeClr val="tx1"/>
                </a:solidFill>
                <a:effectLst/>
                <a:latin typeface="+mn-lt"/>
                <a:ea typeface="+mn-ea"/>
                <a:cs typeface="+mn-cs"/>
              </a:rPr>
              <a:t>片づけは、次回の使用がすぐにでき、対象者を待たせずに清潔にケアを行えるよう、きちんと行いましょう。</a:t>
            </a:r>
          </a:p>
          <a:p>
            <a:r>
              <a:rPr kumimoji="1" lang="ja-JP" altLang="ja-JP" sz="1000" kern="1200" dirty="0">
                <a:solidFill>
                  <a:schemeClr val="tx1"/>
                </a:solidFill>
                <a:effectLst/>
                <a:latin typeface="+mn-lt"/>
                <a:ea typeface="+mn-ea"/>
                <a:cs typeface="+mn-cs"/>
              </a:rPr>
              <a:t>消毒液や洗浄用の水の残量が少ないときには、つぎ足すのではなく、交換しておきましょう。</a:t>
            </a:r>
          </a:p>
          <a:p>
            <a:r>
              <a:rPr kumimoji="1" lang="ja-JP" altLang="ja-JP" sz="1000" kern="1200" dirty="0">
                <a:solidFill>
                  <a:schemeClr val="tx1"/>
                </a:solidFill>
                <a:effectLst/>
                <a:latin typeface="+mn-lt"/>
                <a:ea typeface="+mn-ea"/>
                <a:cs typeface="+mn-cs"/>
              </a:rPr>
              <a:t>アルコール綿なども補充しておきましょう。</a:t>
            </a:r>
          </a:p>
          <a:p>
            <a:r>
              <a:rPr kumimoji="1" lang="ja-JP" altLang="ja-JP" sz="1000" kern="1200" dirty="0">
                <a:solidFill>
                  <a:schemeClr val="tx1"/>
                </a:solidFill>
                <a:effectLst/>
                <a:latin typeface="+mn-lt"/>
                <a:ea typeface="+mn-ea"/>
                <a:cs typeface="+mn-cs"/>
              </a:rPr>
              <a:t>吸引では、ベッド周囲をカテーテルの水滴や分泌物などで汚染しがちです。もう一度周囲を見て、これらのものを拭き取っておきましょう。</a:t>
            </a:r>
          </a:p>
          <a:p>
            <a:r>
              <a:rPr kumimoji="1" lang="ja-JP" altLang="ja-JP" sz="1000" kern="1200" dirty="0">
                <a:solidFill>
                  <a:schemeClr val="tx1"/>
                </a:solidFill>
                <a:effectLst/>
                <a:latin typeface="+mn-lt"/>
                <a:ea typeface="+mn-ea"/>
                <a:cs typeface="+mn-cs"/>
              </a:rPr>
              <a:t>吸引された喀痰や消毒液、水は、吸引びんにたまります。上方までたまると、吸引器に逆流したり、吸引できなくなりますので、ある程度たまったら捨てるようにしましょう。</a:t>
            </a:r>
          </a:p>
          <a:p>
            <a:r>
              <a:rPr kumimoji="1" lang="ja-JP" altLang="ja-JP" sz="1000" kern="1200" dirty="0">
                <a:solidFill>
                  <a:schemeClr val="tx1"/>
                </a:solidFill>
                <a:effectLst/>
                <a:latin typeface="+mn-lt"/>
                <a:ea typeface="+mn-ea"/>
                <a:cs typeface="+mn-cs"/>
              </a:rPr>
              <a:t>捨てる場所は、在宅の場合トイレなどの下水道に流すのが一般的ですが、事前に確認しておきましょう。</a:t>
            </a:r>
          </a:p>
          <a:p>
            <a:endParaRPr lang="ja-JP" altLang="en-US" dirty="0"/>
          </a:p>
        </p:txBody>
      </p:sp>
    </p:spTree>
    <p:extLst>
      <p:ext uri="{BB962C8B-B14F-4D97-AF65-F5344CB8AC3E}">
        <p14:creationId xmlns:p14="http://schemas.microsoft.com/office/powerpoint/2010/main" val="1037359084"/>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a:extLst>
              <a:ext uri="{FF2B5EF4-FFF2-40B4-BE49-F238E27FC236}">
                <a16:creationId xmlns:a16="http://schemas.microsoft.com/office/drawing/2014/main" id="{7ADF68FC-3B91-4F0D-945E-B35276006B97}"/>
              </a:ext>
            </a:extLst>
          </p:cNvPr>
          <p:cNvSpPr>
            <a:spLocks noGrp="1" noRot="1" noChangeAspect="1" noChangeArrowheads="1" noTextEdit="1"/>
          </p:cNvSpPr>
          <p:nvPr>
            <p:ph type="sldImg"/>
          </p:nvPr>
        </p:nvSpPr>
        <p:spPr>
          <a:ln/>
        </p:spPr>
      </p:sp>
      <p:sp>
        <p:nvSpPr>
          <p:cNvPr id="289795" name="Rectangle 3">
            <a:extLst>
              <a:ext uri="{FF2B5EF4-FFF2-40B4-BE49-F238E27FC236}">
                <a16:creationId xmlns:a16="http://schemas.microsoft.com/office/drawing/2014/main" id="{D54A525E-DCC1-4402-A2B8-0043B1209884}"/>
              </a:ext>
            </a:extLst>
          </p:cNvPr>
          <p:cNvSpPr>
            <a:spLocks noGrp="1" noChangeArrowheads="1"/>
          </p:cNvSpPr>
          <p:nvPr>
            <p:ph type="body" idx="1"/>
          </p:nvPr>
        </p:nvSpPr>
        <p:spPr>
          <a:xfrm>
            <a:off x="673100" y="4686300"/>
            <a:ext cx="5389563" cy="4889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87" tIns="45144" rIns="90287" bIns="45144"/>
          <a:lstStyle/>
          <a:p>
            <a:r>
              <a:rPr kumimoji="1" lang="ja-JP" altLang="ja-JP" sz="1000" kern="1200" dirty="0">
                <a:solidFill>
                  <a:schemeClr val="tx1"/>
                </a:solidFill>
                <a:effectLst/>
                <a:latin typeface="+mn-lt"/>
                <a:ea typeface="+mn-ea"/>
                <a:cs typeface="+mn-cs"/>
              </a:rPr>
              <a:t>最後に、吸引をした後の確認報告についてです。</a:t>
            </a:r>
          </a:p>
          <a:p>
            <a:r>
              <a:rPr kumimoji="1" lang="ja-JP" altLang="ja-JP" sz="1000" kern="1200" dirty="0">
                <a:solidFill>
                  <a:schemeClr val="tx1"/>
                </a:solidFill>
                <a:effectLst/>
                <a:latin typeface="+mn-lt"/>
                <a:ea typeface="+mn-ea"/>
                <a:cs typeface="+mn-cs"/>
              </a:rPr>
              <a:t>先に説明したように、吸引は対象者にとって必要なものですが、少なからず苦痛が伴います。方法に誤りがあると、対象者にさらなる苦痛と危険を及ぼしてしまうことにもなりかねません。</a:t>
            </a:r>
            <a:endParaRPr lang="ja-JP" altLang="ja-JP" dirty="0"/>
          </a:p>
          <a:p>
            <a:r>
              <a:rPr lang="ja-JP" altLang="ja-JP" dirty="0"/>
              <a:t>吸引した後には、対象者の状態が変化していないかよく観察をし、「いつもと違う変化」があれば必ず、医療職に報告するようにしましょう。</a:t>
            </a:r>
          </a:p>
          <a:p>
            <a:r>
              <a:rPr lang="ja-JP" altLang="ja-JP" dirty="0"/>
              <a:t>ここでは、吸引の際に起こりがちなヒヤリ・ハットの事例を紹介します。</a:t>
            </a:r>
          </a:p>
          <a:p>
            <a:r>
              <a:rPr lang="ja-JP" altLang="ja-JP" dirty="0"/>
              <a:t>吸引中に顔色が悪くなった事例です。パルスオキシメーターを着けている方では、酸素飽和度が下がっているような事例です。</a:t>
            </a:r>
          </a:p>
          <a:p>
            <a:r>
              <a:rPr lang="ja-JP" altLang="ja-JP" dirty="0"/>
              <a:t>低酸素になった状態ですが、この原因として　</a:t>
            </a:r>
          </a:p>
          <a:p>
            <a:r>
              <a:rPr lang="ja-JP" altLang="ja-JP" dirty="0"/>
              <a:t>・吸引している時間が長引いた</a:t>
            </a:r>
          </a:p>
          <a:p>
            <a:r>
              <a:rPr lang="ja-JP" altLang="ja-JP" dirty="0"/>
              <a:t>・吸引圧を高くして吸引した</a:t>
            </a:r>
          </a:p>
          <a:p>
            <a:r>
              <a:rPr lang="ja-JP" altLang="ja-JP" dirty="0"/>
              <a:t>という報告がありました。</a:t>
            </a:r>
          </a:p>
          <a:p>
            <a:r>
              <a:rPr lang="ja-JP" altLang="ja-JP" dirty="0"/>
              <a:t>この際、吸引を中止して様子を観察したところ、ほどなく顔色がよくなり、表情も落ち着いたとしたら「ヒヤリ・ハット」と</a:t>
            </a:r>
            <a:r>
              <a:rPr kumimoji="1" lang="ja-JP" altLang="ja-JP" sz="1000" kern="1200" dirty="0">
                <a:solidFill>
                  <a:schemeClr val="tx1"/>
                </a:solidFill>
                <a:effectLst/>
                <a:latin typeface="+mn-lt"/>
                <a:ea typeface="+mn-ea"/>
                <a:cs typeface="+mn-cs"/>
              </a:rPr>
              <a:t>して報告します。顔色が戻らず表情も苦しそうで回復しなかった場合は、低酸素状態に陥ったのですからアクシデントとして報告します。</a:t>
            </a:r>
          </a:p>
          <a:p>
            <a:pPr>
              <a:lnSpc>
                <a:spcPct val="90000"/>
              </a:lnSpc>
            </a:pPr>
            <a:endParaRPr lang="ja-JP" altLang="en-US" dirty="0"/>
          </a:p>
        </p:txBody>
      </p:sp>
    </p:spTree>
    <p:extLst>
      <p:ext uri="{BB962C8B-B14F-4D97-AF65-F5344CB8AC3E}">
        <p14:creationId xmlns:p14="http://schemas.microsoft.com/office/powerpoint/2010/main" val="363354717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a:extLst>
              <a:ext uri="{FF2B5EF4-FFF2-40B4-BE49-F238E27FC236}">
                <a16:creationId xmlns:a16="http://schemas.microsoft.com/office/drawing/2014/main" id="{898A7CCC-CB8D-4F1E-AA38-6BF307538ECE}"/>
              </a:ext>
            </a:extLst>
          </p:cNvPr>
          <p:cNvSpPr>
            <a:spLocks noGrp="1" noRot="1" noChangeAspect="1" noChangeArrowheads="1" noTextEdit="1"/>
          </p:cNvSpPr>
          <p:nvPr>
            <p:ph type="sldImg"/>
          </p:nvPr>
        </p:nvSpPr>
        <p:spPr>
          <a:ln/>
        </p:spPr>
      </p:sp>
      <p:sp>
        <p:nvSpPr>
          <p:cNvPr id="291843" name="Rectangle 3">
            <a:extLst>
              <a:ext uri="{FF2B5EF4-FFF2-40B4-BE49-F238E27FC236}">
                <a16:creationId xmlns:a16="http://schemas.microsoft.com/office/drawing/2014/main" id="{74B52930-0861-4570-9B92-C5EF28691C5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87" tIns="45144" rIns="90287" bIns="45144"/>
          <a:lstStyle/>
          <a:p>
            <a:r>
              <a:rPr kumimoji="1" lang="ja-JP" altLang="ja-JP" sz="1000" kern="1200" dirty="0">
                <a:solidFill>
                  <a:schemeClr val="tx1"/>
                </a:solidFill>
                <a:effectLst/>
                <a:latin typeface="+mn-lt"/>
                <a:ea typeface="+mn-ea"/>
                <a:cs typeface="+mn-cs"/>
              </a:rPr>
              <a:t>次に、</a:t>
            </a:r>
            <a:r>
              <a:rPr lang="ja-JP" altLang="ja-JP" dirty="0"/>
              <a:t>吸引中に嘔気（おうき）がみられた事例です。嘔気（おうき）とは吐きそうになるような様子がみられた時です。</a:t>
            </a:r>
          </a:p>
          <a:p>
            <a:r>
              <a:rPr lang="ja-JP" altLang="ja-JP" dirty="0"/>
              <a:t>原因として、</a:t>
            </a:r>
          </a:p>
          <a:p>
            <a:r>
              <a:rPr lang="ja-JP" altLang="ja-JP" dirty="0"/>
              <a:t>・吸引している時間が長引いた</a:t>
            </a:r>
          </a:p>
          <a:p>
            <a:r>
              <a:rPr lang="ja-JP" altLang="ja-JP" dirty="0"/>
              <a:t>・奥までカテーテルを入れすぎた</a:t>
            </a:r>
          </a:p>
          <a:p>
            <a:r>
              <a:rPr lang="ja-JP" altLang="ja-JP" dirty="0"/>
              <a:t>・食後、時間をおかずに吸引した</a:t>
            </a:r>
          </a:p>
          <a:p>
            <a:r>
              <a:rPr lang="ja-JP" altLang="ja-JP" dirty="0"/>
              <a:t>という報告がありました。</a:t>
            </a:r>
          </a:p>
          <a:p>
            <a:r>
              <a:rPr lang="ja-JP" altLang="ja-JP" dirty="0"/>
              <a:t>この際、吸引を中止して様子を観察したところ、嘔気（おうき）がおさまり状態が安定したのであればヒヤリ・ハットとして報告します。顔色が悪くなり嘔吐（おうと）したのであれば、アクシデントとして報告します。事実を報告する</a:t>
            </a:r>
            <a:r>
              <a:rPr kumimoji="1" lang="ja-JP" altLang="ja-JP" sz="1000" kern="1200" dirty="0">
                <a:solidFill>
                  <a:schemeClr val="tx1"/>
                </a:solidFill>
                <a:effectLst/>
                <a:latin typeface="+mn-lt"/>
                <a:ea typeface="+mn-ea"/>
                <a:cs typeface="+mn-cs"/>
              </a:rPr>
              <a:t>ことで、次のミスを防ぐ方策を考え対処することができます。いつもと違うことが起こったら必ず報告するようにしましょう。</a:t>
            </a:r>
          </a:p>
          <a:p>
            <a:endParaRPr lang="ja-JP" altLang="en-US" dirty="0"/>
          </a:p>
        </p:txBody>
      </p:sp>
    </p:spTree>
    <p:extLst>
      <p:ext uri="{BB962C8B-B14F-4D97-AF65-F5344CB8AC3E}">
        <p14:creationId xmlns:p14="http://schemas.microsoft.com/office/powerpoint/2010/main" val="190482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a:extLst>
              <a:ext uri="{FF2B5EF4-FFF2-40B4-BE49-F238E27FC236}">
                <a16:creationId xmlns:a16="http://schemas.microsoft.com/office/drawing/2014/main" id="{878117B2-703E-4473-BAAE-48B0EA489D62}"/>
              </a:ext>
            </a:extLst>
          </p:cNvPr>
          <p:cNvSpPr>
            <a:spLocks noGrp="1" noRot="1" noChangeAspect="1" noChangeArrowheads="1" noTextEdit="1"/>
          </p:cNvSpPr>
          <p:nvPr>
            <p:ph type="sldImg"/>
          </p:nvPr>
        </p:nvSpPr>
        <p:spPr>
          <a:xfrm>
            <a:off x="901700" y="739775"/>
            <a:ext cx="4932363" cy="3700463"/>
          </a:xfrm>
          <a:ln/>
        </p:spPr>
      </p:sp>
      <p:sp>
        <p:nvSpPr>
          <p:cNvPr id="171011" name="Rectangle 3">
            <a:extLst>
              <a:ext uri="{FF2B5EF4-FFF2-40B4-BE49-F238E27FC236}">
                <a16:creationId xmlns:a16="http://schemas.microsoft.com/office/drawing/2014/main" id="{BB09852B-041E-46FE-81F9-78CEA83AF8F1}"/>
              </a:ext>
            </a:extLst>
          </p:cNvPr>
          <p:cNvSpPr>
            <a:spLocks noGrp="1" noChangeArrowheads="1"/>
          </p:cNvSpPr>
          <p:nvPr>
            <p:ph type="body" idx="1"/>
          </p:nvPr>
        </p:nvSpPr>
        <p:spPr>
          <a:xfrm>
            <a:off x="673100" y="4686300"/>
            <a:ext cx="5389563" cy="4440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dirty="0"/>
              <a:t>最近は、病院などの医療機関と同様に、在宅においても医療関連感染を防ぐ目的で、「標準予防策（スタンダードプリコーション）」が遵守されてきています。</a:t>
            </a:r>
          </a:p>
          <a:p>
            <a:r>
              <a:rPr lang="ja-JP" altLang="ja-JP" dirty="0"/>
              <a:t>「標準予防策」とは、すべての対象者の血液、体液、喀痰や唾液などの分泌物は、感染の可能性のある物質として取り扱うことを前提とし、手洗いや手指消毒、手袋やマスク、ガウンなどの防護用具を適宜使用して、感染の拡大を防ごうとする考え方です。</a:t>
            </a:r>
          </a:p>
          <a:p>
            <a:r>
              <a:rPr lang="ja-JP" altLang="ja-JP" dirty="0"/>
              <a:t>また、風邪やインフルエンザなどの感染症症状のある人が、くしゃみや咳で飛沫（ひまつ）を飛ばさないように、マスクを装着したり、正しい方法でマスクを外すことも重要です。</a:t>
            </a:r>
          </a:p>
          <a:p>
            <a:pPr eaLnBrk="1" hangingPunct="1"/>
            <a:endParaRPr lang="ja-JP" altLang="ja-JP" dirty="0"/>
          </a:p>
        </p:txBody>
      </p:sp>
    </p:spTree>
    <p:extLst>
      <p:ext uri="{BB962C8B-B14F-4D97-AF65-F5344CB8AC3E}">
        <p14:creationId xmlns:p14="http://schemas.microsoft.com/office/powerpoint/2010/main" val="2930879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スライド イメージ プレースホルダ 1">
            <a:extLst>
              <a:ext uri="{FF2B5EF4-FFF2-40B4-BE49-F238E27FC236}">
                <a16:creationId xmlns:a16="http://schemas.microsoft.com/office/drawing/2014/main" id="{1A115FB3-C6B7-4E86-8FA9-602331B1959A}"/>
              </a:ext>
            </a:extLst>
          </p:cNvPr>
          <p:cNvSpPr>
            <a:spLocks noGrp="1" noRot="1" noChangeAspect="1" noChangeArrowheads="1" noTextEdit="1"/>
          </p:cNvSpPr>
          <p:nvPr>
            <p:ph type="sldImg"/>
          </p:nvPr>
        </p:nvSpPr>
        <p:spPr>
          <a:ln/>
        </p:spPr>
      </p:sp>
      <p:sp>
        <p:nvSpPr>
          <p:cNvPr id="293891" name="ノート プレースホルダ 2">
            <a:extLst>
              <a:ext uri="{FF2B5EF4-FFF2-40B4-BE49-F238E27FC236}">
                <a16:creationId xmlns:a16="http://schemas.microsoft.com/office/drawing/2014/main" id="{E0F5014B-C969-40B1-943E-0698D77BB1F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87" tIns="45144" rIns="90287" bIns="45144"/>
          <a:lstStyle/>
          <a:p>
            <a:r>
              <a:rPr kumimoji="1" lang="ja-JP" altLang="ja-JP" sz="1000" kern="1200" dirty="0">
                <a:solidFill>
                  <a:schemeClr val="tx1"/>
                </a:solidFill>
                <a:effectLst/>
                <a:latin typeface="+mn-lt"/>
                <a:ea typeface="+mn-ea"/>
                <a:cs typeface="+mn-cs"/>
              </a:rPr>
              <a:t>吸引に</a:t>
            </a:r>
            <a:r>
              <a:rPr lang="ja-JP" altLang="ja-JP" dirty="0"/>
              <a:t>おいて、介護職員等が医療職に連絡を取るタイミングとしては、</a:t>
            </a:r>
          </a:p>
          <a:p>
            <a:pPr marL="216000" indent="-108000"/>
            <a:r>
              <a:rPr lang="ja-JP" altLang="ja-JP" dirty="0"/>
              <a:t>・吸引をいくら行っても、喀痰が引ききれず、対象者が苦しい表情を呈している場合</a:t>
            </a:r>
          </a:p>
          <a:p>
            <a:pPr marL="216000" indent="-108000"/>
            <a:r>
              <a:rPr lang="ja-JP" altLang="ja-JP" dirty="0"/>
              <a:t>・パルスオキシメーターで、なかなか酸素飽和度が90%以上にならない場合</a:t>
            </a:r>
          </a:p>
          <a:p>
            <a:pPr marL="216000" indent="-108000"/>
            <a:r>
              <a:rPr lang="ja-JP" altLang="ja-JP" dirty="0"/>
              <a:t>・いつもと違う意識障害（表情がボーとしている、呼びかけに反応がないなど）やチアノーゼ（口唇や爪が青紫色）がみられる場合</a:t>
            </a:r>
          </a:p>
          <a:p>
            <a:pPr marL="216000" indent="-108000"/>
            <a:r>
              <a:rPr lang="ja-JP" altLang="ja-JP" dirty="0"/>
              <a:t>・吸引後、人工呼吸器回路をつけた時、いつもより気道内圧が高い状態が持続する場合</a:t>
            </a:r>
          </a:p>
          <a:p>
            <a:pPr marL="108000" indent="-108000"/>
            <a:r>
              <a:rPr lang="ja-JP" altLang="ja-JP" dirty="0"/>
              <a:t>・介護職員等・家族ともに</a:t>
            </a:r>
            <a:r>
              <a:rPr kumimoji="1" lang="ja-JP" altLang="ja-JP" sz="1000" kern="1200" dirty="0">
                <a:solidFill>
                  <a:schemeClr val="tx1"/>
                </a:solidFill>
                <a:effectLst/>
                <a:latin typeface="+mn-lt"/>
                <a:ea typeface="+mn-ea"/>
                <a:cs typeface="+mn-cs"/>
              </a:rPr>
              <a:t>、いつもとは違う対象者の様子に不安を感じたとき</a:t>
            </a:r>
          </a:p>
          <a:p>
            <a:r>
              <a:rPr kumimoji="1" lang="ja-JP" altLang="ja-JP" sz="1000" kern="1200" dirty="0">
                <a:solidFill>
                  <a:schemeClr val="tx1"/>
                </a:solidFill>
                <a:effectLst/>
                <a:latin typeface="+mn-lt"/>
                <a:ea typeface="+mn-ea"/>
                <a:cs typeface="+mn-cs"/>
              </a:rPr>
              <a:t>などがあげられます。</a:t>
            </a:r>
          </a:p>
          <a:p>
            <a:endParaRPr lang="ja-JP" altLang="en-US" dirty="0"/>
          </a:p>
        </p:txBody>
      </p:sp>
    </p:spTree>
    <p:extLst>
      <p:ext uri="{BB962C8B-B14F-4D97-AF65-F5344CB8AC3E}">
        <p14:creationId xmlns:p14="http://schemas.microsoft.com/office/powerpoint/2010/main" val="409016647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スライド イメージ プレースホルダ 1">
            <a:extLst>
              <a:ext uri="{FF2B5EF4-FFF2-40B4-BE49-F238E27FC236}">
                <a16:creationId xmlns:a16="http://schemas.microsoft.com/office/drawing/2014/main" id="{F826EB1F-DE0F-4E54-96AA-5A3758CEA28D}"/>
              </a:ext>
            </a:extLst>
          </p:cNvPr>
          <p:cNvSpPr>
            <a:spLocks noGrp="1" noRot="1" noChangeAspect="1" noChangeArrowheads="1" noTextEdit="1"/>
          </p:cNvSpPr>
          <p:nvPr>
            <p:ph type="sldImg"/>
          </p:nvPr>
        </p:nvSpPr>
        <p:spPr>
          <a:ln/>
        </p:spPr>
      </p:sp>
      <p:sp>
        <p:nvSpPr>
          <p:cNvPr id="295939" name="ノート プレースホルダ 2">
            <a:extLst>
              <a:ext uri="{FF2B5EF4-FFF2-40B4-BE49-F238E27FC236}">
                <a16:creationId xmlns:a16="http://schemas.microsoft.com/office/drawing/2014/main" id="{142EFCC6-E985-4AB6-A9F3-4DC6C06394A0}"/>
              </a:ext>
            </a:extLst>
          </p:cNvPr>
          <p:cNvSpPr>
            <a:spLocks noGrp="1"/>
          </p:cNvSpPr>
          <p:nvPr>
            <p:ph type="body" idx="1"/>
          </p:nvPr>
        </p:nvSpPr>
        <p:spPr>
          <a:xfrm>
            <a:off x="771525" y="4686300"/>
            <a:ext cx="5221288" cy="4438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87" tIns="45144" rIns="90287" bIns="45144"/>
          <a:lstStyle/>
          <a:p>
            <a:r>
              <a:rPr kumimoji="1" lang="ja-JP" altLang="ja-JP" sz="1000" kern="1200" dirty="0">
                <a:solidFill>
                  <a:schemeClr val="tx1"/>
                </a:solidFill>
                <a:effectLst/>
                <a:latin typeface="+mn-lt"/>
                <a:ea typeface="+mn-ea"/>
                <a:cs typeface="+mn-cs"/>
              </a:rPr>
              <a:t>まさかの緊急時にそなえて、在宅の場合は、訪問看護ステーション、主治医、専門医、人工呼吸器供給会社など、緊急連絡先の順序を決めて、対象者のベッドサイドや電話台のところにメモをおいておくことも重要です。分の単位で状態が悪化するようであれば、医師への連絡とともに救急搬送も要請します。</a:t>
            </a:r>
            <a:endParaRPr lang="ja-JP" altLang="en-US" dirty="0"/>
          </a:p>
        </p:txBody>
      </p:sp>
    </p:spTree>
    <p:extLst>
      <p:ext uri="{BB962C8B-B14F-4D97-AF65-F5344CB8AC3E}">
        <p14:creationId xmlns:p14="http://schemas.microsoft.com/office/powerpoint/2010/main" val="940217857"/>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16AD0CDD-C720-49F8-B87C-ED57E1B55A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Rectangle 3">
            <a:extLst>
              <a:ext uri="{FF2B5EF4-FFF2-40B4-BE49-F238E27FC236}">
                <a16:creationId xmlns:a16="http://schemas.microsoft.com/office/drawing/2014/main" id="{5204D669-91BA-42C7-BE2F-CA843FD2EE7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t>経管栄養</a:t>
            </a:r>
          </a:p>
        </p:txBody>
      </p:sp>
    </p:spTree>
    <p:extLst>
      <p:ext uri="{BB962C8B-B14F-4D97-AF65-F5344CB8AC3E}">
        <p14:creationId xmlns:p14="http://schemas.microsoft.com/office/powerpoint/2010/main" val="2013151441"/>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スライド イメージ プレースホルダ 1">
            <a:extLst>
              <a:ext uri="{FF2B5EF4-FFF2-40B4-BE49-F238E27FC236}">
                <a16:creationId xmlns:a16="http://schemas.microsoft.com/office/drawing/2014/main" id="{697125B6-9349-4419-894A-DAA768244F4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ノート プレースホルダ 2">
            <a:extLst>
              <a:ext uri="{FF2B5EF4-FFF2-40B4-BE49-F238E27FC236}">
                <a16:creationId xmlns:a16="http://schemas.microsoft.com/office/drawing/2014/main" id="{4E1F78E9-4ED6-4DD6-BB16-7D3F7F16359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ja-JP" altLang="en-US" dirty="0"/>
              <a:t>最初に、食と排泄（消化）について、説明します。</a:t>
            </a:r>
          </a:p>
          <a:p>
            <a:pPr>
              <a:spcBef>
                <a:spcPct val="0"/>
              </a:spcBef>
            </a:pPr>
            <a:r>
              <a:rPr lang="ja-JP" altLang="en-US" dirty="0"/>
              <a:t>人は生きていく上で、食べ物を消化し、その中の栄養成分や水分を吸収する必要があります。</a:t>
            </a:r>
          </a:p>
          <a:p>
            <a:pPr>
              <a:spcBef>
                <a:spcPct val="0"/>
              </a:spcBef>
            </a:pPr>
            <a:r>
              <a:rPr lang="ja-JP" altLang="en-US" dirty="0"/>
              <a:t>また、その時、腸から病原細菌や毒素が、腸管の粘膜上皮（ねんまくじょうひ）に入ってくると、異物と認識されて抗体を産生して生体を防御するという“腸管免疫系（ちょうかんめんえきけい）”と呼ばれる大事な免疫機構も腸には存在しています。</a:t>
            </a:r>
          </a:p>
          <a:p>
            <a:pPr>
              <a:spcBef>
                <a:spcPct val="0"/>
              </a:spcBef>
            </a:pPr>
            <a:endParaRPr lang="ja-JP" altLang="en-US" dirty="0"/>
          </a:p>
        </p:txBody>
      </p:sp>
    </p:spTree>
    <p:extLst>
      <p:ext uri="{BB962C8B-B14F-4D97-AF65-F5344CB8AC3E}">
        <p14:creationId xmlns:p14="http://schemas.microsoft.com/office/powerpoint/2010/main" val="2013147853"/>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スライド イメージ プレースホルダ 1">
            <a:extLst>
              <a:ext uri="{FF2B5EF4-FFF2-40B4-BE49-F238E27FC236}">
                <a16:creationId xmlns:a16="http://schemas.microsoft.com/office/drawing/2014/main" id="{CFA500DF-DA57-42D0-9928-F668B2BD0D8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ノート プレースホルダ 2">
            <a:extLst>
              <a:ext uri="{FF2B5EF4-FFF2-40B4-BE49-F238E27FC236}">
                <a16:creationId xmlns:a16="http://schemas.microsoft.com/office/drawing/2014/main" id="{EA135244-B230-4ADA-AEDB-A339A5F59D2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t>このように大事な腸管の機能が障害されると、活動力が低下し、エネルギーが減少し、気力の低下、筋肉のやせ、筋力の低下、床（とこ）ずれができやすくなる、神経の伝導障害、頭がぼんやりするなどの症状がみられます。</a:t>
            </a:r>
          </a:p>
          <a:p>
            <a:pPr eaLnBrk="1" hangingPunct="1"/>
            <a:r>
              <a:rPr lang="ja-JP" altLang="en-US" dirty="0"/>
              <a:t>また、先ほど述べた免疫力の低下により、感染症にかかりやすくなります。</a:t>
            </a:r>
          </a:p>
          <a:p>
            <a:pPr eaLnBrk="1" hangingPunct="1"/>
            <a:r>
              <a:rPr lang="ja-JP" altLang="en-US" dirty="0"/>
              <a:t>したがって、人は継続して腸管から消化吸収を行うことが、求められるわけです。</a:t>
            </a:r>
          </a:p>
          <a:p>
            <a:pPr eaLnBrk="1" hangingPunct="1"/>
            <a:endParaRPr lang="ja-JP" altLang="en-US" dirty="0"/>
          </a:p>
        </p:txBody>
      </p:sp>
    </p:spTree>
    <p:extLst>
      <p:ext uri="{BB962C8B-B14F-4D97-AF65-F5344CB8AC3E}">
        <p14:creationId xmlns:p14="http://schemas.microsoft.com/office/powerpoint/2010/main" val="1086255521"/>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スライド イメージ プレースホルダ 1">
            <a:extLst>
              <a:ext uri="{FF2B5EF4-FFF2-40B4-BE49-F238E27FC236}">
                <a16:creationId xmlns:a16="http://schemas.microsoft.com/office/drawing/2014/main" id="{CAB62B7D-80A3-4FB1-9DB9-E663728DAD2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ノート プレースホルダ 2">
            <a:extLst>
              <a:ext uri="{FF2B5EF4-FFF2-40B4-BE49-F238E27FC236}">
                <a16:creationId xmlns:a16="http://schemas.microsoft.com/office/drawing/2014/main" id="{6333E752-A467-43F0-A613-791AC99DDE3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ja-JP" altLang="en-US" dirty="0"/>
              <a:t>もし、何らかの原因で口から食事を摂取することができなくなったり、不十分になった場合には、消化管機能が障害されるため、食事の楽しみが奪われる結果となりますが、何らかの方法で栄養補給をする必要があります。</a:t>
            </a:r>
          </a:p>
          <a:p>
            <a:pPr>
              <a:spcBef>
                <a:spcPct val="0"/>
              </a:spcBef>
            </a:pPr>
            <a:r>
              <a:rPr lang="ja-JP" altLang="en-US" dirty="0"/>
              <a:t>もし消化管機能自体が正常であれば、経管栄養を行うのが最良ですが、消化管の異常をきたしている場合には、末梢静脈（まっしょうじょうみゃく）や中心静脈から経静脈栄養（けいじょうみゃくえいよう）を行わざるを得ません。経管栄養が可能な場合、鼻から食道を通って胃まで細い管を入れて、そこから栄養剤を入れる経鼻胃管（けいびいかん）からの経管栄養が、これまでは主流でしたが、最近は胃</a:t>
            </a:r>
            <a:r>
              <a:rPr lang="ja-JP" altLang="en-US" dirty="0" err="1"/>
              <a:t>ろう</a:t>
            </a:r>
            <a:r>
              <a:rPr lang="ja-JP" altLang="en-US" dirty="0"/>
              <a:t>、または、頻度は少ないのですが腸</a:t>
            </a:r>
            <a:r>
              <a:rPr lang="ja-JP" altLang="en-US" dirty="0" err="1"/>
              <a:t>ろ</a:t>
            </a:r>
            <a:r>
              <a:rPr lang="ja-JP" altLang="en-US" dirty="0"/>
              <a:t>うといって、お腹の壁から胃あるいは腸を貫通する穴を作って、そこから経管栄養を注入する方法も取られるようになってきています。</a:t>
            </a:r>
          </a:p>
          <a:p>
            <a:pPr>
              <a:spcBef>
                <a:spcPct val="0"/>
              </a:spcBef>
            </a:pPr>
            <a:endParaRPr lang="ja-JP" altLang="en-US" dirty="0"/>
          </a:p>
        </p:txBody>
      </p:sp>
    </p:spTree>
    <p:extLst>
      <p:ext uri="{BB962C8B-B14F-4D97-AF65-F5344CB8AC3E}">
        <p14:creationId xmlns:p14="http://schemas.microsoft.com/office/powerpoint/2010/main" val="3658260016"/>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スライド イメージ プレースホルダ 1">
            <a:extLst>
              <a:ext uri="{FF2B5EF4-FFF2-40B4-BE49-F238E27FC236}">
                <a16:creationId xmlns:a16="http://schemas.microsoft.com/office/drawing/2014/main" id="{3280048B-2DCD-45C0-B3F8-A870C27DB8F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ノート プレースホルダ 2">
            <a:extLst>
              <a:ext uri="{FF2B5EF4-FFF2-40B4-BE49-F238E27FC236}">
                <a16:creationId xmlns:a16="http://schemas.microsoft.com/office/drawing/2014/main" id="{75F2B502-A6E0-4E6A-AE7A-9D3FAF495D9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繰り返しに</a:t>
            </a:r>
            <a:r>
              <a:rPr lang="ja-JP" altLang="ja-JP" dirty="0"/>
              <a:t>なりますが、消化管が正常ならば、経静脈栄養よりも経管栄養の方が、生理的で、また、多くの利点も持っています。</a:t>
            </a:r>
          </a:p>
          <a:p>
            <a:r>
              <a:rPr lang="ja-JP" altLang="ja-JP" dirty="0"/>
              <a:t>すなわち、経管栄養の方が、消化管の運動や消化液の分泌などの消化管機能を促進し、腸管免疫の賦活（ふかつ）による全身免疫状態の改善にもつながるという利点です。</a:t>
            </a:r>
          </a:p>
          <a:p>
            <a:r>
              <a:rPr lang="ja-JP" altLang="ja-JP" dirty="0"/>
              <a:t>これによって、栄養状態を改善して、褥瘡（じょくそう）の予防になったり、ひいては肺炎の予防にもなるのです。</a:t>
            </a:r>
          </a:p>
          <a:p>
            <a:endParaRPr lang="ja-JP" altLang="en-US" dirty="0"/>
          </a:p>
        </p:txBody>
      </p:sp>
    </p:spTree>
    <p:extLst>
      <p:ext uri="{BB962C8B-B14F-4D97-AF65-F5344CB8AC3E}">
        <p14:creationId xmlns:p14="http://schemas.microsoft.com/office/powerpoint/2010/main" val="1302692756"/>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 イメージ プレースホルダ 1">
            <a:extLst>
              <a:ext uri="{FF2B5EF4-FFF2-40B4-BE49-F238E27FC236}">
                <a16:creationId xmlns:a16="http://schemas.microsoft.com/office/drawing/2014/main" id="{CFA47768-6537-45F1-A462-5957E6D2F64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ノート プレースホルダ 2">
            <a:extLst>
              <a:ext uri="{FF2B5EF4-FFF2-40B4-BE49-F238E27FC236}">
                <a16:creationId xmlns:a16="http://schemas.microsoft.com/office/drawing/2014/main" id="{938D9691-1E93-463E-9FFA-C1B6C504FC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2" tIns="45361" rIns="90722" bIns="45361"/>
          <a:lstStyle/>
          <a:p>
            <a:pPr marL="0" marR="0" lvl="0" indent="108000" algn="l" defTabSz="914400" rtl="0" eaLnBrk="1" fontAlgn="auto" latinLnBrk="0" hangingPunct="1">
              <a:lnSpc>
                <a:spcPct val="100000"/>
              </a:lnSpc>
              <a:spcBef>
                <a:spcPct val="0"/>
              </a:spcBef>
              <a:spcAft>
                <a:spcPts val="0"/>
              </a:spcAft>
              <a:buClrTx/>
              <a:buSzTx/>
              <a:buFontTx/>
              <a:buNone/>
              <a:tabLst/>
              <a:defRPr/>
            </a:pPr>
            <a:r>
              <a:rPr kumimoji="1" lang="ja-JP" altLang="ja-JP" sz="1000" kern="1200" dirty="0">
                <a:solidFill>
                  <a:schemeClr val="tx1"/>
                </a:solidFill>
                <a:effectLst/>
                <a:latin typeface="+mn-lt"/>
                <a:ea typeface="+mn-ea"/>
                <a:cs typeface="+mn-cs"/>
              </a:rPr>
              <a:t>経管栄養は、以上のような利点がありますが、注意する点もあります。とくに、寝たきりで人工呼吸器を使用している対象者の場合、年齢や消費カロリーに応じた、適正な量と内容の栄養剤の注入が必要となります。過量の栄養を与えると、肥満、高血糖から糖尿病、高脂血症、脂肪肝などの原因となり、あらたな合併症を招くことがあります。</a:t>
            </a:r>
          </a:p>
          <a:p>
            <a:pPr>
              <a:spcBef>
                <a:spcPct val="0"/>
              </a:spcBef>
            </a:pPr>
            <a:endParaRPr lang="ja-JP" altLang="en-US" dirty="0"/>
          </a:p>
        </p:txBody>
      </p:sp>
      <p:sp>
        <p:nvSpPr>
          <p:cNvPr id="15364" name="スライド番号プレースホルダ 3">
            <a:extLst>
              <a:ext uri="{FF2B5EF4-FFF2-40B4-BE49-F238E27FC236}">
                <a16:creationId xmlns:a16="http://schemas.microsoft.com/office/drawing/2014/main" id="{140AD2E4-5489-4C91-824D-C9D499297B82}"/>
              </a:ext>
            </a:extLst>
          </p:cNvPr>
          <p:cNvSpPr txBox="1">
            <a:spLocks noGrp="1"/>
          </p:cNvSpPr>
          <p:nvPr/>
        </p:nvSpPr>
        <p:spPr bwMode="auto">
          <a:xfrm>
            <a:off x="3814763" y="9371013"/>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2" tIns="45361" rIns="90722" bIns="45361" anchor="b"/>
          <a:lstStyle>
            <a:lvl1pPr defTabSz="904875">
              <a:spcBef>
                <a:spcPct val="30000"/>
              </a:spcBef>
              <a:defRPr kumimoji="1" sz="1000">
                <a:solidFill>
                  <a:schemeClr val="tx1"/>
                </a:solidFill>
                <a:latin typeface="ＭＳ Ｐ明朝" panose="02020600040205080304" pitchFamily="18" charset="-128"/>
                <a:ea typeface="ＭＳ Ｐ明朝" panose="02020600040205080304" pitchFamily="18" charset="-128"/>
              </a:defRPr>
            </a:lvl1pPr>
            <a:lvl2pPr marL="742950" indent="-285750" defTabSz="904875">
              <a:spcBef>
                <a:spcPct val="30000"/>
              </a:spcBef>
              <a:defRPr kumimoji="1" sz="1000">
                <a:solidFill>
                  <a:schemeClr val="tx1"/>
                </a:solidFill>
                <a:latin typeface="ＭＳ Ｐ明朝" panose="02020600040205080304" pitchFamily="18" charset="-128"/>
                <a:ea typeface="ＭＳ Ｐ明朝" panose="02020600040205080304" pitchFamily="18" charset="-128"/>
              </a:defRPr>
            </a:lvl2pPr>
            <a:lvl3pPr marL="1143000" indent="-228600" defTabSz="904875">
              <a:spcBef>
                <a:spcPct val="30000"/>
              </a:spcBef>
              <a:defRPr kumimoji="1" sz="1000">
                <a:solidFill>
                  <a:schemeClr val="tx1"/>
                </a:solidFill>
                <a:latin typeface="ＭＳ Ｐ明朝" panose="02020600040205080304" pitchFamily="18" charset="-128"/>
                <a:ea typeface="ＭＳ Ｐ明朝" panose="02020600040205080304" pitchFamily="18" charset="-128"/>
              </a:defRPr>
            </a:lvl3pPr>
            <a:lvl4pPr marL="1600200" indent="-228600" defTabSz="904875">
              <a:spcBef>
                <a:spcPct val="30000"/>
              </a:spcBef>
              <a:defRPr kumimoji="1" sz="1000">
                <a:solidFill>
                  <a:schemeClr val="tx1"/>
                </a:solidFill>
                <a:latin typeface="ＭＳ Ｐ明朝" panose="02020600040205080304" pitchFamily="18" charset="-128"/>
                <a:ea typeface="ＭＳ Ｐ明朝" panose="02020600040205080304" pitchFamily="18" charset="-128"/>
              </a:defRPr>
            </a:lvl4pPr>
            <a:lvl5pPr marL="2057400" indent="-228600" defTabSz="904875">
              <a:spcBef>
                <a:spcPct val="30000"/>
              </a:spcBef>
              <a:defRPr kumimoji="1" sz="1000">
                <a:solidFill>
                  <a:schemeClr val="tx1"/>
                </a:solidFill>
                <a:latin typeface="ＭＳ Ｐ明朝" panose="02020600040205080304" pitchFamily="18" charset="-128"/>
                <a:ea typeface="ＭＳ Ｐ明朝" panose="02020600040205080304" pitchFamily="18" charset="-128"/>
              </a:defRPr>
            </a:lvl5pPr>
            <a:lvl6pPr marL="2514600" indent="-228600" defTabSz="904875" eaLnBrk="0" fontAlgn="base" hangingPunct="0">
              <a:spcBef>
                <a:spcPct val="30000"/>
              </a:spcBef>
              <a:spcAft>
                <a:spcPct val="0"/>
              </a:spcAft>
              <a:defRPr kumimoji="1" sz="1000">
                <a:solidFill>
                  <a:schemeClr val="tx1"/>
                </a:solidFill>
                <a:latin typeface="ＭＳ Ｐ明朝" panose="02020600040205080304" pitchFamily="18" charset="-128"/>
                <a:ea typeface="ＭＳ Ｐ明朝" panose="02020600040205080304" pitchFamily="18" charset="-128"/>
              </a:defRPr>
            </a:lvl6pPr>
            <a:lvl7pPr marL="2971800" indent="-228600" defTabSz="904875" eaLnBrk="0" fontAlgn="base" hangingPunct="0">
              <a:spcBef>
                <a:spcPct val="30000"/>
              </a:spcBef>
              <a:spcAft>
                <a:spcPct val="0"/>
              </a:spcAft>
              <a:defRPr kumimoji="1" sz="1000">
                <a:solidFill>
                  <a:schemeClr val="tx1"/>
                </a:solidFill>
                <a:latin typeface="ＭＳ Ｐ明朝" panose="02020600040205080304" pitchFamily="18" charset="-128"/>
                <a:ea typeface="ＭＳ Ｐ明朝" panose="02020600040205080304" pitchFamily="18" charset="-128"/>
              </a:defRPr>
            </a:lvl7pPr>
            <a:lvl8pPr marL="3429000" indent="-228600" defTabSz="904875" eaLnBrk="0" fontAlgn="base" hangingPunct="0">
              <a:spcBef>
                <a:spcPct val="30000"/>
              </a:spcBef>
              <a:spcAft>
                <a:spcPct val="0"/>
              </a:spcAft>
              <a:defRPr kumimoji="1" sz="1000">
                <a:solidFill>
                  <a:schemeClr val="tx1"/>
                </a:solidFill>
                <a:latin typeface="ＭＳ Ｐ明朝" panose="02020600040205080304" pitchFamily="18" charset="-128"/>
                <a:ea typeface="ＭＳ Ｐ明朝" panose="02020600040205080304" pitchFamily="18" charset="-128"/>
              </a:defRPr>
            </a:lvl8pPr>
            <a:lvl9pPr marL="3886200" indent="-228600" defTabSz="904875" eaLnBrk="0" fontAlgn="base" hangingPunct="0">
              <a:spcBef>
                <a:spcPct val="30000"/>
              </a:spcBef>
              <a:spcAft>
                <a:spcPct val="0"/>
              </a:spcAft>
              <a:defRPr kumimoji="1" sz="1000">
                <a:solidFill>
                  <a:schemeClr val="tx1"/>
                </a:solidFill>
                <a:latin typeface="ＭＳ Ｐ明朝" panose="02020600040205080304" pitchFamily="18" charset="-128"/>
                <a:ea typeface="ＭＳ Ｐ明朝" panose="02020600040205080304" pitchFamily="18" charset="-128"/>
              </a:defRPr>
            </a:lvl9pPr>
          </a:lstStyle>
          <a:p>
            <a:pPr algn="r" eaLnBrk="1" hangingPunct="1">
              <a:spcBef>
                <a:spcPct val="0"/>
              </a:spcBef>
            </a:pPr>
            <a:endParaRPr lang="en-US" altLang="ja-JP" sz="1100">
              <a:latin typeface="Calibri" panose="020F0502020204030204" pitchFamily="34" charset="0"/>
              <a:ea typeface="ＭＳ Ｐゴシック" panose="020B0600070205080204" pitchFamily="50" charset="-128"/>
            </a:endParaRPr>
          </a:p>
        </p:txBody>
      </p:sp>
    </p:spTree>
    <p:extLst>
      <p:ext uri="{BB962C8B-B14F-4D97-AF65-F5344CB8AC3E}">
        <p14:creationId xmlns:p14="http://schemas.microsoft.com/office/powerpoint/2010/main" val="2811411344"/>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スライド イメージ プレースホルダ 1">
            <a:extLst>
              <a:ext uri="{FF2B5EF4-FFF2-40B4-BE49-F238E27FC236}">
                <a16:creationId xmlns:a16="http://schemas.microsoft.com/office/drawing/2014/main" id="{F5209C1A-F8EA-4B4B-900F-D22B1620E3A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ノート プレースホルダ 2">
            <a:extLst>
              <a:ext uri="{FF2B5EF4-FFF2-40B4-BE49-F238E27FC236}">
                <a16:creationId xmlns:a16="http://schemas.microsoft.com/office/drawing/2014/main" id="{B28AEB8F-09B5-4038-B88B-FDC73C0C4A44}"/>
              </a:ext>
            </a:extLst>
          </p:cNvPr>
          <p:cNvSpPr>
            <a:spLocks noGrp="1"/>
          </p:cNvSpPr>
          <p:nvPr>
            <p:ph type="body" idx="1"/>
          </p:nvPr>
        </p:nvSpPr>
        <p:spPr>
          <a:xfrm>
            <a:off x="908050" y="4686300"/>
            <a:ext cx="4851400" cy="4438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この図は、各種経管</a:t>
            </a:r>
            <a:r>
              <a:rPr lang="ja-JP" altLang="ja-JP" dirty="0"/>
              <a:t>栄養で、どのように管が体の中に挿入されているかを示しています。</a:t>
            </a:r>
          </a:p>
          <a:p>
            <a:r>
              <a:rPr lang="ja-JP" altLang="ja-JP" dirty="0"/>
              <a:t>これ以外では、最近は首の付け根に穴を開け、食道から胃までチューブを入れる経皮経食道胃管術（けいひけいしょくどういかんじゅつ）（PTEG）という方法もありますが、腹部に穴をあけて胃に管を入れる経皮内視鏡的胃</a:t>
            </a:r>
            <a:r>
              <a:rPr lang="ja-JP" altLang="ja-JP" dirty="0" err="1"/>
              <a:t>ろう造設</a:t>
            </a:r>
            <a:r>
              <a:rPr lang="ja-JP" altLang="ja-JP" dirty="0"/>
              <a:t>術（けいひないしきょうてきいろうぞうせつじゅつ）（PEG）という方法の方が一般的です。しかし、胃をすでに切除した人や、重症心身障害児などの小児の場合、胃ろうを造ることが困難であり、経鼻胃管（けいびいかん）を多く使用しています。</a:t>
            </a:r>
          </a:p>
          <a:p>
            <a:r>
              <a:rPr lang="ja-JP" altLang="ja-JP" dirty="0"/>
              <a:t>いろいろな原因で、胃</a:t>
            </a:r>
            <a:r>
              <a:rPr lang="ja-JP" altLang="ja-JP" dirty="0" err="1"/>
              <a:t>ろう造設が</a:t>
            </a:r>
            <a:r>
              <a:rPr lang="ja-JP" altLang="ja-JP" dirty="0"/>
              <a:t>できない場合（胃を手術している、胃に進行癌がある、胃の変形が強い等）、腸ろうが造設されます。</a:t>
            </a:r>
          </a:p>
          <a:p>
            <a:r>
              <a:rPr lang="ja-JP" altLang="ja-JP" dirty="0"/>
              <a:t>腸</a:t>
            </a:r>
            <a:r>
              <a:rPr lang="ja-JP" altLang="ja-JP" dirty="0" err="1"/>
              <a:t>ろうには</a:t>
            </a:r>
            <a:r>
              <a:rPr lang="ja-JP" altLang="ja-JP" dirty="0"/>
              <a:t>、胃</a:t>
            </a:r>
            <a:r>
              <a:rPr lang="ja-JP" altLang="ja-JP" dirty="0" err="1"/>
              <a:t>ろうの</a:t>
            </a:r>
            <a:r>
              <a:rPr lang="ja-JP" altLang="ja-JP" dirty="0"/>
              <a:t>中を通すタイプと、ろう孔に直接バルーン型の腸ろうチューブを入れる場合（図参照）、外科的に直接腸ろうを造る場合の3種類があります。腸ろうは胃ろうより細く長いチューブとなるので、詰まらないようにする管理が必要となります。</a:t>
            </a:r>
          </a:p>
          <a:p>
            <a:pPr>
              <a:spcBef>
                <a:spcPct val="0"/>
              </a:spcBef>
            </a:pPr>
            <a:endParaRPr lang="ja-JP" altLang="en-US" dirty="0"/>
          </a:p>
        </p:txBody>
      </p:sp>
    </p:spTree>
    <p:extLst>
      <p:ext uri="{BB962C8B-B14F-4D97-AF65-F5344CB8AC3E}">
        <p14:creationId xmlns:p14="http://schemas.microsoft.com/office/powerpoint/2010/main" val="1017695135"/>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スライド イメージ プレースホルダ 1">
            <a:extLst>
              <a:ext uri="{FF2B5EF4-FFF2-40B4-BE49-F238E27FC236}">
                <a16:creationId xmlns:a16="http://schemas.microsoft.com/office/drawing/2014/main" id="{06DC387E-2159-4A7F-8AB1-78854373C8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ノート プレースホルダ 2">
            <a:extLst>
              <a:ext uri="{FF2B5EF4-FFF2-40B4-BE49-F238E27FC236}">
                <a16:creationId xmlns:a16="http://schemas.microsoft.com/office/drawing/2014/main" id="{26CADB7E-5403-4687-ABAA-5DA2F98C0214}"/>
              </a:ext>
            </a:extLst>
          </p:cNvPr>
          <p:cNvSpPr>
            <a:spLocks noGrp="1"/>
          </p:cNvSpPr>
          <p:nvPr>
            <p:ph type="body" idx="1"/>
          </p:nvPr>
        </p:nvSpPr>
        <p:spPr>
          <a:xfrm>
            <a:off x="673100" y="4686300"/>
            <a:ext cx="5495925" cy="4438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経管</a:t>
            </a:r>
            <a:r>
              <a:rPr lang="ja-JP" altLang="ja-JP" dirty="0"/>
              <a:t>栄養が必要になる病態や病気には、次のようなものが挙げられます。</a:t>
            </a:r>
          </a:p>
          <a:p>
            <a:r>
              <a:rPr lang="ja-JP" altLang="ja-JP" dirty="0"/>
              <a:t>すなわち、嚥下・摂食障害がある状態として、 脳血管障害、認知症などで自発的に摂食できない場合、神経筋疾患で、嚥下・摂食困難または不能な場合、頭部、顔面外傷のための嚥下・摂食困難な場合、食道穿孔（しょくどうせんこう）などです。</a:t>
            </a:r>
          </a:p>
          <a:p>
            <a:r>
              <a:rPr lang="ja-JP" altLang="ja-JP" dirty="0"/>
              <a:t>また摂食はできても、誤嚥性肺炎を繰り返す場合も必要となります。</a:t>
            </a:r>
          </a:p>
          <a:p>
            <a:r>
              <a:rPr lang="ja-JP" altLang="ja-JP" dirty="0"/>
              <a:t>さらに、クローン病などの炎症性腸疾患の場合にも、栄養状態の改善だけでなく、腸管の安静と食事からの刺激を取り除くことで腹痛や下痢などの症状の改善と消化管病変の改善などを目的として行われます。</a:t>
            </a:r>
          </a:p>
          <a:p>
            <a:pPr>
              <a:spcBef>
                <a:spcPct val="0"/>
              </a:spcBef>
            </a:pPr>
            <a:endParaRPr lang="ja-JP" altLang="en-US" dirty="0"/>
          </a:p>
        </p:txBody>
      </p:sp>
    </p:spTree>
    <p:extLst>
      <p:ext uri="{BB962C8B-B14F-4D97-AF65-F5344CB8AC3E}">
        <p14:creationId xmlns:p14="http://schemas.microsoft.com/office/powerpoint/2010/main" val="13300235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id="{E35BE20C-2D10-4FF5-A465-B17479369D4B}"/>
              </a:ext>
            </a:extLst>
          </p:cNvPr>
          <p:cNvSpPr>
            <a:spLocks noGrp="1" noRot="1" noChangeAspect="1" noChangeArrowheads="1" noTextEdit="1"/>
          </p:cNvSpPr>
          <p:nvPr>
            <p:ph type="sldImg"/>
          </p:nvPr>
        </p:nvSpPr>
        <p:spPr>
          <a:ln/>
        </p:spPr>
      </p:sp>
      <p:sp>
        <p:nvSpPr>
          <p:cNvPr id="173059" name="Rectangle 3">
            <a:extLst>
              <a:ext uri="{FF2B5EF4-FFF2-40B4-BE49-F238E27FC236}">
                <a16:creationId xmlns:a16="http://schemas.microsoft.com/office/drawing/2014/main" id="{2E2FF9D6-DEA7-4D6E-AB0D-9EB19EEE418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ここ</a:t>
            </a:r>
            <a:r>
              <a:rPr lang="ja-JP" altLang="ja-JP" dirty="0"/>
              <a:t>からは、感染予防の具体的な方法を説明していきます。　</a:t>
            </a:r>
          </a:p>
          <a:p>
            <a:r>
              <a:rPr lang="ja-JP" altLang="ja-JP" dirty="0"/>
              <a:t>標準予防策の基本は手洗いです。手洗いは、「一つのケアごと」に、「ケアの前後」に行います。正しい</a:t>
            </a:r>
            <a:r>
              <a:rPr kumimoji="1" lang="ja-JP" altLang="ja-JP" sz="1000" kern="1200" dirty="0">
                <a:solidFill>
                  <a:schemeClr val="tx1"/>
                </a:solidFill>
                <a:effectLst/>
                <a:latin typeface="+mn-lt"/>
                <a:ea typeface="+mn-ea"/>
                <a:cs typeface="+mn-cs"/>
              </a:rPr>
              <a:t>方法を身に付け、喀痰吸引等を実施する前後に、きちんと手洗いをしましょう。</a:t>
            </a:r>
            <a:endParaRPr kumimoji="1" lang="en-US" altLang="ja-JP" sz="1000" kern="1200" dirty="0">
              <a:solidFill>
                <a:schemeClr val="tx1"/>
              </a:solidFill>
              <a:effectLst/>
              <a:latin typeface="+mn-lt"/>
              <a:ea typeface="+mn-ea"/>
              <a:cs typeface="+mn-cs"/>
            </a:endParaRPr>
          </a:p>
          <a:p>
            <a:r>
              <a:rPr kumimoji="1" lang="ja-JP" altLang="ja-JP" sz="1000" kern="1200" dirty="0">
                <a:solidFill>
                  <a:schemeClr val="tx1"/>
                </a:solidFill>
                <a:effectLst/>
                <a:latin typeface="+mn-lt"/>
                <a:ea typeface="+mn-ea"/>
                <a:cs typeface="+mn-cs"/>
              </a:rPr>
              <a:t>手洗いには、「流水と石けんによる手洗い」と「消毒剤による手洗い」の２種類あります。</a:t>
            </a:r>
          </a:p>
          <a:p>
            <a:r>
              <a:rPr kumimoji="1" lang="ja-JP" altLang="ja-JP" sz="1000" kern="1200" dirty="0">
                <a:solidFill>
                  <a:schemeClr val="tx1"/>
                </a:solidFill>
                <a:effectLst/>
                <a:latin typeface="+mn-lt"/>
                <a:ea typeface="+mn-ea"/>
                <a:cs typeface="+mn-cs"/>
              </a:rPr>
              <a:t>基本的に</a:t>
            </a:r>
            <a:r>
              <a:rPr lang="ja-JP" altLang="ja-JP" dirty="0"/>
              <a:t>は流水と石けんを用いた手洗いを行いましょう。流水での手洗いができない場合は、速乾性擦式手指消毒剤（</a:t>
            </a:r>
            <a:r>
              <a:rPr lang="ja-JP" altLang="ja-JP" dirty="0" err="1"/>
              <a:t>そっ</a:t>
            </a:r>
            <a:r>
              <a:rPr lang="ja-JP" altLang="ja-JP" dirty="0"/>
              <a:t>かんせいさっしきしゅししょうどくざい）による手洗いを行います。</a:t>
            </a:r>
          </a:p>
          <a:p>
            <a:r>
              <a:rPr kumimoji="1" lang="ja-JP" altLang="ja-JP" sz="1000" kern="1200" dirty="0">
                <a:solidFill>
                  <a:schemeClr val="tx1"/>
                </a:solidFill>
                <a:effectLst/>
                <a:latin typeface="+mn-lt"/>
                <a:ea typeface="+mn-ea"/>
                <a:cs typeface="+mn-cs"/>
              </a:rPr>
              <a:t>流水と石けんで手を洗う時は、時計や指輪は外しましょう。爪は短く切っておき、指先や爪の間、指の間も忘れないように洗いましょう。15秒以上30秒程度、時間をかけて洗いましょう。石けんはポンプ式液体石けんが、より清潔です。</a:t>
            </a:r>
          </a:p>
          <a:p>
            <a:r>
              <a:rPr kumimoji="1" lang="ja-JP" altLang="ja-JP" sz="1000" kern="1200" dirty="0">
                <a:solidFill>
                  <a:schemeClr val="tx1"/>
                </a:solidFill>
                <a:effectLst/>
                <a:latin typeface="+mn-lt"/>
                <a:ea typeface="+mn-ea"/>
                <a:cs typeface="+mn-cs"/>
              </a:rPr>
              <a:t>ペーパータオルか乾燥した清潔なタオルでよくふいて乾燥させます。タオルの共有は感染のおそれがありますので、絶対に共有しないようにしましょう。</a:t>
            </a:r>
          </a:p>
        </p:txBody>
      </p:sp>
    </p:spTree>
    <p:extLst>
      <p:ext uri="{BB962C8B-B14F-4D97-AF65-F5344CB8AC3E}">
        <p14:creationId xmlns:p14="http://schemas.microsoft.com/office/powerpoint/2010/main" val="3773324860"/>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スライド イメージ プレースホルダ 1">
            <a:extLst>
              <a:ext uri="{FF2B5EF4-FFF2-40B4-BE49-F238E27FC236}">
                <a16:creationId xmlns:a16="http://schemas.microsoft.com/office/drawing/2014/main" id="{A77BB49A-286F-4CA9-B413-570F370D54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ノート プレースホルダ 2">
            <a:extLst>
              <a:ext uri="{FF2B5EF4-FFF2-40B4-BE49-F238E27FC236}">
                <a16:creationId xmlns:a16="http://schemas.microsoft.com/office/drawing/2014/main" id="{096E58D3-30E4-4297-969D-8A91C889E577}"/>
              </a:ext>
            </a:extLst>
          </p:cNvPr>
          <p:cNvSpPr>
            <a:spLocks noGrp="1"/>
          </p:cNvSpPr>
          <p:nvPr>
            <p:ph type="body" idx="1"/>
          </p:nvPr>
        </p:nvSpPr>
        <p:spPr>
          <a:xfrm>
            <a:off x="839788" y="4686300"/>
            <a:ext cx="5018087" cy="4438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それでは、これまで</a:t>
            </a:r>
            <a:r>
              <a:rPr lang="ja-JP" altLang="ja-JP" dirty="0"/>
              <a:t>長い間用いられてきた経鼻胃管（けいびいかん）による経管栄養法と、最近増加してきた胃ろうからの経管栄養法を比べて、それぞれの方法の利点と欠点を見てみましょう。</a:t>
            </a:r>
          </a:p>
          <a:p>
            <a:r>
              <a:rPr lang="ja-JP" altLang="ja-JP" dirty="0"/>
              <a:t>まず経鼻胃管（けいびいかん）は、挿入が簡便という利点がありますが、挿入状態での違和感があること、外見上、重篤感があること、鼻孔（びこう）から胃まで挿入が困難な対象者もいること、1週間～2週間毎に交換が必要であること、管が胃</a:t>
            </a:r>
            <a:r>
              <a:rPr lang="ja-JP" altLang="ja-JP" dirty="0" err="1"/>
              <a:t>ろう</a:t>
            </a:r>
            <a:r>
              <a:rPr lang="ja-JP" altLang="ja-JP" dirty="0"/>
              <a:t>よりも細いので、栄養剤などが詰まりやすいこと、抜けやすく、抜けると誤嚥（ごえん）などの重大な事故につながりやすいことなどが挙げられます。</a:t>
            </a:r>
          </a:p>
          <a:p>
            <a:r>
              <a:rPr lang="ja-JP" altLang="ja-JP" dirty="0"/>
              <a:t>一方、胃</a:t>
            </a:r>
            <a:r>
              <a:rPr lang="ja-JP" altLang="ja-JP" dirty="0" err="1"/>
              <a:t>ろうは</a:t>
            </a:r>
            <a:r>
              <a:rPr lang="ja-JP" altLang="ja-JP" dirty="0"/>
              <a:t>、顔の外見がすっきりしていること、抜けにくいこと、胃</a:t>
            </a:r>
            <a:r>
              <a:rPr lang="ja-JP" altLang="ja-JP" dirty="0" err="1"/>
              <a:t>ろう</a:t>
            </a:r>
            <a:r>
              <a:rPr lang="ja-JP" altLang="ja-JP" dirty="0"/>
              <a:t>ボタンやチューブの交換が4ヶ月～5ヶ月毎でよいことなどが利点としてありますが、欠点として造設時、手術が必要なこと、合併症として皮膚のトラブルや腹膜炎などのリスクがあることなどがあります。</a:t>
            </a:r>
          </a:p>
          <a:p>
            <a:pPr>
              <a:spcBef>
                <a:spcPct val="0"/>
              </a:spcBef>
            </a:pPr>
            <a:endParaRPr lang="en-US" altLang="ja-JP" dirty="0"/>
          </a:p>
        </p:txBody>
      </p:sp>
    </p:spTree>
    <p:extLst>
      <p:ext uri="{BB962C8B-B14F-4D97-AF65-F5344CB8AC3E}">
        <p14:creationId xmlns:p14="http://schemas.microsoft.com/office/powerpoint/2010/main" val="264158573"/>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 1">
            <a:extLst>
              <a:ext uri="{FF2B5EF4-FFF2-40B4-BE49-F238E27FC236}">
                <a16:creationId xmlns:a16="http://schemas.microsoft.com/office/drawing/2014/main" id="{FB9DF591-BCFA-499A-A04D-2D6A66FAABA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ノート プレースホルダ 2">
            <a:extLst>
              <a:ext uri="{FF2B5EF4-FFF2-40B4-BE49-F238E27FC236}">
                <a16:creationId xmlns:a16="http://schemas.microsoft.com/office/drawing/2014/main" id="{E9C08B4B-DCAF-4D03-99D7-CCFA674DE8DF}"/>
              </a:ext>
            </a:extLst>
          </p:cNvPr>
          <p:cNvSpPr>
            <a:spLocks noGrp="1"/>
          </p:cNvSpPr>
          <p:nvPr>
            <p:ph type="body" idx="1"/>
          </p:nvPr>
        </p:nvSpPr>
        <p:spPr>
          <a:xfrm>
            <a:off x="673100" y="4686300"/>
            <a:ext cx="5222875" cy="4438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皆さんは、胃</a:t>
            </a:r>
            <a:r>
              <a:rPr lang="ja-JP" altLang="ja-JP" dirty="0"/>
              <a:t>がおなかのどのあたりにあるかご存知ですか？</a:t>
            </a:r>
          </a:p>
          <a:p>
            <a:r>
              <a:rPr lang="ja-JP" altLang="ja-JP" dirty="0"/>
              <a:t>人によって若干異なりますが、通常</a:t>
            </a:r>
            <a:r>
              <a:rPr lang="ja-JP" altLang="ja-JP" dirty="0" err="1"/>
              <a:t>みぞ</a:t>
            </a:r>
            <a:r>
              <a:rPr lang="ja-JP" altLang="ja-JP" dirty="0"/>
              <a:t>おちのあたりから、左上腹部（ひだりじょうふくぶ）のあたりにあります。</a:t>
            </a:r>
          </a:p>
          <a:p>
            <a:r>
              <a:rPr lang="ja-JP" altLang="ja-JP" dirty="0"/>
              <a:t>経鼻胃管（けいびいかん）は、この胃の内部まで挿入されていなければいけません。また、胃</a:t>
            </a:r>
            <a:r>
              <a:rPr lang="ja-JP" altLang="ja-JP" dirty="0" err="1"/>
              <a:t>ろうは</a:t>
            </a:r>
            <a:r>
              <a:rPr lang="ja-JP" altLang="ja-JP" dirty="0"/>
              <a:t>、通常胃の内径が一番大きい部分、胃の胃体部（いたいぶ）という所に腹壁（ふくへき）から穴を開ける手術を胃カメラを用いて行います。したがって多くの方は、胃</a:t>
            </a:r>
            <a:r>
              <a:rPr lang="ja-JP" altLang="ja-JP" dirty="0" err="1"/>
              <a:t>ろうは</a:t>
            </a:r>
            <a:r>
              <a:rPr lang="ja-JP" altLang="ja-JP" dirty="0"/>
              <a:t>、</a:t>
            </a:r>
            <a:r>
              <a:rPr lang="ja-JP" altLang="ja-JP" dirty="0" err="1"/>
              <a:t>おへ</a:t>
            </a:r>
            <a:r>
              <a:rPr lang="ja-JP" altLang="ja-JP" dirty="0"/>
              <a:t>その</a:t>
            </a:r>
            <a:r>
              <a:rPr kumimoji="1" lang="ja-JP" altLang="ja-JP" sz="1000" kern="1200" dirty="0">
                <a:solidFill>
                  <a:schemeClr val="tx1"/>
                </a:solidFill>
                <a:effectLst/>
                <a:latin typeface="+mn-lt"/>
                <a:ea typeface="+mn-ea"/>
                <a:cs typeface="+mn-cs"/>
              </a:rPr>
              <a:t>左上あたりにつくられていることが多いでしょう。</a:t>
            </a:r>
          </a:p>
          <a:p>
            <a:endParaRPr lang="ja-JP" altLang="en-US" dirty="0"/>
          </a:p>
        </p:txBody>
      </p:sp>
    </p:spTree>
    <p:extLst>
      <p:ext uri="{BB962C8B-B14F-4D97-AF65-F5344CB8AC3E}">
        <p14:creationId xmlns:p14="http://schemas.microsoft.com/office/powerpoint/2010/main" val="964887943"/>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 1">
            <a:extLst>
              <a:ext uri="{FF2B5EF4-FFF2-40B4-BE49-F238E27FC236}">
                <a16:creationId xmlns:a16="http://schemas.microsoft.com/office/drawing/2014/main" id="{A3AE0C13-0BEE-4540-9493-A27C69A567B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ノート プレースホルダ 2">
            <a:extLst>
              <a:ext uri="{FF2B5EF4-FFF2-40B4-BE49-F238E27FC236}">
                <a16:creationId xmlns:a16="http://schemas.microsoft.com/office/drawing/2014/main" id="{29242824-216B-479A-BE21-89D0B2F8212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dirty="0"/>
              <a:t>胃ろうからの経管栄養では、まず腹部の外側から胃の内部に栄養を入れるための管を通す小さな穴を作ります。この穴を「</a:t>
            </a:r>
            <a:r>
              <a:rPr lang="ja-JP" altLang="ja-JP" dirty="0" err="1"/>
              <a:t>ろう</a:t>
            </a:r>
            <a:r>
              <a:rPr lang="ja-JP" altLang="ja-JP" dirty="0"/>
              <a:t>孔」といいます。</a:t>
            </a:r>
          </a:p>
          <a:p>
            <a:r>
              <a:rPr lang="ja-JP" altLang="ja-JP" dirty="0"/>
              <a:t>時間がたつと、胃袋はこの「</a:t>
            </a:r>
            <a:r>
              <a:rPr lang="ja-JP" altLang="ja-JP" dirty="0" err="1"/>
              <a:t>ろう</a:t>
            </a:r>
            <a:r>
              <a:rPr lang="ja-JP" altLang="ja-JP" dirty="0"/>
              <a:t>孔」のところで腹壁の内側にぴったりくっついた状態となり、胃の穴からお腹の中に栄養剤が漏れていくことはありません。</a:t>
            </a:r>
          </a:p>
          <a:p>
            <a:r>
              <a:rPr lang="ja-JP" altLang="ja-JP" dirty="0"/>
              <a:t>もし漏れるとお腹の中に細菌がばらまかれた状態になるので、腹膜炎を起こし、強い腹痛を起こします。</a:t>
            </a:r>
          </a:p>
          <a:p>
            <a:r>
              <a:rPr lang="ja-JP" altLang="ja-JP" dirty="0"/>
              <a:t>いったん胃</a:t>
            </a:r>
            <a:r>
              <a:rPr lang="ja-JP" altLang="ja-JP" dirty="0" err="1"/>
              <a:t>ろうが</a:t>
            </a:r>
            <a:r>
              <a:rPr lang="ja-JP" altLang="ja-JP" dirty="0"/>
              <a:t>完成</a:t>
            </a:r>
            <a:r>
              <a:rPr kumimoji="1" lang="ja-JP" altLang="ja-JP" sz="1000" kern="1200" dirty="0">
                <a:solidFill>
                  <a:schemeClr val="tx1"/>
                </a:solidFill>
                <a:effectLst/>
                <a:latin typeface="+mn-lt"/>
                <a:ea typeface="+mn-ea"/>
                <a:cs typeface="+mn-cs"/>
              </a:rPr>
              <a:t>すれば、ぴったりくっついた胃袋は</a:t>
            </a:r>
            <a:r>
              <a:rPr kumimoji="1" lang="ja-JP" altLang="ja-JP" sz="1000" u="wavyHeavy" kern="1200" dirty="0">
                <a:solidFill>
                  <a:schemeClr val="tx1"/>
                </a:solidFill>
                <a:effectLst/>
                <a:latin typeface="+mn-lt"/>
                <a:ea typeface="+mn-ea"/>
                <a:cs typeface="+mn-cs"/>
              </a:rPr>
              <a:t>腹壁</a:t>
            </a:r>
            <a:r>
              <a:rPr kumimoji="1" lang="ja-JP" altLang="ja-JP" sz="1000" kern="1200" dirty="0">
                <a:solidFill>
                  <a:schemeClr val="tx1"/>
                </a:solidFill>
                <a:effectLst/>
                <a:latin typeface="+mn-lt"/>
                <a:ea typeface="+mn-ea"/>
                <a:cs typeface="+mn-cs"/>
              </a:rPr>
              <a:t>からはがれることはありません。</a:t>
            </a:r>
          </a:p>
          <a:p>
            <a:endParaRPr lang="ja-JP" altLang="en-US" dirty="0"/>
          </a:p>
        </p:txBody>
      </p:sp>
    </p:spTree>
    <p:extLst>
      <p:ext uri="{BB962C8B-B14F-4D97-AF65-F5344CB8AC3E}">
        <p14:creationId xmlns:p14="http://schemas.microsoft.com/office/powerpoint/2010/main" val="4215642278"/>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 イメージ プレースホルダ 1">
            <a:extLst>
              <a:ext uri="{FF2B5EF4-FFF2-40B4-BE49-F238E27FC236}">
                <a16:creationId xmlns:a16="http://schemas.microsoft.com/office/drawing/2014/main" id="{6901D041-4D2E-4915-893B-3151565C788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ノート プレースホルダ 2">
            <a:extLst>
              <a:ext uri="{FF2B5EF4-FFF2-40B4-BE49-F238E27FC236}">
                <a16:creationId xmlns:a16="http://schemas.microsoft.com/office/drawing/2014/main" id="{109104EC-C920-4D45-93CA-0D038D7EC93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dirty="0"/>
              <a:t>胃</a:t>
            </a:r>
            <a:r>
              <a:rPr lang="ja-JP" altLang="ja-JP" dirty="0" err="1"/>
              <a:t>ろう</a:t>
            </a:r>
            <a:r>
              <a:rPr lang="ja-JP" altLang="ja-JP" dirty="0"/>
              <a:t>カテーテルにはいくつかの種類があります。</a:t>
            </a:r>
          </a:p>
          <a:p>
            <a:r>
              <a:rPr lang="ja-JP" altLang="ja-JP" dirty="0"/>
              <a:t>体の外に見えている形状として、チューブが長くついているタイプを「チューブ型」、チューブがないタイプを「ボタン型」といいます。</a:t>
            </a:r>
          </a:p>
          <a:p>
            <a:r>
              <a:rPr lang="ja-JP" altLang="ja-JP" dirty="0"/>
              <a:t>ボタン型の場合は、専用の接続チューブを介して栄養ラインをつなぎます。</a:t>
            </a:r>
          </a:p>
          <a:p>
            <a:r>
              <a:rPr lang="ja-JP" altLang="ja-JP" dirty="0"/>
              <a:t>胃の中にある、チューブが抜け落ちないようについているストッパーの形状で、バルーンがついているタイプを「バルーンタイプ」、バルーンではないものを「バンパータイプ」といいます。</a:t>
            </a:r>
          </a:p>
          <a:p>
            <a:r>
              <a:rPr lang="ja-JP" altLang="ja-JP" dirty="0"/>
              <a:t>バルーンの方がバンパーより抜けやすいといわれています。バルーンタイプは一般的に注射器で蒸留水を注入する注水口（ちゅうすいこう）バルブがあります。注水する蒸留水の量が印字してあり、バルーン水（ばるーんすい）は必ず注射用蒸留水を使用します。</a:t>
            </a:r>
          </a:p>
          <a:p>
            <a:r>
              <a:rPr lang="ja-JP" altLang="ja-JP" dirty="0"/>
              <a:t>バルーン水は自然に抜けることが多いので、1週間～2週間に一度、看護師が入れ替えます。</a:t>
            </a:r>
          </a:p>
          <a:p>
            <a:r>
              <a:rPr lang="ja-JP" altLang="ja-JP" dirty="0"/>
              <a:t>バルーンタイプとバンパータイプのチューブ交換の時期は、異なります。バルーンなら1ヵ月～2ヵ月に一度、バンパーなら</a:t>
            </a:r>
            <a:r>
              <a:rPr kumimoji="1" lang="ja-JP" altLang="ja-JP" sz="1000" kern="1200" dirty="0">
                <a:solidFill>
                  <a:schemeClr val="tx1"/>
                </a:solidFill>
                <a:effectLst/>
                <a:latin typeface="+mn-lt"/>
                <a:ea typeface="+mn-ea"/>
                <a:cs typeface="+mn-cs"/>
              </a:rPr>
              <a:t>およそ4ヵ月～6ヵ月に一度、医師が交換します。</a:t>
            </a:r>
          </a:p>
          <a:p>
            <a:r>
              <a:rPr kumimoji="1" lang="ja-JP" altLang="ja-JP" sz="1000" kern="1200" dirty="0">
                <a:solidFill>
                  <a:schemeClr val="tx1"/>
                </a:solidFill>
                <a:effectLst/>
                <a:latin typeface="+mn-lt"/>
                <a:ea typeface="+mn-ea"/>
                <a:cs typeface="+mn-cs"/>
              </a:rPr>
              <a:t>交換後すぐには、出血やチューブが抜けるなどのトラブルを起こすことがあります。交換後、出血が続くようであれば医師や看護師に相談しましょう。</a:t>
            </a:r>
          </a:p>
          <a:p>
            <a:pPr>
              <a:spcBef>
                <a:spcPct val="0"/>
              </a:spcBef>
            </a:pPr>
            <a:endParaRPr lang="ja-JP" altLang="en-US" dirty="0"/>
          </a:p>
        </p:txBody>
      </p:sp>
    </p:spTree>
    <p:extLst>
      <p:ext uri="{BB962C8B-B14F-4D97-AF65-F5344CB8AC3E}">
        <p14:creationId xmlns:p14="http://schemas.microsoft.com/office/powerpoint/2010/main" val="4148060748"/>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 1">
            <a:extLst>
              <a:ext uri="{FF2B5EF4-FFF2-40B4-BE49-F238E27FC236}">
                <a16:creationId xmlns:a16="http://schemas.microsoft.com/office/drawing/2014/main" id="{BA5D1ACF-AFB3-4C4E-8452-AB1F221CB9D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ノート プレースホルダ 2">
            <a:extLst>
              <a:ext uri="{FF2B5EF4-FFF2-40B4-BE49-F238E27FC236}">
                <a16:creationId xmlns:a16="http://schemas.microsoft.com/office/drawing/2014/main" id="{7315A2E3-E761-49C3-BEE4-6C6BDB9761A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dirty="0"/>
              <a:t>胃</a:t>
            </a:r>
            <a:r>
              <a:rPr lang="ja-JP" altLang="ja-JP" dirty="0" err="1"/>
              <a:t>ろうの</a:t>
            </a:r>
            <a:r>
              <a:rPr lang="ja-JP" altLang="ja-JP" dirty="0"/>
              <a:t>日常管理について説明します。</a:t>
            </a:r>
          </a:p>
          <a:p>
            <a:r>
              <a:rPr lang="ja-JP" altLang="ja-JP" dirty="0"/>
              <a:t>胃</a:t>
            </a:r>
            <a:r>
              <a:rPr lang="ja-JP" altLang="ja-JP" dirty="0" err="1"/>
              <a:t>ろう</a:t>
            </a:r>
            <a:r>
              <a:rPr lang="ja-JP" altLang="ja-JP" dirty="0"/>
              <a:t>周囲の皮膚の管理については、発赤（はっせき）や湿潤（しつじゅん）などの炎症所見がなければ処置は不要です。場合によっては、ティッシュをボタン周囲に巻き付けておく場合も見られます。</a:t>
            </a:r>
          </a:p>
          <a:p>
            <a:r>
              <a:rPr lang="ja-JP" altLang="ja-JP" dirty="0"/>
              <a:t>入浴については、胃</a:t>
            </a:r>
            <a:r>
              <a:rPr lang="ja-JP" altLang="ja-JP" dirty="0" err="1"/>
              <a:t>ろう</a:t>
            </a:r>
            <a:r>
              <a:rPr lang="ja-JP" altLang="ja-JP" dirty="0"/>
              <a:t>部に感染の徴候がなければ、そのまま入浴可能です。もし発赤などの感染徴候があれば、フィルムなどで保護して入って下さい。</a:t>
            </a:r>
          </a:p>
          <a:p>
            <a:r>
              <a:rPr lang="ja-JP" altLang="ja-JP" dirty="0"/>
              <a:t>経口摂取（けいこうせっしゅ）をしていなくても、歯磨きなどの口腔ケアは必要です。1日3回歯ブラシやスポンジブラシを使って口腔内の汚れを除去します。同時に口腔粘膜も適当な圧をかけて清拭（せいしき）</a:t>
            </a:r>
            <a:r>
              <a:rPr kumimoji="1" lang="ja-JP" altLang="ja-JP" sz="1000" kern="1200" dirty="0">
                <a:solidFill>
                  <a:schemeClr val="tx1"/>
                </a:solidFill>
                <a:effectLst/>
                <a:latin typeface="+mn-lt"/>
                <a:ea typeface="+mn-ea"/>
                <a:cs typeface="+mn-cs"/>
              </a:rPr>
              <a:t>します。</a:t>
            </a:r>
          </a:p>
          <a:p>
            <a:pPr>
              <a:spcBef>
                <a:spcPct val="0"/>
              </a:spcBef>
            </a:pPr>
            <a:endParaRPr lang="ja-JP" altLang="en-US" dirty="0"/>
          </a:p>
        </p:txBody>
      </p:sp>
    </p:spTree>
    <p:extLst>
      <p:ext uri="{BB962C8B-B14F-4D97-AF65-F5344CB8AC3E}">
        <p14:creationId xmlns:p14="http://schemas.microsoft.com/office/powerpoint/2010/main" val="2252687143"/>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 1">
            <a:extLst>
              <a:ext uri="{FF2B5EF4-FFF2-40B4-BE49-F238E27FC236}">
                <a16:creationId xmlns:a16="http://schemas.microsoft.com/office/drawing/2014/main" id="{13E180AD-5E4A-4C8A-A849-3183A817FB3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ノート プレースホルダ 2">
            <a:extLst>
              <a:ext uri="{FF2B5EF4-FFF2-40B4-BE49-F238E27FC236}">
                <a16:creationId xmlns:a16="http://schemas.microsoft.com/office/drawing/2014/main" id="{7F9F443F-A61B-4BA7-A587-64AD73D0FE8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私たちの身体は、口から咽頭までが1本の管で、その先の喉頭で食道と、肺へ空気を送る気管に分岐します。</a:t>
            </a:r>
          </a:p>
          <a:p>
            <a:r>
              <a:rPr kumimoji="1" lang="ja-JP" altLang="ja-JP" sz="1000" kern="1200" dirty="0">
                <a:solidFill>
                  <a:schemeClr val="tx1"/>
                </a:solidFill>
                <a:effectLst/>
                <a:latin typeface="+mn-lt"/>
                <a:ea typeface="+mn-ea"/>
                <a:cs typeface="+mn-cs"/>
              </a:rPr>
              <a:t>主に</a:t>
            </a:r>
            <a:r>
              <a:rPr lang="ja-JP" altLang="ja-JP" dirty="0"/>
              <a:t>液状の栄養剤は、胃にたまり、嘔吐や圧迫によって食道を逆流しやすくなります。</a:t>
            </a:r>
          </a:p>
          <a:p>
            <a:r>
              <a:rPr lang="ja-JP" altLang="ja-JP" dirty="0"/>
              <a:t>したがって、経管栄養を行っている対象者は、栄養剤が食道を逆流し気管に垂れこむことによって誤嚥性肺炎を起こしやすくなります。</a:t>
            </a:r>
          </a:p>
          <a:p>
            <a:r>
              <a:rPr lang="ja-JP" altLang="ja-JP" dirty="0"/>
              <a:t>栄養剤が食道を逆流しやすくなる理由として、高齢者は胃の入口である噴門（ふんもん）がゆるんでしまうことや、食道裂孔（しょくどうれっこう）ヘルニアといって、胃の上部が食道裂孔という穴から上の方へ飛び出すことによって、逆流防止機構が弱くなっていることがあげられます。</a:t>
            </a:r>
          </a:p>
          <a:p>
            <a:r>
              <a:rPr lang="ja-JP" altLang="ja-JP" dirty="0"/>
              <a:t>また栄養剤を嘔吐しやすい原因として、①胃腸の蠕動（ぜんどう）運動が低下していたり、②胃の出口である幽門（ゆうもん）の狭窄（きょうさく）があると、栄養剤が長時間胃の中に停滞したりガスがたまりやすいことが考えられます。 </a:t>
            </a:r>
          </a:p>
          <a:p>
            <a:r>
              <a:rPr lang="ja-JP" altLang="ja-JP" dirty="0"/>
              <a:t>さらに、経鼻胃管（けいびいかん）の場合、管の先端が食道内まで抜けてしまっている場合などでは、栄養剤が逆流する危険性が高くなります。</a:t>
            </a:r>
          </a:p>
          <a:p>
            <a:r>
              <a:rPr lang="ja-JP" altLang="ja-JP" dirty="0"/>
              <a:t>気管に栄養剤が流れ込むと、通常強いむせ込み</a:t>
            </a:r>
            <a:r>
              <a:rPr kumimoji="1" lang="ja-JP" altLang="ja-JP" sz="1000" kern="1200" dirty="0">
                <a:solidFill>
                  <a:schemeClr val="tx1"/>
                </a:solidFill>
                <a:effectLst/>
                <a:latin typeface="+mn-lt"/>
                <a:ea typeface="+mn-ea"/>
                <a:cs typeface="+mn-cs"/>
              </a:rPr>
              <a:t>がおこります。</a:t>
            </a:r>
            <a:endParaRPr lang="ja-JP" altLang="en-US" dirty="0"/>
          </a:p>
        </p:txBody>
      </p:sp>
    </p:spTree>
    <p:extLst>
      <p:ext uri="{BB962C8B-B14F-4D97-AF65-F5344CB8AC3E}">
        <p14:creationId xmlns:p14="http://schemas.microsoft.com/office/powerpoint/2010/main" val="938537751"/>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 イメージ プレースホルダ 1">
            <a:extLst>
              <a:ext uri="{FF2B5EF4-FFF2-40B4-BE49-F238E27FC236}">
                <a16:creationId xmlns:a16="http://schemas.microsoft.com/office/drawing/2014/main" id="{960969DB-10F1-464A-B93E-3542533594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ノート プレースホルダ 2">
            <a:extLst>
              <a:ext uri="{FF2B5EF4-FFF2-40B4-BE49-F238E27FC236}">
                <a16:creationId xmlns:a16="http://schemas.microsoft.com/office/drawing/2014/main" id="{C500CC48-E9C7-4206-A389-61EEF6A5088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dirty="0"/>
              <a:t>経管栄養剤は、液体か、ゼリー状の半固形状態になっているかの違いで、液体栄養剤と、半固形栄養剤に分けられます。</a:t>
            </a:r>
          </a:p>
          <a:p>
            <a:r>
              <a:rPr lang="ja-JP" altLang="ja-JP" dirty="0"/>
              <a:t>多くの対象者は、液体栄養剤を使用していますが、誤嚥を起こしやすいなどの理由で、最近ではゼリー状の半固形栄養剤を用いる</a:t>
            </a:r>
            <a:r>
              <a:rPr kumimoji="1" lang="ja-JP" altLang="ja-JP" sz="1000" kern="1200" dirty="0">
                <a:solidFill>
                  <a:schemeClr val="tx1"/>
                </a:solidFill>
                <a:effectLst/>
                <a:latin typeface="+mn-lt"/>
                <a:ea typeface="+mn-ea"/>
                <a:cs typeface="+mn-cs"/>
              </a:rPr>
              <a:t>対象者もみられるようになってきました。</a:t>
            </a:r>
          </a:p>
          <a:p>
            <a:endParaRPr lang="ja-JP" altLang="en-US" dirty="0"/>
          </a:p>
        </p:txBody>
      </p:sp>
    </p:spTree>
    <p:extLst>
      <p:ext uri="{BB962C8B-B14F-4D97-AF65-F5344CB8AC3E}">
        <p14:creationId xmlns:p14="http://schemas.microsoft.com/office/powerpoint/2010/main" val="3626398197"/>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 1">
            <a:extLst>
              <a:ext uri="{FF2B5EF4-FFF2-40B4-BE49-F238E27FC236}">
                <a16:creationId xmlns:a16="http://schemas.microsoft.com/office/drawing/2014/main" id="{A62758D5-EB25-4C7F-AB4C-635A1EA772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ノート プレースホルダ 2">
            <a:extLst>
              <a:ext uri="{FF2B5EF4-FFF2-40B4-BE49-F238E27FC236}">
                <a16:creationId xmlns:a16="http://schemas.microsoft.com/office/drawing/2014/main" id="{CC19EA21-2B03-4498-A27A-2864F8C886E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表に</a:t>
            </a:r>
            <a:r>
              <a:rPr lang="ja-JP" altLang="ja-JP" dirty="0"/>
              <a:t>、液体栄養剤と半固形栄養剤の利点、欠点をまとめてみました。</a:t>
            </a:r>
          </a:p>
          <a:p>
            <a:r>
              <a:rPr lang="ja-JP" altLang="ja-JP" dirty="0"/>
              <a:t>液体栄養剤、半固形栄養剤ともに、医療保険の適応の栄養剤があり、対象者の経済的負担も軽くなっています。半固形栄養剤は、消化吸収に関する生理的な面、安全面、下痢の有無、注入の簡便性、注入時間などで、いずれも液体栄養剤より</a:t>
            </a:r>
            <a:r>
              <a:rPr kumimoji="1" lang="ja-JP" altLang="ja-JP" sz="1000" kern="1200" dirty="0">
                <a:solidFill>
                  <a:schemeClr val="tx1"/>
                </a:solidFill>
                <a:effectLst/>
                <a:latin typeface="+mn-lt"/>
                <a:ea typeface="+mn-ea"/>
                <a:cs typeface="+mn-cs"/>
              </a:rPr>
              <a:t>まさっています。</a:t>
            </a:r>
          </a:p>
          <a:p>
            <a:endParaRPr lang="ja-JP" altLang="en-US" dirty="0"/>
          </a:p>
        </p:txBody>
      </p:sp>
    </p:spTree>
    <p:extLst>
      <p:ext uri="{BB962C8B-B14F-4D97-AF65-F5344CB8AC3E}">
        <p14:creationId xmlns:p14="http://schemas.microsoft.com/office/powerpoint/2010/main" val="4066262106"/>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 1">
            <a:extLst>
              <a:ext uri="{FF2B5EF4-FFF2-40B4-BE49-F238E27FC236}">
                <a16:creationId xmlns:a16="http://schemas.microsoft.com/office/drawing/2014/main" id="{432B4486-17A8-422A-B505-92F90668CD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ノート プレースホルダ 2">
            <a:extLst>
              <a:ext uri="{FF2B5EF4-FFF2-40B4-BE49-F238E27FC236}">
                <a16:creationId xmlns:a16="http://schemas.microsoft.com/office/drawing/2014/main" id="{E44F07F5-41FF-4ED4-A22C-30737ED6BB6E}"/>
              </a:ext>
            </a:extLst>
          </p:cNvPr>
          <p:cNvSpPr>
            <a:spLocks noGrp="1"/>
          </p:cNvSpPr>
          <p:nvPr>
            <p:ph type="body" idx="1"/>
          </p:nvPr>
        </p:nvSpPr>
        <p:spPr>
          <a:xfrm>
            <a:off x="839788" y="4686300"/>
            <a:ext cx="5154612" cy="4438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2" tIns="45361" rIns="90722" bIns="45361"/>
          <a:lstStyle/>
          <a:p>
            <a:r>
              <a:rPr kumimoji="1" lang="ja-JP" altLang="ja-JP" sz="1000" kern="1200" dirty="0">
                <a:solidFill>
                  <a:schemeClr val="tx1"/>
                </a:solidFill>
                <a:effectLst/>
                <a:latin typeface="+mn-lt"/>
                <a:ea typeface="+mn-ea"/>
                <a:cs typeface="+mn-cs"/>
              </a:rPr>
              <a:t>ここで</a:t>
            </a:r>
            <a:r>
              <a:rPr lang="ja-JP" altLang="ja-JP" dirty="0"/>
              <a:t>、子どもの経管栄養の注意点について述べます。</a:t>
            </a:r>
          </a:p>
          <a:p>
            <a:r>
              <a:rPr lang="ja-JP" altLang="ja-JP" dirty="0"/>
              <a:t>栄養剤の注入中に咳き込んだり、吸引したりすると、嘔吐して誤嚥の危険性があります。注入前は、</a:t>
            </a:r>
            <a:r>
              <a:rPr lang="ja-JP" altLang="ja-JP" dirty="0" err="1"/>
              <a:t>排たんを</a:t>
            </a:r>
            <a:r>
              <a:rPr lang="ja-JP" altLang="ja-JP" dirty="0"/>
              <a:t>十分に行い、呼吸状態を整えておく必要があります。</a:t>
            </a:r>
          </a:p>
          <a:p>
            <a:r>
              <a:rPr lang="ja-JP" altLang="ja-JP" dirty="0"/>
              <a:t>鼻腔から胃を経由して腸内まで通し、経管栄養を行うEDチューブからの注入は、注入ポンプで長時間にわたって行われるため、自由な移動や行動が制限されます。</a:t>
            </a:r>
          </a:p>
          <a:p>
            <a:r>
              <a:rPr lang="ja-JP" altLang="ja-JP" dirty="0"/>
              <a:t>ケア時間を調整し、生活リズムを乱さないようにする必要があります。</a:t>
            </a:r>
          </a:p>
          <a:p>
            <a:r>
              <a:rPr lang="ja-JP" altLang="ja-JP" dirty="0"/>
              <a:t>もしチューブ挿入の際につけた印より、少しでも抜けている場合、嘔吐や逆流がおきる可能性が高いため、すぐに医療職に連絡し</a:t>
            </a:r>
            <a:r>
              <a:rPr kumimoji="1" lang="ja-JP" altLang="ja-JP" sz="1000" kern="1200" dirty="0">
                <a:solidFill>
                  <a:schemeClr val="tx1"/>
                </a:solidFill>
                <a:effectLst/>
                <a:latin typeface="+mn-lt"/>
                <a:ea typeface="+mn-ea"/>
                <a:cs typeface="+mn-cs"/>
              </a:rPr>
              <a:t>指示に従って下さい。</a:t>
            </a:r>
          </a:p>
          <a:p>
            <a:pPr>
              <a:spcBef>
                <a:spcPct val="0"/>
              </a:spcBef>
            </a:pPr>
            <a:endParaRPr lang="ja-JP" altLang="en-US" dirty="0"/>
          </a:p>
        </p:txBody>
      </p:sp>
    </p:spTree>
    <p:extLst>
      <p:ext uri="{BB962C8B-B14F-4D97-AF65-F5344CB8AC3E}">
        <p14:creationId xmlns:p14="http://schemas.microsoft.com/office/powerpoint/2010/main" val="1059440687"/>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 1">
            <a:extLst>
              <a:ext uri="{FF2B5EF4-FFF2-40B4-BE49-F238E27FC236}">
                <a16:creationId xmlns:a16="http://schemas.microsoft.com/office/drawing/2014/main" id="{30FC5D61-C8E5-4626-9343-F988095EE0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ノート プレースホルダ 2">
            <a:extLst>
              <a:ext uri="{FF2B5EF4-FFF2-40B4-BE49-F238E27FC236}">
                <a16:creationId xmlns:a16="http://schemas.microsoft.com/office/drawing/2014/main" id="{191F7E27-FAA0-48D5-A4D7-07BBE77608DF}"/>
              </a:ext>
            </a:extLst>
          </p:cNvPr>
          <p:cNvSpPr>
            <a:spLocks noGrp="1"/>
          </p:cNvSpPr>
          <p:nvPr>
            <p:ph type="body" idx="1"/>
          </p:nvPr>
        </p:nvSpPr>
        <p:spPr>
          <a:xfrm>
            <a:off x="673100" y="4686300"/>
            <a:ext cx="5495925" cy="4438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2" tIns="45361" rIns="90722" bIns="45361"/>
          <a:lstStyle/>
          <a:p>
            <a:r>
              <a:rPr lang="ja-JP" altLang="ja-JP" dirty="0" err="1"/>
              <a:t>ろう</a:t>
            </a:r>
            <a:r>
              <a:rPr lang="ja-JP" altLang="ja-JP" dirty="0"/>
              <a:t>孔とろう孔周囲の皮膚を清潔に保つため、微温湯（ぬるまゆ）と石けんを使って洗浄が必要となります。</a:t>
            </a:r>
          </a:p>
          <a:p>
            <a:r>
              <a:rPr lang="ja-JP" altLang="ja-JP" dirty="0"/>
              <a:t>また、カテーテルが衣服で覆われて見えにくいため、誤って引っ張って抜けることがあります。その場合、直ちに医療職に連絡する必要があります。</a:t>
            </a:r>
          </a:p>
          <a:p>
            <a:r>
              <a:rPr lang="ja-JP" altLang="ja-JP" dirty="0"/>
              <a:t>胃</a:t>
            </a:r>
            <a:r>
              <a:rPr lang="ja-JP" altLang="ja-JP" dirty="0" err="1"/>
              <a:t>ろう</a:t>
            </a:r>
            <a:r>
              <a:rPr lang="ja-JP" altLang="ja-JP" dirty="0"/>
              <a:t>ボタンの破損や逆流防止弁不良、身体の成長、腹式呼吸で腹壁とボタンとのずれが生じたり、泣いて腹圧が高まったり、だっこなどの体位でカテーテルが移動して栄養剤が漏れてくることもあるので、常に観察して</a:t>
            </a:r>
            <a:r>
              <a:rPr kumimoji="1" lang="ja-JP" altLang="ja-JP" sz="1000" kern="1200" dirty="0">
                <a:solidFill>
                  <a:schemeClr val="tx1"/>
                </a:solidFill>
                <a:effectLst/>
                <a:latin typeface="+mn-lt"/>
                <a:ea typeface="+mn-ea"/>
                <a:cs typeface="+mn-cs"/>
              </a:rPr>
              <a:t>おくことが重要です。</a:t>
            </a:r>
          </a:p>
          <a:p>
            <a:endParaRPr lang="ja-JP" altLang="en-US" dirty="0"/>
          </a:p>
        </p:txBody>
      </p:sp>
      <p:sp>
        <p:nvSpPr>
          <p:cNvPr id="39940" name="スライド番号プレースホルダ 3">
            <a:extLst>
              <a:ext uri="{FF2B5EF4-FFF2-40B4-BE49-F238E27FC236}">
                <a16:creationId xmlns:a16="http://schemas.microsoft.com/office/drawing/2014/main" id="{DE39C968-9432-41F8-A77A-B826907C5929}"/>
              </a:ext>
            </a:extLst>
          </p:cNvPr>
          <p:cNvSpPr txBox="1">
            <a:spLocks noGrp="1"/>
          </p:cNvSpPr>
          <p:nvPr/>
        </p:nvSpPr>
        <p:spPr bwMode="auto">
          <a:xfrm>
            <a:off x="3814763" y="9371013"/>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2" tIns="45361" rIns="90722" bIns="45361" anchor="b"/>
          <a:lstStyle>
            <a:lvl1pPr defTabSz="904875">
              <a:spcBef>
                <a:spcPct val="30000"/>
              </a:spcBef>
              <a:defRPr kumimoji="1" sz="1000">
                <a:solidFill>
                  <a:schemeClr val="tx1"/>
                </a:solidFill>
                <a:latin typeface="ＭＳ Ｐ明朝" panose="02020600040205080304" pitchFamily="18" charset="-128"/>
                <a:ea typeface="ＭＳ Ｐ明朝" panose="02020600040205080304" pitchFamily="18" charset="-128"/>
              </a:defRPr>
            </a:lvl1pPr>
            <a:lvl2pPr marL="742950" indent="-285750" defTabSz="904875">
              <a:spcBef>
                <a:spcPct val="30000"/>
              </a:spcBef>
              <a:defRPr kumimoji="1" sz="1000">
                <a:solidFill>
                  <a:schemeClr val="tx1"/>
                </a:solidFill>
                <a:latin typeface="ＭＳ Ｐ明朝" panose="02020600040205080304" pitchFamily="18" charset="-128"/>
                <a:ea typeface="ＭＳ Ｐ明朝" panose="02020600040205080304" pitchFamily="18" charset="-128"/>
              </a:defRPr>
            </a:lvl2pPr>
            <a:lvl3pPr marL="1143000" indent="-228600" defTabSz="904875">
              <a:spcBef>
                <a:spcPct val="30000"/>
              </a:spcBef>
              <a:defRPr kumimoji="1" sz="1000">
                <a:solidFill>
                  <a:schemeClr val="tx1"/>
                </a:solidFill>
                <a:latin typeface="ＭＳ Ｐ明朝" panose="02020600040205080304" pitchFamily="18" charset="-128"/>
                <a:ea typeface="ＭＳ Ｐ明朝" panose="02020600040205080304" pitchFamily="18" charset="-128"/>
              </a:defRPr>
            </a:lvl3pPr>
            <a:lvl4pPr marL="1600200" indent="-228600" defTabSz="904875">
              <a:spcBef>
                <a:spcPct val="30000"/>
              </a:spcBef>
              <a:defRPr kumimoji="1" sz="1000">
                <a:solidFill>
                  <a:schemeClr val="tx1"/>
                </a:solidFill>
                <a:latin typeface="ＭＳ Ｐ明朝" panose="02020600040205080304" pitchFamily="18" charset="-128"/>
                <a:ea typeface="ＭＳ Ｐ明朝" panose="02020600040205080304" pitchFamily="18" charset="-128"/>
              </a:defRPr>
            </a:lvl4pPr>
            <a:lvl5pPr marL="2057400" indent="-228600" defTabSz="904875">
              <a:spcBef>
                <a:spcPct val="30000"/>
              </a:spcBef>
              <a:defRPr kumimoji="1" sz="1000">
                <a:solidFill>
                  <a:schemeClr val="tx1"/>
                </a:solidFill>
                <a:latin typeface="ＭＳ Ｐ明朝" panose="02020600040205080304" pitchFamily="18" charset="-128"/>
                <a:ea typeface="ＭＳ Ｐ明朝" panose="02020600040205080304" pitchFamily="18" charset="-128"/>
              </a:defRPr>
            </a:lvl5pPr>
            <a:lvl6pPr marL="2514600" indent="-228600" defTabSz="904875" eaLnBrk="0" fontAlgn="base" hangingPunct="0">
              <a:spcBef>
                <a:spcPct val="30000"/>
              </a:spcBef>
              <a:spcAft>
                <a:spcPct val="0"/>
              </a:spcAft>
              <a:defRPr kumimoji="1" sz="1000">
                <a:solidFill>
                  <a:schemeClr val="tx1"/>
                </a:solidFill>
                <a:latin typeface="ＭＳ Ｐ明朝" panose="02020600040205080304" pitchFamily="18" charset="-128"/>
                <a:ea typeface="ＭＳ Ｐ明朝" panose="02020600040205080304" pitchFamily="18" charset="-128"/>
              </a:defRPr>
            </a:lvl6pPr>
            <a:lvl7pPr marL="2971800" indent="-228600" defTabSz="904875" eaLnBrk="0" fontAlgn="base" hangingPunct="0">
              <a:spcBef>
                <a:spcPct val="30000"/>
              </a:spcBef>
              <a:spcAft>
                <a:spcPct val="0"/>
              </a:spcAft>
              <a:defRPr kumimoji="1" sz="1000">
                <a:solidFill>
                  <a:schemeClr val="tx1"/>
                </a:solidFill>
                <a:latin typeface="ＭＳ Ｐ明朝" panose="02020600040205080304" pitchFamily="18" charset="-128"/>
                <a:ea typeface="ＭＳ Ｐ明朝" panose="02020600040205080304" pitchFamily="18" charset="-128"/>
              </a:defRPr>
            </a:lvl7pPr>
            <a:lvl8pPr marL="3429000" indent="-228600" defTabSz="904875" eaLnBrk="0" fontAlgn="base" hangingPunct="0">
              <a:spcBef>
                <a:spcPct val="30000"/>
              </a:spcBef>
              <a:spcAft>
                <a:spcPct val="0"/>
              </a:spcAft>
              <a:defRPr kumimoji="1" sz="1000">
                <a:solidFill>
                  <a:schemeClr val="tx1"/>
                </a:solidFill>
                <a:latin typeface="ＭＳ Ｐ明朝" panose="02020600040205080304" pitchFamily="18" charset="-128"/>
                <a:ea typeface="ＭＳ Ｐ明朝" panose="02020600040205080304" pitchFamily="18" charset="-128"/>
              </a:defRPr>
            </a:lvl8pPr>
            <a:lvl9pPr marL="3886200" indent="-228600" defTabSz="904875" eaLnBrk="0" fontAlgn="base" hangingPunct="0">
              <a:spcBef>
                <a:spcPct val="30000"/>
              </a:spcBef>
              <a:spcAft>
                <a:spcPct val="0"/>
              </a:spcAft>
              <a:defRPr kumimoji="1" sz="1000">
                <a:solidFill>
                  <a:schemeClr val="tx1"/>
                </a:solidFill>
                <a:latin typeface="ＭＳ Ｐ明朝" panose="02020600040205080304" pitchFamily="18" charset="-128"/>
                <a:ea typeface="ＭＳ Ｐ明朝" panose="02020600040205080304" pitchFamily="18" charset="-128"/>
              </a:defRPr>
            </a:lvl9pPr>
          </a:lstStyle>
          <a:p>
            <a:pPr algn="r" eaLnBrk="1" hangingPunct="1">
              <a:spcBef>
                <a:spcPct val="0"/>
              </a:spcBef>
            </a:pPr>
            <a:endParaRPr lang="en-US" altLang="ja-JP" sz="1100">
              <a:latin typeface="Calibri" panose="020F0502020204030204" pitchFamily="34" charset="0"/>
              <a:ea typeface="ＭＳ Ｐゴシック" panose="020B0600070205080204" pitchFamily="50" charset="-128"/>
            </a:endParaRPr>
          </a:p>
        </p:txBody>
      </p:sp>
    </p:spTree>
    <p:extLst>
      <p:ext uri="{BB962C8B-B14F-4D97-AF65-F5344CB8AC3E}">
        <p14:creationId xmlns:p14="http://schemas.microsoft.com/office/powerpoint/2010/main" val="34607850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F8D48DF8-2776-4662-AD8C-7927B2D9F282}"/>
              </a:ext>
            </a:extLst>
          </p:cNvPr>
          <p:cNvSpPr>
            <a:spLocks noGrp="1" noRot="1" noChangeAspect="1" noChangeArrowheads="1" noTextEdit="1"/>
          </p:cNvSpPr>
          <p:nvPr>
            <p:ph type="sldImg"/>
          </p:nvPr>
        </p:nvSpPr>
        <p:spPr>
          <a:xfrm>
            <a:off x="901700" y="739775"/>
            <a:ext cx="4933950" cy="3702050"/>
          </a:xfrm>
          <a:ln/>
        </p:spPr>
      </p:sp>
      <p:sp>
        <p:nvSpPr>
          <p:cNvPr id="175107" name="Rectangle 3">
            <a:extLst>
              <a:ext uri="{FF2B5EF4-FFF2-40B4-BE49-F238E27FC236}">
                <a16:creationId xmlns:a16="http://schemas.microsoft.com/office/drawing/2014/main" id="{EB24B68F-09CE-4487-A0D6-47F4673999FD}"/>
              </a:ext>
            </a:extLst>
          </p:cNvPr>
          <p:cNvSpPr>
            <a:spLocks noGrp="1" noChangeArrowheads="1"/>
          </p:cNvSpPr>
          <p:nvPr>
            <p:ph type="body" idx="1"/>
          </p:nvPr>
        </p:nvSpPr>
        <p:spPr>
          <a:xfrm>
            <a:off x="673100" y="4686300"/>
            <a:ext cx="5389563" cy="4440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これ</a:t>
            </a:r>
            <a:r>
              <a:rPr lang="ja-JP" altLang="ja-JP" dirty="0"/>
              <a:t>は、速乾性擦式手指消毒剤（</a:t>
            </a:r>
            <a:r>
              <a:rPr lang="ja-JP" altLang="ja-JP" dirty="0" err="1"/>
              <a:t>そっ</a:t>
            </a:r>
            <a:r>
              <a:rPr lang="ja-JP" altLang="ja-JP" dirty="0"/>
              <a:t>かんせいさっしきしゅししょうどくざい）による手洗い方法です。</a:t>
            </a:r>
          </a:p>
          <a:p>
            <a:r>
              <a:rPr lang="ja-JP" altLang="ja-JP" dirty="0"/>
              <a:t>消毒は、乾いた</a:t>
            </a:r>
            <a:r>
              <a:rPr kumimoji="1" lang="ja-JP" altLang="ja-JP" sz="1000" kern="1200" dirty="0">
                <a:solidFill>
                  <a:schemeClr val="tx1"/>
                </a:solidFill>
                <a:effectLst/>
                <a:latin typeface="+mn-lt"/>
                <a:ea typeface="+mn-ea"/>
                <a:cs typeface="+mn-cs"/>
              </a:rPr>
              <a:t>手で行うようにしましょう。手指全体を消毒剤で濡らし、指先や指の間、手首まで、消毒剤を丁寧に擦り込みます。消毒液は、乾燥することで効果が出ますので、途中で薬液をふき取らず、乾くまで手指の表面全体に擦り込むようにしましょう。　</a:t>
            </a:r>
          </a:p>
          <a:p>
            <a:endParaRPr lang="ja-JP" altLang="ja-JP" dirty="0"/>
          </a:p>
        </p:txBody>
      </p:sp>
    </p:spTree>
    <p:extLst>
      <p:ext uri="{BB962C8B-B14F-4D97-AF65-F5344CB8AC3E}">
        <p14:creationId xmlns:p14="http://schemas.microsoft.com/office/powerpoint/2010/main" val="1878305833"/>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 1">
            <a:extLst>
              <a:ext uri="{FF2B5EF4-FFF2-40B4-BE49-F238E27FC236}">
                <a16:creationId xmlns:a16="http://schemas.microsoft.com/office/drawing/2014/main" id="{1A96A842-316A-4A78-970B-2EB3C82519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ノート プレースホルダ 2">
            <a:extLst>
              <a:ext uri="{FF2B5EF4-FFF2-40B4-BE49-F238E27FC236}">
                <a16:creationId xmlns:a16="http://schemas.microsoft.com/office/drawing/2014/main" id="{E5C0B5A9-E516-4AA1-9DC7-9815CBC1FA1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ここで</a:t>
            </a:r>
            <a:r>
              <a:rPr lang="ja-JP" altLang="ja-JP" dirty="0"/>
              <a:t>あらためて、この研修内で使用する用語を、確認したいと思います。</a:t>
            </a:r>
          </a:p>
          <a:p>
            <a:r>
              <a:rPr lang="ja-JP" altLang="ja-JP" dirty="0"/>
              <a:t>半固形栄養剤を注入したり、白湯（さゆ）を直接胃</a:t>
            </a:r>
            <a:r>
              <a:rPr lang="ja-JP" altLang="ja-JP" dirty="0" err="1"/>
              <a:t>ろうに</a:t>
            </a:r>
            <a:r>
              <a:rPr lang="ja-JP" altLang="ja-JP" dirty="0"/>
              <a:t>注入するとき、通常の注射器よりも筒先（つつさき）が大きい注射器を使います。これをカテーテルチップ型シリンジと呼んでいます。</a:t>
            </a:r>
          </a:p>
          <a:p>
            <a:r>
              <a:rPr lang="ja-JP" altLang="ja-JP" dirty="0"/>
              <a:t>また、液体栄養剤の滴下速度を見ることができる経管栄養セットの途中についている部位を、滴下筒（てきかとう）と呼びます。</a:t>
            </a:r>
          </a:p>
          <a:p>
            <a:r>
              <a:rPr lang="ja-JP" altLang="ja-JP" dirty="0"/>
              <a:t>また、滴下筒の滴下速度を調節する器具をクレンメと呼びます。ローラーを押し下げると、管が狭くなり、滴下速度が低下します</a:t>
            </a:r>
            <a:r>
              <a:rPr kumimoji="1" lang="ja-JP" altLang="ja-JP" sz="1000" kern="1200" dirty="0">
                <a:solidFill>
                  <a:schemeClr val="tx1"/>
                </a:solidFill>
                <a:effectLst/>
                <a:latin typeface="+mn-lt"/>
                <a:ea typeface="+mn-ea"/>
                <a:cs typeface="+mn-cs"/>
              </a:rPr>
              <a:t>。</a:t>
            </a:r>
          </a:p>
          <a:p>
            <a:endParaRPr lang="ja-JP" altLang="en-US" dirty="0"/>
          </a:p>
        </p:txBody>
      </p:sp>
    </p:spTree>
    <p:extLst>
      <p:ext uri="{BB962C8B-B14F-4D97-AF65-F5344CB8AC3E}">
        <p14:creationId xmlns:p14="http://schemas.microsoft.com/office/powerpoint/2010/main" val="4056531025"/>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 1">
            <a:extLst>
              <a:ext uri="{FF2B5EF4-FFF2-40B4-BE49-F238E27FC236}">
                <a16:creationId xmlns:a16="http://schemas.microsoft.com/office/drawing/2014/main" id="{C0E680A6-E88E-4A2F-BDCE-B54753A286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ノート プレースホルダ 2">
            <a:extLst>
              <a:ext uri="{FF2B5EF4-FFF2-40B4-BE49-F238E27FC236}">
                <a16:creationId xmlns:a16="http://schemas.microsoft.com/office/drawing/2014/main" id="{937DF655-6714-4B37-B2BD-BBDD98E0F85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図の左は、</a:t>
            </a:r>
            <a:r>
              <a:rPr lang="ja-JP" altLang="ja-JP" dirty="0"/>
              <a:t>液体栄養剤注入用のセットです。経管栄養セットをつないだ注入用ボトル（バッグ）内に、液体栄養剤を入れ、高いところにつるして、速度を調節しながら注入します。</a:t>
            </a:r>
          </a:p>
          <a:p>
            <a:r>
              <a:rPr lang="ja-JP" altLang="ja-JP" dirty="0"/>
              <a:t>右は、半固形栄養剤を注入する時のセットです。半固形栄養剤用接続チューブを胃</a:t>
            </a:r>
            <a:r>
              <a:rPr lang="ja-JP" altLang="ja-JP" dirty="0" err="1"/>
              <a:t>ろう</a:t>
            </a:r>
            <a:r>
              <a:rPr lang="ja-JP" altLang="ja-JP" dirty="0"/>
              <a:t>ボタンにつなげて、半固形栄養剤のバッグを両手で適切な圧で押しながら注入します。他にも、カテーテルチップ型シリンジを用いて行う方法や、加圧バッグを使用する方法</a:t>
            </a:r>
            <a:r>
              <a:rPr kumimoji="1" lang="ja-JP" altLang="ja-JP" sz="1000" kern="1200" dirty="0">
                <a:solidFill>
                  <a:schemeClr val="tx1"/>
                </a:solidFill>
                <a:effectLst/>
                <a:latin typeface="+mn-lt"/>
                <a:ea typeface="+mn-ea"/>
                <a:cs typeface="+mn-cs"/>
              </a:rPr>
              <a:t>などがあります。</a:t>
            </a:r>
          </a:p>
          <a:p>
            <a:endParaRPr lang="ja-JP" altLang="en-US" dirty="0"/>
          </a:p>
        </p:txBody>
      </p:sp>
    </p:spTree>
    <p:extLst>
      <p:ext uri="{BB962C8B-B14F-4D97-AF65-F5344CB8AC3E}">
        <p14:creationId xmlns:p14="http://schemas.microsoft.com/office/powerpoint/2010/main" val="757167608"/>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 1">
            <a:extLst>
              <a:ext uri="{FF2B5EF4-FFF2-40B4-BE49-F238E27FC236}">
                <a16:creationId xmlns:a16="http://schemas.microsoft.com/office/drawing/2014/main" id="{9FB41CF8-C1C3-4ED8-AF12-B79C2EEB778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ノート プレースホルダ 2">
            <a:extLst>
              <a:ext uri="{FF2B5EF4-FFF2-40B4-BE49-F238E27FC236}">
                <a16:creationId xmlns:a16="http://schemas.microsoft.com/office/drawing/2014/main" id="{77522158-EFA8-4CEA-998E-6F8FDF63A88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それでは、経管栄養の手順について説明します。</a:t>
            </a:r>
          </a:p>
          <a:p>
            <a:r>
              <a:rPr kumimoji="1" lang="ja-JP" altLang="ja-JP" sz="1000" kern="1200" dirty="0">
                <a:solidFill>
                  <a:schemeClr val="tx1"/>
                </a:solidFill>
                <a:effectLst/>
                <a:latin typeface="+mn-lt"/>
                <a:ea typeface="+mn-ea"/>
                <a:cs typeface="+mn-cs"/>
              </a:rPr>
              <a:t>まず、経管栄養を準備する前に、今から経管栄養を入れて良いか、食事を開始して良いかを、対象者に確認します。</a:t>
            </a:r>
          </a:p>
          <a:p>
            <a:pPr>
              <a:spcBef>
                <a:spcPct val="0"/>
              </a:spcBef>
            </a:pPr>
            <a:endParaRPr lang="ja-JP" altLang="en-US" dirty="0"/>
          </a:p>
        </p:txBody>
      </p:sp>
    </p:spTree>
    <p:extLst>
      <p:ext uri="{BB962C8B-B14F-4D97-AF65-F5344CB8AC3E}">
        <p14:creationId xmlns:p14="http://schemas.microsoft.com/office/powerpoint/2010/main" val="2198651564"/>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スライド イメージ プレースホルダ 1">
            <a:extLst>
              <a:ext uri="{FF2B5EF4-FFF2-40B4-BE49-F238E27FC236}">
                <a16:creationId xmlns:a16="http://schemas.microsoft.com/office/drawing/2014/main" id="{EF185DA1-C0EC-4678-9C22-F4E9C66B4CF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ノート プレースホルダ 2">
            <a:extLst>
              <a:ext uri="{FF2B5EF4-FFF2-40B4-BE49-F238E27FC236}">
                <a16:creationId xmlns:a16="http://schemas.microsoft.com/office/drawing/2014/main" id="{0563F008-51D1-449D-8BDB-2CF55A3E50A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経管栄養を中止する要件としては、</a:t>
            </a:r>
          </a:p>
          <a:p>
            <a:pPr marL="216000" indent="-108000"/>
            <a:r>
              <a:rPr kumimoji="1" lang="ja-JP" altLang="ja-JP" sz="1000" kern="1200" dirty="0">
                <a:solidFill>
                  <a:schemeClr val="tx1"/>
                </a:solidFill>
                <a:effectLst/>
                <a:latin typeface="+mn-lt"/>
                <a:ea typeface="+mn-ea"/>
                <a:cs typeface="+mn-cs"/>
              </a:rPr>
              <a:t>・</a:t>
            </a:r>
            <a:r>
              <a:rPr lang="ja-JP" altLang="ja-JP" dirty="0"/>
              <a:t>もともと意識障害がある人を除いては、いつもとちがった意識障害がある場合</a:t>
            </a:r>
          </a:p>
          <a:p>
            <a:pPr marL="216000" indent="-108000"/>
            <a:r>
              <a:rPr lang="ja-JP" altLang="ja-JP" dirty="0"/>
              <a:t>・対象者の通常体温以上の発熱、38度以上の発熱がある場合</a:t>
            </a:r>
          </a:p>
          <a:p>
            <a:pPr marL="216000" indent="-108000"/>
            <a:r>
              <a:rPr lang="ja-JP" altLang="ja-JP" dirty="0"/>
              <a:t>・酸素飽和度の低下（パルスオキシメーターで90%以下など）がみられる場合</a:t>
            </a:r>
          </a:p>
          <a:p>
            <a:r>
              <a:rPr lang="ja-JP" altLang="ja-JP" dirty="0"/>
              <a:t>ただし、遷延性意識障害（せんえんせいいしきしょうがい）の対象者の場合、介護職員が行っている通常の体位変換で、喀痰が出やすくなり、改善する場合があります。他にも、</a:t>
            </a:r>
          </a:p>
          <a:p>
            <a:pPr marL="216000" indent="-108000"/>
            <a:r>
              <a:rPr lang="ja-JP" altLang="ja-JP" dirty="0"/>
              <a:t>・普段より明らかな血圧の低下がみられる場合</a:t>
            </a:r>
          </a:p>
          <a:p>
            <a:pPr marL="216000" indent="-108000"/>
            <a:r>
              <a:rPr lang="ja-JP" altLang="ja-JP" dirty="0"/>
              <a:t>・各種消化器症状（すなわち嘔吐、腹痛や腹部違和感、腹部の張り、水様便、黒色便、血便等）がみられる場合</a:t>
            </a:r>
          </a:p>
          <a:p>
            <a:pPr marL="216000" indent="-108000"/>
            <a:r>
              <a:rPr lang="ja-JP" altLang="ja-JP" dirty="0"/>
              <a:t>・胃</a:t>
            </a:r>
            <a:r>
              <a:rPr lang="ja-JP" altLang="ja-JP" dirty="0" err="1"/>
              <a:t>ろう</a:t>
            </a:r>
            <a:r>
              <a:rPr lang="ja-JP" altLang="ja-JP" dirty="0"/>
              <a:t>部から、胃内容物（いないようぶつ）が大量に漏れる場合</a:t>
            </a:r>
          </a:p>
          <a:p>
            <a:pPr marL="216000" indent="-108000"/>
            <a:r>
              <a:rPr lang="ja-JP" altLang="ja-JP" dirty="0"/>
              <a:t>・対象者が、経管栄養の中止を希望する場合</a:t>
            </a:r>
          </a:p>
          <a:p>
            <a:r>
              <a:rPr lang="ja-JP" altLang="ja-JP" dirty="0"/>
              <a:t>などがあります。</a:t>
            </a:r>
          </a:p>
          <a:p>
            <a:r>
              <a:rPr lang="ja-JP" altLang="ja-JP" dirty="0"/>
              <a:t>いつもとは違う、これらの状態がみられる場合は、時間をおかず、いったん注入を中止し、対象者や家族、医療職に相談し、指示</a:t>
            </a:r>
            <a:r>
              <a:rPr kumimoji="1" lang="ja-JP" altLang="ja-JP" sz="1000" kern="1200" dirty="0">
                <a:solidFill>
                  <a:schemeClr val="tx1"/>
                </a:solidFill>
                <a:effectLst/>
                <a:latin typeface="+mn-lt"/>
                <a:ea typeface="+mn-ea"/>
                <a:cs typeface="+mn-cs"/>
              </a:rPr>
              <a:t>をうけてください。</a:t>
            </a:r>
            <a:endParaRPr lang="ja-JP" altLang="en-US" dirty="0"/>
          </a:p>
        </p:txBody>
      </p:sp>
    </p:spTree>
    <p:extLst>
      <p:ext uri="{BB962C8B-B14F-4D97-AF65-F5344CB8AC3E}">
        <p14:creationId xmlns:p14="http://schemas.microsoft.com/office/powerpoint/2010/main" val="3933503618"/>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 1">
            <a:extLst>
              <a:ext uri="{FF2B5EF4-FFF2-40B4-BE49-F238E27FC236}">
                <a16:creationId xmlns:a16="http://schemas.microsoft.com/office/drawing/2014/main" id="{78E15022-9BBF-4A60-9AE5-4599565A6D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ノート プレースホルダ 2">
            <a:extLst>
              <a:ext uri="{FF2B5EF4-FFF2-40B4-BE49-F238E27FC236}">
                <a16:creationId xmlns:a16="http://schemas.microsoft.com/office/drawing/2014/main" id="{02A1CE7E-ACD6-4DAA-9BF3-041866600979}"/>
              </a:ext>
            </a:extLst>
          </p:cNvPr>
          <p:cNvSpPr>
            <a:spLocks noGrp="1"/>
          </p:cNvSpPr>
          <p:nvPr>
            <p:ph type="body" idx="1"/>
          </p:nvPr>
        </p:nvSpPr>
        <p:spPr>
          <a:xfrm>
            <a:off x="673100" y="4686300"/>
            <a:ext cx="5495925" cy="4438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2" tIns="45361" rIns="90722" bIns="45361"/>
          <a:lstStyle/>
          <a:p>
            <a:r>
              <a:rPr kumimoji="1" lang="ja-JP" altLang="ja-JP" sz="1000" kern="1200" dirty="0">
                <a:solidFill>
                  <a:schemeClr val="tx1"/>
                </a:solidFill>
                <a:effectLst/>
                <a:latin typeface="+mn-lt"/>
                <a:ea typeface="+mn-ea"/>
                <a:cs typeface="+mn-cs"/>
              </a:rPr>
              <a:t>それではここから、実際に基本研修の演習で行う経管栄養の注入手順を説明します。</a:t>
            </a:r>
          </a:p>
          <a:p>
            <a:r>
              <a:rPr kumimoji="1" lang="ja-JP" altLang="ja-JP" sz="1000" kern="1200" dirty="0">
                <a:solidFill>
                  <a:schemeClr val="tx1"/>
                </a:solidFill>
                <a:effectLst/>
                <a:latin typeface="+mn-lt"/>
                <a:ea typeface="+mn-ea"/>
                <a:cs typeface="+mn-cs"/>
              </a:rPr>
              <a:t>皆さんはDVDまた</a:t>
            </a:r>
            <a:r>
              <a:rPr lang="ja-JP" altLang="ja-JP" dirty="0"/>
              <a:t>はスライドショーをご覧下さい。その後で皆さんに演習をしていただくことになります。</a:t>
            </a:r>
          </a:p>
          <a:p>
            <a:r>
              <a:rPr lang="ja-JP" altLang="ja-JP" dirty="0"/>
              <a:t>基本研修では、実際に対象者の胃ろうから注入する演習が出来ないため、これから説明するすべてのステップを演習することは出来ないでしょう。準備出来る必要な物品や環境などを考慮し、適宜アレンジして行って下さい。</a:t>
            </a:r>
          </a:p>
          <a:p>
            <a:r>
              <a:rPr lang="ja-JP" altLang="ja-JP" dirty="0"/>
              <a:t>液体栄養剤（あるいは代用の粘度のある液体）を高いところにつるし、滴下速度を調整しながら注入する体験は、流し台や洗面器などに液体を流しながら行って下さい。半固形栄養剤を準備できれば、実際に注入する感触を経験していただくのが良いですが、かわりに市販のゼリー飲料をカテーテルチップ型シリンジで注入</a:t>
            </a:r>
            <a:r>
              <a:rPr kumimoji="1" lang="ja-JP" altLang="ja-JP" sz="1000" kern="1200" dirty="0">
                <a:solidFill>
                  <a:schemeClr val="tx1"/>
                </a:solidFill>
                <a:effectLst/>
                <a:latin typeface="+mn-lt"/>
                <a:ea typeface="+mn-ea"/>
                <a:cs typeface="+mn-cs"/>
              </a:rPr>
              <a:t>することで代用しても良いでしょう。</a:t>
            </a:r>
          </a:p>
          <a:p>
            <a:pPr>
              <a:spcBef>
                <a:spcPct val="0"/>
              </a:spcBef>
            </a:pPr>
            <a:endParaRPr lang="en-US" altLang="ja-JP" dirty="0"/>
          </a:p>
        </p:txBody>
      </p:sp>
      <p:sp>
        <p:nvSpPr>
          <p:cNvPr id="58372" name="スライド番号プレースホルダ 3">
            <a:extLst>
              <a:ext uri="{FF2B5EF4-FFF2-40B4-BE49-F238E27FC236}">
                <a16:creationId xmlns:a16="http://schemas.microsoft.com/office/drawing/2014/main" id="{DA3DB0A8-B5F2-4616-A634-F831B7E268B8}"/>
              </a:ext>
            </a:extLst>
          </p:cNvPr>
          <p:cNvSpPr txBox="1">
            <a:spLocks noGrp="1"/>
          </p:cNvSpPr>
          <p:nvPr/>
        </p:nvSpPr>
        <p:spPr bwMode="auto">
          <a:xfrm>
            <a:off x="3814763" y="9371013"/>
            <a:ext cx="2919412"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2" tIns="45361" rIns="90722" bIns="45361" anchor="b"/>
          <a:lstStyle>
            <a:lvl1pPr defTabSz="904875">
              <a:spcBef>
                <a:spcPct val="30000"/>
              </a:spcBef>
              <a:defRPr kumimoji="1" sz="1000">
                <a:solidFill>
                  <a:schemeClr val="tx1"/>
                </a:solidFill>
                <a:latin typeface="ＭＳ Ｐ明朝" panose="02020600040205080304" pitchFamily="18" charset="-128"/>
                <a:ea typeface="ＭＳ Ｐ明朝" panose="02020600040205080304" pitchFamily="18" charset="-128"/>
              </a:defRPr>
            </a:lvl1pPr>
            <a:lvl2pPr marL="742950" indent="-285750" defTabSz="904875">
              <a:spcBef>
                <a:spcPct val="30000"/>
              </a:spcBef>
              <a:defRPr kumimoji="1" sz="1000">
                <a:solidFill>
                  <a:schemeClr val="tx1"/>
                </a:solidFill>
                <a:latin typeface="ＭＳ Ｐ明朝" panose="02020600040205080304" pitchFamily="18" charset="-128"/>
                <a:ea typeface="ＭＳ Ｐ明朝" panose="02020600040205080304" pitchFamily="18" charset="-128"/>
              </a:defRPr>
            </a:lvl2pPr>
            <a:lvl3pPr marL="1143000" indent="-228600" defTabSz="904875">
              <a:spcBef>
                <a:spcPct val="30000"/>
              </a:spcBef>
              <a:defRPr kumimoji="1" sz="1000">
                <a:solidFill>
                  <a:schemeClr val="tx1"/>
                </a:solidFill>
                <a:latin typeface="ＭＳ Ｐ明朝" panose="02020600040205080304" pitchFamily="18" charset="-128"/>
                <a:ea typeface="ＭＳ Ｐ明朝" panose="02020600040205080304" pitchFamily="18" charset="-128"/>
              </a:defRPr>
            </a:lvl3pPr>
            <a:lvl4pPr marL="1600200" indent="-228600" defTabSz="904875">
              <a:spcBef>
                <a:spcPct val="30000"/>
              </a:spcBef>
              <a:defRPr kumimoji="1" sz="1000">
                <a:solidFill>
                  <a:schemeClr val="tx1"/>
                </a:solidFill>
                <a:latin typeface="ＭＳ Ｐ明朝" panose="02020600040205080304" pitchFamily="18" charset="-128"/>
                <a:ea typeface="ＭＳ Ｐ明朝" panose="02020600040205080304" pitchFamily="18" charset="-128"/>
              </a:defRPr>
            </a:lvl4pPr>
            <a:lvl5pPr marL="2057400" indent="-228600" defTabSz="904875">
              <a:spcBef>
                <a:spcPct val="30000"/>
              </a:spcBef>
              <a:defRPr kumimoji="1" sz="1000">
                <a:solidFill>
                  <a:schemeClr val="tx1"/>
                </a:solidFill>
                <a:latin typeface="ＭＳ Ｐ明朝" panose="02020600040205080304" pitchFamily="18" charset="-128"/>
                <a:ea typeface="ＭＳ Ｐ明朝" panose="02020600040205080304" pitchFamily="18" charset="-128"/>
              </a:defRPr>
            </a:lvl5pPr>
            <a:lvl6pPr marL="2514600" indent="-228600" defTabSz="904875" eaLnBrk="0" fontAlgn="base" hangingPunct="0">
              <a:spcBef>
                <a:spcPct val="30000"/>
              </a:spcBef>
              <a:spcAft>
                <a:spcPct val="0"/>
              </a:spcAft>
              <a:defRPr kumimoji="1" sz="1000">
                <a:solidFill>
                  <a:schemeClr val="tx1"/>
                </a:solidFill>
                <a:latin typeface="ＭＳ Ｐ明朝" panose="02020600040205080304" pitchFamily="18" charset="-128"/>
                <a:ea typeface="ＭＳ Ｐ明朝" panose="02020600040205080304" pitchFamily="18" charset="-128"/>
              </a:defRPr>
            </a:lvl6pPr>
            <a:lvl7pPr marL="2971800" indent="-228600" defTabSz="904875" eaLnBrk="0" fontAlgn="base" hangingPunct="0">
              <a:spcBef>
                <a:spcPct val="30000"/>
              </a:spcBef>
              <a:spcAft>
                <a:spcPct val="0"/>
              </a:spcAft>
              <a:defRPr kumimoji="1" sz="1000">
                <a:solidFill>
                  <a:schemeClr val="tx1"/>
                </a:solidFill>
                <a:latin typeface="ＭＳ Ｐ明朝" panose="02020600040205080304" pitchFamily="18" charset="-128"/>
                <a:ea typeface="ＭＳ Ｐ明朝" panose="02020600040205080304" pitchFamily="18" charset="-128"/>
              </a:defRPr>
            </a:lvl7pPr>
            <a:lvl8pPr marL="3429000" indent="-228600" defTabSz="904875" eaLnBrk="0" fontAlgn="base" hangingPunct="0">
              <a:spcBef>
                <a:spcPct val="30000"/>
              </a:spcBef>
              <a:spcAft>
                <a:spcPct val="0"/>
              </a:spcAft>
              <a:defRPr kumimoji="1" sz="1000">
                <a:solidFill>
                  <a:schemeClr val="tx1"/>
                </a:solidFill>
                <a:latin typeface="ＭＳ Ｐ明朝" panose="02020600040205080304" pitchFamily="18" charset="-128"/>
                <a:ea typeface="ＭＳ Ｐ明朝" panose="02020600040205080304" pitchFamily="18" charset="-128"/>
              </a:defRPr>
            </a:lvl8pPr>
            <a:lvl9pPr marL="3886200" indent="-228600" defTabSz="904875" eaLnBrk="0" fontAlgn="base" hangingPunct="0">
              <a:spcBef>
                <a:spcPct val="30000"/>
              </a:spcBef>
              <a:spcAft>
                <a:spcPct val="0"/>
              </a:spcAft>
              <a:defRPr kumimoji="1" sz="1000">
                <a:solidFill>
                  <a:schemeClr val="tx1"/>
                </a:solidFill>
                <a:latin typeface="ＭＳ Ｐ明朝" panose="02020600040205080304" pitchFamily="18" charset="-128"/>
                <a:ea typeface="ＭＳ Ｐ明朝" panose="02020600040205080304" pitchFamily="18" charset="-128"/>
              </a:defRPr>
            </a:lvl9pPr>
          </a:lstStyle>
          <a:p>
            <a:pPr algn="r" eaLnBrk="1" hangingPunct="1">
              <a:spcBef>
                <a:spcPct val="0"/>
              </a:spcBef>
            </a:pPr>
            <a:endParaRPr lang="en-US" altLang="ja-JP" sz="1100">
              <a:latin typeface="Calibri" panose="020F0502020204030204" pitchFamily="34" charset="0"/>
              <a:ea typeface="ＭＳ Ｐゴシック" panose="020B0600070205080204" pitchFamily="50" charset="-128"/>
            </a:endParaRPr>
          </a:p>
        </p:txBody>
      </p:sp>
    </p:spTree>
    <p:extLst>
      <p:ext uri="{BB962C8B-B14F-4D97-AF65-F5344CB8AC3E}">
        <p14:creationId xmlns:p14="http://schemas.microsoft.com/office/powerpoint/2010/main" val="1433614899"/>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EC721D01-D41B-494C-946D-DD53ACC9549B}"/>
              </a:ext>
            </a:extLst>
          </p:cNvPr>
          <p:cNvSpPr>
            <a:spLocks noGrp="1" noRot="1" noChangeAspect="1" noChangeArrowheads="1" noTextEdit="1"/>
          </p:cNvSpPr>
          <p:nvPr>
            <p:ph type="sldImg"/>
          </p:nvPr>
        </p:nvSpPr>
        <p:spPr bwMode="auto">
          <a:xfrm>
            <a:off x="901700" y="739775"/>
            <a:ext cx="4933950"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Rectangle 3">
            <a:extLst>
              <a:ext uri="{FF2B5EF4-FFF2-40B4-BE49-F238E27FC236}">
                <a16:creationId xmlns:a16="http://schemas.microsoft.com/office/drawing/2014/main" id="{3D986E2C-4C39-477E-8A41-FB78E7386229}"/>
              </a:ext>
            </a:extLst>
          </p:cNvPr>
          <p:cNvSpPr>
            <a:spLocks noGrp="1" noChangeArrowheads="1"/>
          </p:cNvSpPr>
          <p:nvPr>
            <p:ph type="body" idx="1"/>
          </p:nvPr>
        </p:nvSpPr>
        <p:spPr>
          <a:xfrm>
            <a:off x="673100" y="4684713"/>
            <a:ext cx="5389563" cy="4441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0" tIns="44954" rIns="89910" bIns="44954"/>
          <a:lstStyle/>
          <a:p>
            <a:pPr marL="0" marR="0" lvl="0" indent="108000" algn="l" defTabSz="914400" rtl="0" eaLnBrk="1" fontAlgn="auto" latinLnBrk="0" hangingPunct="1">
              <a:lnSpc>
                <a:spcPct val="100000"/>
              </a:lnSpc>
              <a:spcBef>
                <a:spcPts val="0"/>
              </a:spcBef>
              <a:spcAft>
                <a:spcPts val="0"/>
              </a:spcAft>
              <a:buClrTx/>
              <a:buSzTx/>
              <a:buFontTx/>
              <a:buNone/>
              <a:tabLst/>
              <a:defRPr/>
            </a:pPr>
            <a:r>
              <a:rPr kumimoji="1" lang="ja-JP" altLang="ja-JP" sz="1000" kern="1200" dirty="0">
                <a:solidFill>
                  <a:schemeClr val="tx1"/>
                </a:solidFill>
                <a:effectLst/>
                <a:latin typeface="+mn-lt"/>
                <a:ea typeface="+mn-ea"/>
                <a:cs typeface="+mn-cs"/>
              </a:rPr>
              <a:t>それでは</a:t>
            </a:r>
            <a:r>
              <a:rPr lang="ja-JP" altLang="ja-JP" dirty="0"/>
              <a:t>、胃ろうから滴下型の液体栄養剤を注入する</a:t>
            </a:r>
            <a:r>
              <a:rPr kumimoji="1" lang="ja-JP" altLang="ja-JP" sz="1000" kern="1200" dirty="0">
                <a:solidFill>
                  <a:schemeClr val="tx1"/>
                </a:solidFill>
                <a:effectLst/>
                <a:latin typeface="+mn-lt"/>
                <a:ea typeface="+mn-ea"/>
                <a:cs typeface="+mn-cs"/>
              </a:rPr>
              <a:t>場合の手順を説明します。</a:t>
            </a:r>
          </a:p>
          <a:p>
            <a:pPr eaLnBrk="1" hangingPunct="1"/>
            <a:endParaRPr lang="ja-JP" altLang="ja-JP" dirty="0"/>
          </a:p>
        </p:txBody>
      </p:sp>
    </p:spTree>
    <p:extLst>
      <p:ext uri="{BB962C8B-B14F-4D97-AF65-F5344CB8AC3E}">
        <p14:creationId xmlns:p14="http://schemas.microsoft.com/office/powerpoint/2010/main" val="477934065"/>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4C8E28F6-08D7-48D9-B6CF-4EFE4E6BDC8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Rectangle 3">
            <a:extLst>
              <a:ext uri="{FF2B5EF4-FFF2-40B4-BE49-F238E27FC236}">
                <a16:creationId xmlns:a16="http://schemas.microsoft.com/office/drawing/2014/main" id="{99560A1C-CC0D-489F-B9C7-7DA4ED8813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2" tIns="45361" rIns="90722" bIns="45361"/>
          <a:lstStyle/>
          <a:p>
            <a:r>
              <a:rPr kumimoji="1" lang="ja-JP" altLang="ja-JP" sz="1000" kern="1200" dirty="0">
                <a:solidFill>
                  <a:schemeClr val="tx1"/>
                </a:solidFill>
                <a:effectLst/>
                <a:latin typeface="+mn-lt"/>
                <a:ea typeface="+mn-ea"/>
                <a:cs typeface="+mn-cs"/>
              </a:rPr>
              <a:t>まず、実施</a:t>
            </a:r>
            <a:r>
              <a:rPr lang="ja-JP" altLang="ja-JP" dirty="0"/>
              <a:t>準備を行います。</a:t>
            </a:r>
          </a:p>
          <a:p>
            <a:r>
              <a:rPr lang="ja-JP" altLang="ja-JP" dirty="0"/>
              <a:t>訪問時に、流水と石けんで手洗いを行います。これは、皆さんが、外から細菌などを持ち込まないためと、感染配慮のためです。速乾性擦式手指消毒剤（</a:t>
            </a:r>
            <a:r>
              <a:rPr lang="ja-JP" altLang="ja-JP" dirty="0" err="1"/>
              <a:t>そっ</a:t>
            </a:r>
            <a:r>
              <a:rPr lang="ja-JP" altLang="ja-JP" dirty="0"/>
              <a:t>かんせいさっしきしゅししょうどくざい）での手洗いも可能ですが、流水で洗える環境にある場合には流水で洗うほうを優先させます。</a:t>
            </a:r>
          </a:p>
          <a:p>
            <a:r>
              <a:rPr lang="ja-JP" altLang="ja-JP" dirty="0"/>
              <a:t>また、医師の指示書を確認しておきます。</a:t>
            </a:r>
          </a:p>
          <a:p>
            <a:r>
              <a:rPr lang="ja-JP" altLang="ja-JP" dirty="0"/>
              <a:t>さらに、対象者本人や家族、前回の対象者についての記録から、体調を確認します。</a:t>
            </a:r>
          </a:p>
          <a:p>
            <a:r>
              <a:rPr lang="ja-JP" altLang="ja-JP" dirty="0"/>
              <a:t>対象者本人に対しては、いつもの状態と変わりがないか確認しましょう。腹痛などの腹部症状に関する訴えや38度以上の発熱、腹部の張り、連続した水様便、いつもと違う活気や元気のなさなどの有無について確認します。これらの症状がある時には、対象者、担当看護師、家族に相談します。また、意識のない対象者については、ご家族や医療職に注入して良いか、判断をあおぎます。</a:t>
            </a:r>
          </a:p>
          <a:p>
            <a:r>
              <a:rPr lang="ja-JP" altLang="ja-JP" dirty="0"/>
              <a:t>前回の記録からは、嘔気（おうき）や嘔吐（</a:t>
            </a:r>
            <a:r>
              <a:rPr kumimoji="1" lang="ja-JP" altLang="ja-JP" sz="1000" kern="1200" dirty="0">
                <a:solidFill>
                  <a:schemeClr val="tx1"/>
                </a:solidFill>
                <a:effectLst/>
                <a:latin typeface="+mn-lt"/>
                <a:ea typeface="+mn-ea"/>
                <a:cs typeface="+mn-cs"/>
              </a:rPr>
              <a:t>おうと）、下痢、熱、意識状態などを確認しておくと良いでしょう。</a:t>
            </a:r>
          </a:p>
          <a:p>
            <a:r>
              <a:rPr kumimoji="1" lang="ja-JP" altLang="ja-JP" sz="1000" kern="1200" dirty="0">
                <a:solidFill>
                  <a:schemeClr val="tx1"/>
                </a:solidFill>
                <a:effectLst/>
                <a:latin typeface="+mn-lt"/>
                <a:ea typeface="+mn-ea"/>
                <a:cs typeface="+mn-cs"/>
              </a:rPr>
              <a:t>ここまでは、ケアの前に済ませておきます。</a:t>
            </a:r>
            <a:endParaRPr lang="ja-JP" altLang="en-US" dirty="0"/>
          </a:p>
        </p:txBody>
      </p:sp>
    </p:spTree>
    <p:extLst>
      <p:ext uri="{BB962C8B-B14F-4D97-AF65-F5344CB8AC3E}">
        <p14:creationId xmlns:p14="http://schemas.microsoft.com/office/powerpoint/2010/main" val="1602647364"/>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41485A60-319A-401D-8084-856D57FADB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Rectangle 3">
            <a:extLst>
              <a:ext uri="{FF2B5EF4-FFF2-40B4-BE49-F238E27FC236}">
                <a16:creationId xmlns:a16="http://schemas.microsoft.com/office/drawing/2014/main" id="{7F5DA3BC-2CE7-494C-ADAB-11075E8ED9F3}"/>
              </a:ext>
            </a:extLst>
          </p:cNvPr>
          <p:cNvSpPr>
            <a:spLocks noGrp="1" noChangeArrowheads="1"/>
          </p:cNvSpPr>
          <p:nvPr>
            <p:ph type="body" idx="1"/>
          </p:nvPr>
        </p:nvSpPr>
        <p:spPr>
          <a:xfrm>
            <a:off x="809625" y="4686300"/>
            <a:ext cx="4949825" cy="4438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2" tIns="45361" rIns="90722" bIns="45361"/>
          <a:lstStyle/>
          <a:p>
            <a:r>
              <a:rPr kumimoji="1" lang="ja-JP" altLang="ja-JP" sz="1000" kern="1200" dirty="0">
                <a:solidFill>
                  <a:schemeClr val="tx1"/>
                </a:solidFill>
                <a:effectLst/>
                <a:latin typeface="+mn-lt"/>
                <a:ea typeface="+mn-ea"/>
                <a:cs typeface="+mn-cs"/>
              </a:rPr>
              <a:t>手順１、注入の依頼を受ける、意思を確認する。</a:t>
            </a:r>
          </a:p>
          <a:p>
            <a:r>
              <a:rPr kumimoji="1" lang="ja-JP" altLang="ja-JP" sz="1000" kern="1200" dirty="0">
                <a:solidFill>
                  <a:schemeClr val="tx1"/>
                </a:solidFill>
                <a:effectLst/>
                <a:latin typeface="+mn-lt"/>
                <a:ea typeface="+mn-ea"/>
                <a:cs typeface="+mn-cs"/>
              </a:rPr>
              <a:t>対象者本人から注入の依頼を受けるか、対象者の意思を確認します。</a:t>
            </a:r>
          </a:p>
          <a:p>
            <a:r>
              <a:rPr kumimoji="1" lang="ja-JP" altLang="ja-JP" sz="1000" kern="1200" dirty="0">
                <a:solidFill>
                  <a:schemeClr val="tx1"/>
                </a:solidFill>
                <a:effectLst/>
                <a:latin typeface="+mn-lt"/>
                <a:ea typeface="+mn-ea"/>
                <a:cs typeface="+mn-cs"/>
              </a:rPr>
              <a:t>具体的には、「今から</a:t>
            </a:r>
            <a:r>
              <a:rPr lang="ja-JP" altLang="ja-JP" dirty="0"/>
              <a:t>栄養剤を胃ろうから入れても良いですか？」と尋ね、意思を確認します。</a:t>
            </a:r>
          </a:p>
          <a:p>
            <a:r>
              <a:rPr lang="ja-JP" altLang="ja-JP" dirty="0"/>
              <a:t>対象者が食事を拒否する場合や対象者の体調などによって、栄養剤の注入を中止・延期する場合には、水分をどうするかを対象者あるいは</a:t>
            </a:r>
            <a:r>
              <a:rPr kumimoji="1" lang="ja-JP" altLang="ja-JP" sz="1000" kern="1200" dirty="0">
                <a:solidFill>
                  <a:schemeClr val="tx1"/>
                </a:solidFill>
                <a:effectLst/>
                <a:latin typeface="+mn-lt"/>
                <a:ea typeface="+mn-ea"/>
                <a:cs typeface="+mn-cs"/>
              </a:rPr>
              <a:t>看護師に確認しましょう。</a:t>
            </a:r>
          </a:p>
          <a:p>
            <a:pPr eaLnBrk="1" hangingPunct="1"/>
            <a:endParaRPr lang="ja-JP" altLang="en-US" dirty="0"/>
          </a:p>
        </p:txBody>
      </p:sp>
    </p:spTree>
    <p:extLst>
      <p:ext uri="{BB962C8B-B14F-4D97-AF65-F5344CB8AC3E}">
        <p14:creationId xmlns:p14="http://schemas.microsoft.com/office/powerpoint/2010/main" val="1435144853"/>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3AF61279-50DF-4A16-9ED2-1552B0FE83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Rectangle 3">
            <a:extLst>
              <a:ext uri="{FF2B5EF4-FFF2-40B4-BE49-F238E27FC236}">
                <a16:creationId xmlns:a16="http://schemas.microsoft.com/office/drawing/2014/main" id="{36AA82B6-7CC1-4C6F-BD19-F5E716845A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2" tIns="45361" rIns="90722" bIns="45361"/>
          <a:lstStyle/>
          <a:p>
            <a:r>
              <a:rPr kumimoji="1" lang="ja-JP" altLang="ja-JP" sz="1000" kern="1200" dirty="0">
                <a:solidFill>
                  <a:schemeClr val="tx1"/>
                </a:solidFill>
                <a:effectLst/>
                <a:latin typeface="+mn-lt"/>
                <a:ea typeface="+mn-ea"/>
                <a:cs typeface="+mn-cs"/>
              </a:rPr>
              <a:t>手順２、必要物品、栄養剤を用意する。</a:t>
            </a:r>
          </a:p>
          <a:p>
            <a:r>
              <a:rPr kumimoji="1" lang="ja-JP" altLang="ja-JP" sz="1000" kern="1200" dirty="0">
                <a:solidFill>
                  <a:schemeClr val="tx1"/>
                </a:solidFill>
                <a:effectLst/>
                <a:latin typeface="+mn-lt"/>
                <a:ea typeface="+mn-ea"/>
                <a:cs typeface="+mn-cs"/>
              </a:rPr>
              <a:t>経管</a:t>
            </a:r>
            <a:r>
              <a:rPr lang="ja-JP" altLang="ja-JP" dirty="0"/>
              <a:t>栄養セット、液体栄養剤、白湯、カテーテルチップ型シリンジ、トレイ、注入用ボトルを高いところにつるすS字型フックあるいはスタンドなどを用意します。</a:t>
            </a:r>
          </a:p>
          <a:p>
            <a:r>
              <a:rPr lang="ja-JP" altLang="ja-JP" dirty="0"/>
              <a:t>注入用ボトルは、清潔であるか、乾燥しているか、を確認します。</a:t>
            </a:r>
          </a:p>
          <a:p>
            <a:r>
              <a:rPr lang="ja-JP" altLang="ja-JP" dirty="0"/>
              <a:t>栄養剤は、種類、量を確認します。</a:t>
            </a:r>
          </a:p>
          <a:p>
            <a:r>
              <a:rPr lang="ja-JP" altLang="ja-JP" dirty="0"/>
              <a:t>栄養剤は温度に注意しましょう。目安は、常温から人肌くらいの温度ですが、医師の指示や家族の方法に従いましょう。熱すぎるとやけどのおそれがあり、冷たすぎると下痢などを起こしてしまう可能性があります。冷蔵庫から取り出した</a:t>
            </a:r>
            <a:r>
              <a:rPr kumimoji="1" lang="ja-JP" altLang="ja-JP" sz="1000" kern="1200" dirty="0">
                <a:solidFill>
                  <a:schemeClr val="tx1"/>
                </a:solidFill>
                <a:effectLst/>
                <a:latin typeface="+mn-lt"/>
                <a:ea typeface="+mn-ea"/>
                <a:cs typeface="+mn-cs"/>
              </a:rPr>
              <a:t>ものや、冷たい食品は避けなければなりません。好みによっては、湯せんする場合もあります。</a:t>
            </a:r>
          </a:p>
          <a:p>
            <a:r>
              <a:rPr kumimoji="1" lang="ja-JP" altLang="ja-JP" sz="1000" kern="1200" dirty="0">
                <a:solidFill>
                  <a:schemeClr val="tx1"/>
                </a:solidFill>
                <a:effectLst/>
                <a:latin typeface="+mn-lt"/>
                <a:ea typeface="+mn-ea"/>
                <a:cs typeface="+mn-cs"/>
              </a:rPr>
              <a:t>白湯は指示量を確認します。</a:t>
            </a:r>
          </a:p>
          <a:p>
            <a:pPr eaLnBrk="1" hangingPunct="1"/>
            <a:endParaRPr lang="ja-JP" altLang="en-US" dirty="0"/>
          </a:p>
        </p:txBody>
      </p:sp>
    </p:spTree>
    <p:extLst>
      <p:ext uri="{BB962C8B-B14F-4D97-AF65-F5344CB8AC3E}">
        <p14:creationId xmlns:p14="http://schemas.microsoft.com/office/powerpoint/2010/main" val="3148704087"/>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74BD704B-E6ED-4D28-9164-AC6BDC0F3D9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Rectangle 3">
            <a:extLst>
              <a:ext uri="{FF2B5EF4-FFF2-40B4-BE49-F238E27FC236}">
                <a16:creationId xmlns:a16="http://schemas.microsoft.com/office/drawing/2014/main" id="{E3823CD6-609D-4DEA-AD47-FE4429600527}"/>
              </a:ext>
            </a:extLst>
          </p:cNvPr>
          <p:cNvSpPr>
            <a:spLocks noGrp="1" noChangeArrowheads="1"/>
          </p:cNvSpPr>
          <p:nvPr>
            <p:ph type="body" idx="1"/>
          </p:nvPr>
        </p:nvSpPr>
        <p:spPr>
          <a:xfrm>
            <a:off x="673100" y="4686300"/>
            <a:ext cx="5495925" cy="4438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2" tIns="45361" rIns="90722" bIns="45361"/>
          <a:lstStyle/>
          <a:p>
            <a:r>
              <a:rPr kumimoji="1" lang="ja-JP" altLang="ja-JP" sz="1000" kern="1200" dirty="0">
                <a:solidFill>
                  <a:schemeClr val="tx1"/>
                </a:solidFill>
                <a:effectLst/>
                <a:latin typeface="+mn-lt"/>
                <a:ea typeface="+mn-ea"/>
                <a:cs typeface="+mn-cs"/>
              </a:rPr>
              <a:t>手順３、体位を調整する。</a:t>
            </a:r>
          </a:p>
          <a:p>
            <a:r>
              <a:rPr kumimoji="1" lang="ja-JP" altLang="ja-JP" sz="1000" kern="1200" dirty="0">
                <a:solidFill>
                  <a:schemeClr val="tx1"/>
                </a:solidFill>
                <a:effectLst/>
                <a:latin typeface="+mn-lt"/>
                <a:ea typeface="+mn-ea"/>
                <a:cs typeface="+mn-cs"/>
              </a:rPr>
              <a:t>対象者が望むいつもの決められた体位に調整します。ベッドの頭側を上げる、あるいは車イスや安楽なソファーなどに移乗することもあります。</a:t>
            </a:r>
          </a:p>
          <a:p>
            <a:r>
              <a:rPr kumimoji="1" lang="ja-JP" altLang="ja-JP" sz="1000" kern="1200" dirty="0">
                <a:solidFill>
                  <a:schemeClr val="tx1"/>
                </a:solidFill>
                <a:effectLst/>
                <a:latin typeface="+mn-lt"/>
                <a:ea typeface="+mn-ea"/>
                <a:cs typeface="+mn-cs"/>
              </a:rPr>
              <a:t>上体を起立させることは、栄養剤の逆流を防止し、十二指腸への流れがスムーズになります。</a:t>
            </a:r>
          </a:p>
          <a:p>
            <a:r>
              <a:rPr kumimoji="1" lang="ja-JP" altLang="ja-JP" sz="1000" kern="1200" dirty="0">
                <a:solidFill>
                  <a:schemeClr val="tx1"/>
                </a:solidFill>
                <a:effectLst/>
                <a:latin typeface="+mn-lt"/>
                <a:ea typeface="+mn-ea"/>
                <a:cs typeface="+mn-cs"/>
              </a:rPr>
              <a:t>頭を高くしたときなどは、顔色は蒼白になっていないか観察します。もし、顔色が蒼白になったり、変わったことがあれば、対象者の気分を聞き、望む体位に変えるようにしましょう。</a:t>
            </a:r>
          </a:p>
          <a:p>
            <a:r>
              <a:rPr kumimoji="1" lang="ja-JP" altLang="ja-JP" sz="1000" kern="1200" dirty="0">
                <a:solidFill>
                  <a:schemeClr val="tx1"/>
                </a:solidFill>
                <a:effectLst/>
                <a:latin typeface="+mn-lt"/>
                <a:ea typeface="+mn-ea"/>
                <a:cs typeface="+mn-cs"/>
              </a:rPr>
              <a:t>本人が希望や変化を訴えられない場合は、体位を変えるたびに脈や血圧を調べます。</a:t>
            </a:r>
          </a:p>
          <a:p>
            <a:r>
              <a:rPr kumimoji="1" lang="ja-JP" altLang="ja-JP" sz="1000" kern="1200" dirty="0">
                <a:solidFill>
                  <a:schemeClr val="tx1"/>
                </a:solidFill>
                <a:effectLst/>
                <a:latin typeface="+mn-lt"/>
                <a:ea typeface="+mn-ea"/>
                <a:cs typeface="+mn-cs"/>
              </a:rPr>
              <a:t>また注入中しばらく同じ体位を保つ事になるので、体位の安楽（あんらく）をはかる必要があります。それには、無理な体位にしないことが大切で、臀部（でんぶ）などに高い圧がかかっていないか、胃部を圧迫するような体位ではないかなどに配慮することが重要です。</a:t>
            </a:r>
          </a:p>
          <a:p>
            <a:pPr eaLnBrk="1" hangingPunct="1">
              <a:lnSpc>
                <a:spcPct val="90000"/>
              </a:lnSpc>
            </a:pPr>
            <a:endParaRPr lang="ja-JP" altLang="en-US" dirty="0"/>
          </a:p>
        </p:txBody>
      </p:sp>
    </p:spTree>
    <p:extLst>
      <p:ext uri="{BB962C8B-B14F-4D97-AF65-F5344CB8AC3E}">
        <p14:creationId xmlns:p14="http://schemas.microsoft.com/office/powerpoint/2010/main" val="1997363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4" name="Rectangle 3"/>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dirty="0"/>
          </a:p>
        </p:txBody>
      </p:sp>
    </p:spTree>
    <p:extLst>
      <p:ext uri="{BB962C8B-B14F-4D97-AF65-F5344CB8AC3E}">
        <p14:creationId xmlns:p14="http://schemas.microsoft.com/office/powerpoint/2010/main" val="21340864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3" name="Rectangle 2">
            <a:extLst>
              <a:ext uri="{FF2B5EF4-FFF2-40B4-BE49-F238E27FC236}">
                <a16:creationId xmlns:a16="http://schemas.microsoft.com/office/drawing/2014/main" id="{107409F6-604D-4376-A97B-61B6CD6628FB}"/>
              </a:ext>
            </a:extLst>
          </p:cNvPr>
          <p:cNvSpPr>
            <a:spLocks noGrp="1" noRot="1" noChangeAspect="1" noChangeArrowheads="1" noTextEdit="1"/>
          </p:cNvSpPr>
          <p:nvPr>
            <p:ph type="sldImg"/>
          </p:nvPr>
        </p:nvSpPr>
        <p:spPr>
          <a:ln/>
        </p:spPr>
      </p:sp>
      <p:sp>
        <p:nvSpPr>
          <p:cNvPr id="179204" name="Rectangle 3">
            <a:extLst>
              <a:ext uri="{FF2B5EF4-FFF2-40B4-BE49-F238E27FC236}">
                <a16:creationId xmlns:a16="http://schemas.microsoft.com/office/drawing/2014/main" id="{6708328B-C246-44D3-97E4-0E4FABF16DE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手袋の</a:t>
            </a:r>
            <a:r>
              <a:rPr lang="ja-JP" altLang="ja-JP" dirty="0"/>
              <a:t>装着は、標準予防策の一つであり、感染経路を遮断する基本的な方法です。対象者の喀痰や唾液など分泌物に触れる可能性がある喀痰吸引では、手袋を装着するようにしましょう。</a:t>
            </a:r>
          </a:p>
          <a:p>
            <a:r>
              <a:rPr lang="ja-JP" altLang="ja-JP" dirty="0"/>
              <a:t>手袋を装着して喀痰吸引を実施した後は、装着したまま他のケアを行ったりしないように気を付けましょう。また、手袋を装着していても、完全に感染を予防できるわけではありません。そのため、手袋を外した時は、必ず手洗いをしましょう。また、使用した手袋は、決して再利用しないようにしましょう。</a:t>
            </a:r>
          </a:p>
          <a:p>
            <a:r>
              <a:rPr lang="ja-JP" altLang="ja-JP" dirty="0"/>
              <a:t>そのほか、対象者がくしゃみや咳をしており、飛沫（ひまつ）が飛びそうな場合は、マスクやガウン、プラスチックエプロンなどを装着する方法もあります。対象者の日々の状況に応じて、どのように防護をするか、医師や看護師と相談するとよいでしょう。特に対象者が感染症にかかっている場合は、感染予防を徹底しましょう。</a:t>
            </a:r>
          </a:p>
          <a:p>
            <a:r>
              <a:rPr lang="ja-JP" altLang="ja-JP" dirty="0"/>
              <a:t>なお、手袋やマスク、ガウン、プラスチックエプロン</a:t>
            </a:r>
            <a:r>
              <a:rPr kumimoji="1" lang="ja-JP" altLang="ja-JP" sz="1000" kern="1200" dirty="0">
                <a:solidFill>
                  <a:schemeClr val="tx1"/>
                </a:solidFill>
                <a:effectLst/>
                <a:latin typeface="+mn-lt"/>
                <a:ea typeface="+mn-ea"/>
                <a:cs typeface="+mn-cs"/>
              </a:rPr>
              <a:t>などを外すときは、分泌物に触れた可能性のある部分には、手を触れないようにして処理しましょう。</a:t>
            </a:r>
          </a:p>
          <a:p>
            <a:pPr eaLnBrk="1" hangingPunct="1"/>
            <a:endParaRPr lang="ja-JP" altLang="ja-JP" dirty="0"/>
          </a:p>
        </p:txBody>
      </p:sp>
    </p:spTree>
    <p:extLst>
      <p:ext uri="{BB962C8B-B14F-4D97-AF65-F5344CB8AC3E}">
        <p14:creationId xmlns:p14="http://schemas.microsoft.com/office/powerpoint/2010/main" val="561956113"/>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80B3F0AC-EB5B-42DF-A169-BF983DAE3BF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Rectangle 3">
            <a:extLst>
              <a:ext uri="{FF2B5EF4-FFF2-40B4-BE49-F238E27FC236}">
                <a16:creationId xmlns:a16="http://schemas.microsoft.com/office/drawing/2014/main" id="{A54622C5-4F28-4DB1-94BE-E245E2A5EF82}"/>
              </a:ext>
            </a:extLst>
          </p:cNvPr>
          <p:cNvSpPr>
            <a:spLocks noGrp="1" noChangeArrowheads="1"/>
          </p:cNvSpPr>
          <p:nvPr>
            <p:ph type="body" idx="1"/>
          </p:nvPr>
        </p:nvSpPr>
        <p:spPr>
          <a:xfrm>
            <a:off x="673100" y="4686300"/>
            <a:ext cx="5495925" cy="4438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2" tIns="45361" rIns="90722" bIns="45361"/>
          <a:lstStyle/>
          <a:p>
            <a:r>
              <a:rPr kumimoji="1" lang="ja-JP" altLang="ja-JP" sz="1000" kern="1200" dirty="0">
                <a:solidFill>
                  <a:schemeClr val="tx1"/>
                </a:solidFill>
                <a:effectLst/>
                <a:latin typeface="+mn-lt"/>
                <a:ea typeface="+mn-ea"/>
                <a:cs typeface="+mn-cs"/>
              </a:rPr>
              <a:t>手順４、</a:t>
            </a:r>
            <a:r>
              <a:rPr lang="ja-JP" altLang="ja-JP" dirty="0"/>
              <a:t>栄養剤を注入用ボトルに入れる。</a:t>
            </a:r>
          </a:p>
          <a:p>
            <a:r>
              <a:rPr lang="ja-JP" altLang="ja-JP" dirty="0"/>
              <a:t>まず、経管栄養セットのクレンメを閉めます。</a:t>
            </a:r>
          </a:p>
          <a:p>
            <a:r>
              <a:rPr lang="ja-JP" altLang="ja-JP" dirty="0"/>
              <a:t>注入内容を確認し、不潔にならないように、栄養剤を注入用ボトルに入れます。</a:t>
            </a:r>
          </a:p>
          <a:p>
            <a:r>
              <a:rPr lang="ja-JP" altLang="ja-JP" dirty="0"/>
              <a:t>注入用ボトルを高いところにつるします。滴下筒を指でゆっくり押しつぶして、滴下筒内の3分の1から2分の1程度に栄養剤を充填（じゅうてん）します</a:t>
            </a:r>
            <a:r>
              <a:rPr kumimoji="1" lang="ja-JP" altLang="ja-JP" sz="1000" kern="1200" dirty="0">
                <a:solidFill>
                  <a:schemeClr val="tx1"/>
                </a:solidFill>
                <a:effectLst/>
                <a:latin typeface="+mn-lt"/>
                <a:ea typeface="+mn-ea"/>
                <a:cs typeface="+mn-cs"/>
              </a:rPr>
              <a:t>。こうすれば、</a:t>
            </a:r>
            <a:r>
              <a:rPr kumimoji="1" lang="ja-JP" altLang="ja-JP" sz="1000" u="wavyHeavy" kern="1200" dirty="0">
                <a:solidFill>
                  <a:schemeClr val="tx1"/>
                </a:solidFill>
                <a:effectLst/>
                <a:latin typeface="+mn-lt"/>
                <a:ea typeface="+mn-ea"/>
                <a:cs typeface="+mn-cs"/>
              </a:rPr>
              <a:t>滴下筒</a:t>
            </a:r>
            <a:r>
              <a:rPr kumimoji="1" lang="ja-JP" altLang="ja-JP" sz="1000" kern="1200" dirty="0">
                <a:solidFill>
                  <a:schemeClr val="tx1"/>
                </a:solidFill>
                <a:effectLst/>
                <a:latin typeface="+mn-lt"/>
                <a:ea typeface="+mn-ea"/>
                <a:cs typeface="+mn-cs"/>
              </a:rPr>
              <a:t>内の滴下の様子が確認でき、注入速度を調整できます。</a:t>
            </a:r>
          </a:p>
          <a:p>
            <a:pPr eaLnBrk="1" hangingPunct="1">
              <a:lnSpc>
                <a:spcPct val="80000"/>
              </a:lnSpc>
            </a:pPr>
            <a:endParaRPr lang="en-US" altLang="ja-JP" dirty="0"/>
          </a:p>
        </p:txBody>
      </p:sp>
    </p:spTree>
    <p:extLst>
      <p:ext uri="{BB962C8B-B14F-4D97-AF65-F5344CB8AC3E}">
        <p14:creationId xmlns:p14="http://schemas.microsoft.com/office/powerpoint/2010/main" val="2837843511"/>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80B3F0AC-EB5B-42DF-A169-BF983DAE3BF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Rectangle 3">
            <a:extLst>
              <a:ext uri="{FF2B5EF4-FFF2-40B4-BE49-F238E27FC236}">
                <a16:creationId xmlns:a16="http://schemas.microsoft.com/office/drawing/2014/main" id="{A54622C5-4F28-4DB1-94BE-E245E2A5EF82}"/>
              </a:ext>
            </a:extLst>
          </p:cNvPr>
          <p:cNvSpPr>
            <a:spLocks noGrp="1" noChangeArrowheads="1"/>
          </p:cNvSpPr>
          <p:nvPr>
            <p:ph type="body" idx="1"/>
          </p:nvPr>
        </p:nvSpPr>
        <p:spPr>
          <a:xfrm>
            <a:off x="673100" y="4686300"/>
            <a:ext cx="5495925" cy="4438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2" tIns="45361" rIns="90722" bIns="45361"/>
          <a:lstStyle/>
          <a:p>
            <a:r>
              <a:rPr kumimoji="1" lang="ja-JP" altLang="ja-JP" sz="1000" kern="1200" dirty="0">
                <a:solidFill>
                  <a:schemeClr val="tx1"/>
                </a:solidFill>
                <a:effectLst/>
                <a:latin typeface="+mn-lt"/>
                <a:ea typeface="+mn-ea"/>
                <a:cs typeface="+mn-cs"/>
              </a:rPr>
              <a:t>手順</a:t>
            </a:r>
            <a:r>
              <a:rPr lang="ja-JP" altLang="ja-JP" dirty="0"/>
              <a:t>５、栄養剤を満たす。</a:t>
            </a:r>
          </a:p>
          <a:p>
            <a:r>
              <a:rPr lang="ja-JP" altLang="ja-JP" dirty="0"/>
              <a:t>クレンメを緩め、経管栄養セットのラインの先端まで栄養剤を満たしたところで、ただちにクレンメを閉じます。これは、チューブ内に残っている空気が胃袋に入らないようにするためです。</a:t>
            </a:r>
          </a:p>
          <a:p>
            <a:r>
              <a:rPr lang="ja-JP" altLang="ja-JP" dirty="0"/>
              <a:t>その際にも、チューブ先端が不潔</a:t>
            </a:r>
            <a:r>
              <a:rPr kumimoji="1" lang="ja-JP" altLang="ja-JP" sz="1000" kern="1200" dirty="0">
                <a:solidFill>
                  <a:schemeClr val="tx1"/>
                </a:solidFill>
                <a:effectLst/>
                <a:latin typeface="+mn-lt"/>
                <a:ea typeface="+mn-ea"/>
                <a:cs typeface="+mn-cs"/>
              </a:rPr>
              <a:t>にならないように十分注意しましょう。</a:t>
            </a:r>
          </a:p>
          <a:p>
            <a:pPr eaLnBrk="1" hangingPunct="1">
              <a:lnSpc>
                <a:spcPct val="80000"/>
              </a:lnSpc>
            </a:pPr>
            <a:endParaRPr lang="ja-JP" altLang="en-US" dirty="0"/>
          </a:p>
        </p:txBody>
      </p:sp>
    </p:spTree>
    <p:extLst>
      <p:ext uri="{BB962C8B-B14F-4D97-AF65-F5344CB8AC3E}">
        <p14:creationId xmlns:p14="http://schemas.microsoft.com/office/powerpoint/2010/main" val="3788686704"/>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8316081C-0812-447C-BE1C-5661095295F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a:extLst>
              <a:ext uri="{FF2B5EF4-FFF2-40B4-BE49-F238E27FC236}">
                <a16:creationId xmlns:a16="http://schemas.microsoft.com/office/drawing/2014/main" id="{FB209F5E-3D00-4507-8DB5-96DEB5BC12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2" tIns="45361" rIns="90722" bIns="45361"/>
          <a:lstStyle/>
          <a:p>
            <a:r>
              <a:rPr kumimoji="1" lang="ja-JP" altLang="ja-JP" sz="1000" kern="1200" dirty="0">
                <a:solidFill>
                  <a:schemeClr val="tx1"/>
                </a:solidFill>
                <a:effectLst/>
                <a:latin typeface="+mn-lt"/>
                <a:ea typeface="+mn-ea"/>
                <a:cs typeface="+mn-cs"/>
              </a:rPr>
              <a:t>手順６</a:t>
            </a:r>
            <a:r>
              <a:rPr lang="ja-JP" altLang="ja-JP" dirty="0"/>
              <a:t>、胃</a:t>
            </a:r>
            <a:r>
              <a:rPr lang="ja-JP" altLang="ja-JP" dirty="0" err="1"/>
              <a:t>ろう</a:t>
            </a:r>
            <a:r>
              <a:rPr lang="ja-JP" altLang="ja-JP" dirty="0"/>
              <a:t>チューブを観察する。</a:t>
            </a:r>
          </a:p>
          <a:p>
            <a:r>
              <a:rPr lang="ja-JP" altLang="ja-JP" dirty="0"/>
              <a:t>胃</a:t>
            </a:r>
            <a:r>
              <a:rPr lang="ja-JP" altLang="ja-JP" dirty="0" err="1"/>
              <a:t>ろう</a:t>
            </a:r>
            <a:r>
              <a:rPr lang="ja-JP" altLang="ja-JP" dirty="0"/>
              <a:t>チューブの破損や抜けがないか、固定の位置を目視で観察します。胃ろうから出ているチューブの長さに注意し、チューブが抜けているようでしたら医療職に連絡・相談します。予め、連絡先や方法を取り決めておくとよいでしょう。</a:t>
            </a:r>
          </a:p>
          <a:p>
            <a:r>
              <a:rPr lang="ja-JP" altLang="ja-JP" dirty="0"/>
              <a:t>また、胃</a:t>
            </a:r>
            <a:r>
              <a:rPr lang="ja-JP" altLang="ja-JP" dirty="0" err="1"/>
              <a:t>ろう</a:t>
            </a:r>
            <a:r>
              <a:rPr lang="ja-JP" altLang="ja-JP" dirty="0"/>
              <a:t>周囲の観察は毎回行ってください。</a:t>
            </a:r>
          </a:p>
          <a:p>
            <a:r>
              <a:rPr lang="ja-JP" altLang="ja-JP" dirty="0"/>
              <a:t>・チューブに破損がないか</a:t>
            </a:r>
          </a:p>
          <a:p>
            <a:r>
              <a:rPr lang="ja-JP" altLang="ja-JP" dirty="0"/>
              <a:t>・ボタン型などで、ストッパーが皮膚の一箇所へくいこんで圧迫がないか</a:t>
            </a:r>
          </a:p>
          <a:p>
            <a:r>
              <a:rPr lang="ja-JP" altLang="ja-JP" dirty="0"/>
              <a:t>・誤注入を避けるため、胃</a:t>
            </a:r>
            <a:r>
              <a:rPr lang="ja-JP" altLang="ja-JP" dirty="0" err="1"/>
              <a:t>ろう</a:t>
            </a:r>
            <a:r>
              <a:rPr lang="ja-JP" altLang="ja-JP" dirty="0"/>
              <a:t>チューブ</a:t>
            </a:r>
            <a:r>
              <a:rPr kumimoji="1" lang="ja-JP" altLang="ja-JP" sz="1000" kern="1200" dirty="0">
                <a:solidFill>
                  <a:schemeClr val="tx1"/>
                </a:solidFill>
                <a:effectLst/>
                <a:latin typeface="+mn-lt"/>
                <a:ea typeface="+mn-ea"/>
                <a:cs typeface="+mn-cs"/>
              </a:rPr>
              <a:t>であること、</a:t>
            </a:r>
          </a:p>
          <a:p>
            <a:r>
              <a:rPr kumimoji="1" lang="ja-JP" altLang="ja-JP" sz="1000" kern="1200" dirty="0">
                <a:solidFill>
                  <a:schemeClr val="tx1"/>
                </a:solidFill>
                <a:effectLst/>
                <a:latin typeface="+mn-lt"/>
                <a:ea typeface="+mn-ea"/>
                <a:cs typeface="+mn-cs"/>
              </a:rPr>
              <a:t>などを確認します。</a:t>
            </a:r>
          </a:p>
          <a:p>
            <a:pPr eaLnBrk="1" hangingPunct="1">
              <a:lnSpc>
                <a:spcPct val="90000"/>
              </a:lnSpc>
            </a:pPr>
            <a:endParaRPr lang="en-US" altLang="ja-JP" dirty="0"/>
          </a:p>
        </p:txBody>
      </p:sp>
    </p:spTree>
    <p:extLst>
      <p:ext uri="{BB962C8B-B14F-4D97-AF65-F5344CB8AC3E}">
        <p14:creationId xmlns:p14="http://schemas.microsoft.com/office/powerpoint/2010/main" val="95595219"/>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53890C2A-CAAB-4C39-AF49-C33702EF41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Rectangle 3">
            <a:extLst>
              <a:ext uri="{FF2B5EF4-FFF2-40B4-BE49-F238E27FC236}">
                <a16:creationId xmlns:a16="http://schemas.microsoft.com/office/drawing/2014/main" id="{162D6298-7278-43AD-A07D-415150AAEA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2" tIns="45361" rIns="90722" bIns="45361"/>
          <a:lstStyle/>
          <a:p>
            <a:r>
              <a:rPr kumimoji="1" lang="ja-JP" altLang="ja-JP" sz="1000" kern="1200" dirty="0">
                <a:solidFill>
                  <a:schemeClr val="tx1"/>
                </a:solidFill>
                <a:effectLst/>
                <a:latin typeface="+mn-lt"/>
                <a:ea typeface="+mn-ea"/>
                <a:cs typeface="+mn-cs"/>
              </a:rPr>
              <a:t>手順７</a:t>
            </a:r>
            <a:r>
              <a:rPr lang="ja-JP" altLang="ja-JP" dirty="0"/>
              <a:t>、胃</a:t>
            </a:r>
            <a:r>
              <a:rPr lang="ja-JP" altLang="ja-JP" dirty="0" err="1"/>
              <a:t>ろう</a:t>
            </a:r>
            <a:r>
              <a:rPr lang="ja-JP" altLang="ja-JP" dirty="0"/>
              <a:t>チューブと経管栄養セットをつなぐ。</a:t>
            </a:r>
          </a:p>
          <a:p>
            <a:r>
              <a:rPr lang="ja-JP" altLang="ja-JP" dirty="0"/>
              <a:t>ボタン型胃</a:t>
            </a:r>
            <a:r>
              <a:rPr lang="ja-JP" altLang="ja-JP" dirty="0" err="1"/>
              <a:t>ろう</a:t>
            </a:r>
            <a:r>
              <a:rPr lang="ja-JP" altLang="ja-JP" dirty="0"/>
              <a:t>カテーテルに連結した接続用チューブの栓、あるいはチューブ型胃ろうカテーテルの栓を開けた際にしばらくそのまま待って胃内のガスを自然に排出できるように促します。また、胃内に残った栄養剤の戻りが無いか確認します。透明で薄い黄色の胃液が少し戻ってくるだけなら心配ないことが多いのですが、チューブの栓を開けると勢いよく栄養剤などの液が戻ってくるような場合は、胃腸の調子が悪いために、前回注入した栄養剤や胃液などが多量にたまっている可能性があります。この場合は、注入を中止するか、注入量を減らすなどの対応が必要になりますので、注入を始める前に医療職と相談してください。戻ってきた液が、栄養剤の色や透明でなく、褐色、黄色、緑色の時にも、胃や腸の問題がある可能性がありますので、医療職と相談しましょう。</a:t>
            </a:r>
          </a:p>
          <a:p>
            <a:r>
              <a:rPr lang="ja-JP" altLang="ja-JP" dirty="0"/>
              <a:t>注入用ボトルを所定の位置につるします。この時、対象者本人のものであることを改めて確認します。特にデイサービスの事業所などで、複数の対象者に同時に注入を行う場合は、丁寧に確認するようにしましょう。</a:t>
            </a:r>
          </a:p>
          <a:p>
            <a:r>
              <a:rPr lang="ja-JP" altLang="ja-JP" dirty="0"/>
              <a:t>胃</a:t>
            </a:r>
            <a:r>
              <a:rPr lang="ja-JP" altLang="ja-JP" dirty="0" err="1"/>
              <a:t>ろう</a:t>
            </a:r>
            <a:r>
              <a:rPr lang="ja-JP" altLang="ja-JP" dirty="0"/>
              <a:t>チューブの先端と経管栄養セットのラインの先端を、アルコール綿などで拭いてから接続します。誤注入を避けるため、胃ろうチューブ</a:t>
            </a:r>
            <a:r>
              <a:rPr kumimoji="1" lang="ja-JP" altLang="ja-JP" sz="1000" kern="1200" dirty="0">
                <a:solidFill>
                  <a:schemeClr val="tx1"/>
                </a:solidFill>
                <a:effectLst/>
                <a:latin typeface="+mn-lt"/>
                <a:ea typeface="+mn-ea"/>
                <a:cs typeface="+mn-cs"/>
              </a:rPr>
              <a:t>であることを再度確認しましょう。</a:t>
            </a:r>
            <a:endParaRPr lang="ja-JP" altLang="en-US" dirty="0"/>
          </a:p>
        </p:txBody>
      </p:sp>
    </p:spTree>
    <p:extLst>
      <p:ext uri="{BB962C8B-B14F-4D97-AF65-F5344CB8AC3E}">
        <p14:creationId xmlns:p14="http://schemas.microsoft.com/office/powerpoint/2010/main" val="1888943866"/>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B6DA8626-036C-4AA9-9E77-E256D86A769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Rectangle 3">
            <a:extLst>
              <a:ext uri="{FF2B5EF4-FFF2-40B4-BE49-F238E27FC236}">
                <a16:creationId xmlns:a16="http://schemas.microsoft.com/office/drawing/2014/main" id="{F49A4F0C-0E2E-4ABD-B764-7B8AD62F93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2" tIns="45361" rIns="90722" bIns="45361"/>
          <a:lstStyle/>
          <a:p>
            <a:r>
              <a:rPr kumimoji="1" lang="ja-JP" altLang="ja-JP" sz="1000" kern="1200" dirty="0">
                <a:solidFill>
                  <a:schemeClr val="tx1"/>
                </a:solidFill>
                <a:effectLst/>
                <a:latin typeface="+mn-lt"/>
                <a:ea typeface="+mn-ea"/>
                <a:cs typeface="+mn-cs"/>
              </a:rPr>
              <a:t>手順８</a:t>
            </a:r>
            <a:r>
              <a:rPr lang="ja-JP" altLang="ja-JP" dirty="0"/>
              <a:t>、クレンメを緩めて滴下する。</a:t>
            </a:r>
          </a:p>
          <a:p>
            <a:r>
              <a:rPr lang="ja-JP" altLang="ja-JP" dirty="0"/>
              <a:t>意識障害のあるなしに関わらず、対象者本人に注入開始について必ず声をかけます。</a:t>
            </a:r>
          </a:p>
          <a:p>
            <a:r>
              <a:rPr lang="ja-JP" altLang="ja-JP" dirty="0"/>
              <a:t>クレンメをゆっくり緩めて滴下を開始します。</a:t>
            </a:r>
          </a:p>
          <a:p>
            <a:r>
              <a:rPr lang="ja-JP" altLang="ja-JP" dirty="0"/>
              <a:t>滴下筒の滴下で注入速度を調整します。</a:t>
            </a:r>
          </a:p>
          <a:p>
            <a:r>
              <a:rPr lang="ja-JP" altLang="ja-JP" dirty="0"/>
              <a:t>1時間に200ml程度の速度で注入する場合は、1分間で60滴、10秒で10滴となります。</a:t>
            </a:r>
          </a:p>
          <a:p>
            <a:r>
              <a:rPr lang="ja-JP" altLang="ja-JP" dirty="0"/>
              <a:t>1時間に300ml程度の速度で注入する場合は、1分間に90滴、10秒で15滴となります。</a:t>
            </a:r>
          </a:p>
          <a:p>
            <a:r>
              <a:rPr lang="ja-JP" altLang="ja-JP" dirty="0"/>
              <a:t>胃</a:t>
            </a:r>
            <a:r>
              <a:rPr lang="ja-JP" altLang="ja-JP" dirty="0" err="1"/>
              <a:t>ろうを</a:t>
            </a:r>
            <a:r>
              <a:rPr lang="ja-JP" altLang="ja-JP" dirty="0"/>
              <a:t>造って間もないときは、1時間に100mlの速度で注入し、嘔吐が無く滴下がスム－ズであれば、1 時間に200ml程度の速度で注入します。演習では、1 時間に約200ml の速度に調整してみて下さい。実際の現場では、医療職が指示する許容範囲内で対象者の状態や好みに合わせて注入速度を調整してください。</a:t>
            </a:r>
          </a:p>
          <a:p>
            <a:r>
              <a:rPr lang="ja-JP" altLang="ja-JP" dirty="0"/>
              <a:t>注入開始時刻を記録します。注入中は、胃</a:t>
            </a:r>
            <a:r>
              <a:rPr lang="ja-JP" altLang="ja-JP" dirty="0" err="1"/>
              <a:t>ろう</a:t>
            </a:r>
            <a:r>
              <a:rPr lang="ja-JP" altLang="ja-JP" dirty="0"/>
              <a:t>周囲から栄養剤の漏れがないかを確認します。</a:t>
            </a:r>
          </a:p>
          <a:p>
            <a:r>
              <a:rPr lang="ja-JP" altLang="ja-JP" dirty="0"/>
              <a:t>注入の速度が速いと、胃食道逆流（いしょくどうぎゃくりゅう）による嘔吐や喘鳴（ぜんめい）・呼吸障害を起こしたり、ダンピング症状、下痢などを起こすことがあるので、医師から指示された適切な速さで注入するようにしましょう。また、体位によって注入速度が変わるので体位を整えた後には必ず滴下速度を確認</a:t>
            </a:r>
            <a:r>
              <a:rPr kumimoji="1" lang="ja-JP" altLang="ja-JP" sz="1000" kern="1200" dirty="0">
                <a:solidFill>
                  <a:schemeClr val="tx1"/>
                </a:solidFill>
                <a:effectLst/>
                <a:latin typeface="+mn-lt"/>
                <a:ea typeface="+mn-ea"/>
                <a:cs typeface="+mn-cs"/>
              </a:rPr>
              <a:t>しましょう。</a:t>
            </a:r>
            <a:endParaRPr lang="ja-JP" altLang="en-US" dirty="0"/>
          </a:p>
        </p:txBody>
      </p:sp>
    </p:spTree>
    <p:extLst>
      <p:ext uri="{BB962C8B-B14F-4D97-AF65-F5344CB8AC3E}">
        <p14:creationId xmlns:p14="http://schemas.microsoft.com/office/powerpoint/2010/main" val="2707592811"/>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000" kern="1200" dirty="0">
                <a:solidFill>
                  <a:schemeClr val="tx1"/>
                </a:solidFill>
                <a:effectLst/>
                <a:latin typeface="+mn-lt"/>
                <a:ea typeface="+mn-ea"/>
                <a:cs typeface="+mn-cs"/>
              </a:rPr>
              <a:t>「</a:t>
            </a:r>
            <a:r>
              <a:rPr lang="ja-JP" altLang="ja-JP" dirty="0"/>
              <a:t>ダンピング症候群」とは、栄養剤が急速に胃腸に送り込まれた場合に起こる症状です。</a:t>
            </a:r>
          </a:p>
          <a:p>
            <a:r>
              <a:rPr lang="ja-JP" altLang="ja-JP" dirty="0"/>
              <a:t>頻脈、低血圧などが出現します。栄養剤が急速に小腸に流れ込むことにより、浸透圧で体の水分が腸に集まり、一時的に循環血液量が減少することにより起こります。そのため決められた注入速度で注入することがとても重要であり、注意が必要です。</a:t>
            </a:r>
          </a:p>
          <a:p>
            <a:r>
              <a:rPr lang="ja-JP" altLang="ja-JP" dirty="0"/>
              <a:t>後期ダンピング症候群の症状は、低血糖による発汗、疲労感、顔面蒼白などです。栄養剤が吸収され血糖が急激に上昇し、その後インシュリンが過剰に分泌されることで低血糖を起こし、現れてくる症状です。糖水などを注入して対応したり、少量頻回注入に変更する方法もあります。</a:t>
            </a:r>
          </a:p>
          <a:p>
            <a:r>
              <a:rPr lang="ja-JP" altLang="ja-JP" dirty="0"/>
              <a:t>なお、ここに記載されている対応については医療</a:t>
            </a:r>
            <a:r>
              <a:rPr kumimoji="1" lang="ja-JP" altLang="ja-JP" sz="1000" kern="1200" dirty="0">
                <a:solidFill>
                  <a:schemeClr val="tx1"/>
                </a:solidFill>
                <a:effectLst/>
                <a:latin typeface="+mn-lt"/>
                <a:ea typeface="+mn-ea"/>
                <a:cs typeface="+mn-cs"/>
              </a:rPr>
              <a:t>職と連携を取り実施していきましょう。</a:t>
            </a:r>
          </a:p>
          <a:p>
            <a:endParaRPr lang="ja-JP" altLang="en-US" dirty="0"/>
          </a:p>
        </p:txBody>
      </p:sp>
    </p:spTree>
    <p:extLst>
      <p:ext uri="{BB962C8B-B14F-4D97-AF65-F5344CB8AC3E}">
        <p14:creationId xmlns:p14="http://schemas.microsoft.com/office/powerpoint/2010/main" val="732428984"/>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7B2302B2-4F2C-4D20-B885-5B08C6146E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Rectangle 3">
            <a:extLst>
              <a:ext uri="{FF2B5EF4-FFF2-40B4-BE49-F238E27FC236}">
                <a16:creationId xmlns:a16="http://schemas.microsoft.com/office/drawing/2014/main" id="{C4C7EAB1-44D9-47C7-B28B-3F2ADD5359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2" tIns="45361" rIns="90722" bIns="45361"/>
          <a:lstStyle/>
          <a:p>
            <a:r>
              <a:rPr kumimoji="1" lang="ja-JP" altLang="ja-JP" sz="1000" kern="1200" dirty="0">
                <a:solidFill>
                  <a:schemeClr val="tx1"/>
                </a:solidFill>
                <a:effectLst/>
                <a:latin typeface="+mn-lt"/>
                <a:ea typeface="+mn-ea"/>
                <a:cs typeface="+mn-cs"/>
              </a:rPr>
              <a:t>手順９、異常がないか確認する。</a:t>
            </a:r>
          </a:p>
          <a:p>
            <a:r>
              <a:rPr lang="ja-JP" altLang="ja-JP" dirty="0"/>
              <a:t>注入中も頻回に対象者の状態を確認します。</a:t>
            </a:r>
          </a:p>
          <a:p>
            <a:r>
              <a:rPr lang="ja-JP" altLang="ja-JP" dirty="0"/>
              <a:t>・胃</a:t>
            </a:r>
            <a:r>
              <a:rPr lang="ja-JP" altLang="ja-JP" dirty="0" err="1"/>
              <a:t>ろう</a:t>
            </a:r>
            <a:r>
              <a:rPr lang="ja-JP" altLang="ja-JP" dirty="0"/>
              <a:t>周辺や接続部位から漏れていないか。</a:t>
            </a:r>
          </a:p>
          <a:p>
            <a:r>
              <a:rPr lang="ja-JP" altLang="ja-JP" dirty="0"/>
              <a:t>・対象者の表情は苦しそうではないか。</a:t>
            </a:r>
          </a:p>
          <a:p>
            <a:r>
              <a:rPr lang="ja-JP" altLang="ja-JP" dirty="0"/>
              <a:t>・下痢、嘔吐、頻脈、発汗、顔面紅潮（がんめんこうちょう）、めまいなどはないか。</a:t>
            </a:r>
          </a:p>
          <a:p>
            <a:r>
              <a:rPr lang="ja-JP" altLang="ja-JP" dirty="0"/>
              <a:t>・意識の変化はないか。</a:t>
            </a:r>
          </a:p>
          <a:p>
            <a:r>
              <a:rPr lang="ja-JP" altLang="ja-JP" dirty="0"/>
              <a:t>・息切れはないか。</a:t>
            </a:r>
          </a:p>
          <a:p>
            <a:r>
              <a:rPr lang="ja-JP" altLang="ja-JP" dirty="0"/>
              <a:t>・急激な滴下や滴下の停止がないか。</a:t>
            </a:r>
          </a:p>
          <a:p>
            <a:r>
              <a:rPr lang="ja-JP" altLang="ja-JP" dirty="0"/>
              <a:t>などを確認します。</a:t>
            </a:r>
          </a:p>
          <a:p>
            <a:r>
              <a:rPr lang="ja-JP" altLang="ja-JP" dirty="0"/>
              <a:t>これらの症状がある時には、注入速度を2分の1におとしたり、一旦投与を中止し、血圧が測定出来る場合は</a:t>
            </a:r>
            <a:r>
              <a:rPr kumimoji="1" lang="ja-JP" altLang="ja-JP" sz="1000" kern="1200" dirty="0">
                <a:solidFill>
                  <a:schemeClr val="tx1"/>
                </a:solidFill>
                <a:effectLst/>
                <a:latin typeface="+mn-lt"/>
                <a:ea typeface="+mn-ea"/>
                <a:cs typeface="+mn-cs"/>
              </a:rPr>
              <a:t>測定し、家族や医療職に連絡を取り、指示を仰ぐことが必要です。</a:t>
            </a:r>
          </a:p>
          <a:p>
            <a:r>
              <a:rPr kumimoji="1" lang="ja-JP" altLang="ja-JP" sz="1000" kern="1200" dirty="0">
                <a:solidFill>
                  <a:schemeClr val="tx1"/>
                </a:solidFill>
                <a:effectLst/>
                <a:latin typeface="+mn-lt"/>
                <a:ea typeface="+mn-ea"/>
                <a:cs typeface="+mn-cs"/>
              </a:rPr>
              <a:t>また食事中は、出来るだけリラックスできるよう、他のケアはせずに見守るようにしましょう。</a:t>
            </a:r>
          </a:p>
          <a:p>
            <a:pPr eaLnBrk="1" hangingPunct="1"/>
            <a:endParaRPr lang="ja-JP" altLang="en-US" dirty="0"/>
          </a:p>
        </p:txBody>
      </p:sp>
    </p:spTree>
    <p:extLst>
      <p:ext uri="{BB962C8B-B14F-4D97-AF65-F5344CB8AC3E}">
        <p14:creationId xmlns:p14="http://schemas.microsoft.com/office/powerpoint/2010/main" val="3307004697"/>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0EAD58C1-62C5-4787-9A7C-1F3C2E8D4F3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Rectangle 3">
            <a:extLst>
              <a:ext uri="{FF2B5EF4-FFF2-40B4-BE49-F238E27FC236}">
                <a16:creationId xmlns:a16="http://schemas.microsoft.com/office/drawing/2014/main" id="{951C96EC-C07F-45F0-B147-0D547D9791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2" tIns="45361" rIns="90722" bIns="45361"/>
          <a:lstStyle/>
          <a:p>
            <a:r>
              <a:rPr kumimoji="1" lang="ja-JP" altLang="ja-JP" sz="1000" kern="1200" dirty="0">
                <a:solidFill>
                  <a:schemeClr val="tx1"/>
                </a:solidFill>
                <a:effectLst/>
                <a:latin typeface="+mn-lt"/>
                <a:ea typeface="+mn-ea"/>
                <a:cs typeface="+mn-cs"/>
              </a:rPr>
              <a:t>手順10、</a:t>
            </a:r>
            <a:r>
              <a:rPr lang="ja-JP" altLang="ja-JP" dirty="0"/>
              <a:t>終わったら胃</a:t>
            </a:r>
            <a:r>
              <a:rPr lang="ja-JP" altLang="ja-JP" dirty="0" err="1"/>
              <a:t>ろう</a:t>
            </a:r>
            <a:r>
              <a:rPr lang="ja-JP" altLang="ja-JP" dirty="0"/>
              <a:t>チューブに白湯を流す。</a:t>
            </a:r>
          </a:p>
          <a:p>
            <a:r>
              <a:rPr lang="ja-JP" altLang="ja-JP" dirty="0"/>
              <a:t>滴下が終了したらクレンメを閉じ、経管栄養セットのラインをはずします。次にカテーテルチップ型シリンジに白湯を吸い、胃</a:t>
            </a:r>
            <a:r>
              <a:rPr lang="ja-JP" altLang="ja-JP" dirty="0" err="1"/>
              <a:t>ろう</a:t>
            </a:r>
            <a:r>
              <a:rPr lang="ja-JP" altLang="ja-JP" dirty="0"/>
              <a:t>チューブに白湯を流します。</a:t>
            </a:r>
          </a:p>
          <a:p>
            <a:r>
              <a:rPr lang="ja-JP" altLang="ja-JP" dirty="0"/>
              <a:t>なお、胃</a:t>
            </a:r>
            <a:r>
              <a:rPr lang="ja-JP" altLang="ja-JP" dirty="0" err="1"/>
              <a:t>ろう</a:t>
            </a:r>
            <a:r>
              <a:rPr lang="ja-JP" altLang="ja-JP" dirty="0"/>
              <a:t>側のチューブ内での細菌増殖を予防する目的で、食酢を10倍程度に希釈し、カテーテルチップ型シリンジで、胃ろう側に少量注入する場合もあります。医療職や家族の指示に従いましょう。</a:t>
            </a:r>
          </a:p>
          <a:p>
            <a:r>
              <a:rPr lang="ja-JP" altLang="ja-JP" dirty="0"/>
              <a:t>胃</a:t>
            </a:r>
            <a:r>
              <a:rPr lang="ja-JP" altLang="ja-JP" dirty="0" err="1"/>
              <a:t>ろうが</a:t>
            </a:r>
            <a:r>
              <a:rPr lang="ja-JP" altLang="ja-JP" dirty="0"/>
              <a:t>チューブ型の場合は栓をし、ボタン型の場合は専用接続用チューブをはずし、栓をします。</a:t>
            </a:r>
          </a:p>
          <a:p>
            <a:r>
              <a:rPr lang="ja-JP" altLang="ja-JP" dirty="0"/>
              <a:t>胃</a:t>
            </a:r>
            <a:r>
              <a:rPr lang="ja-JP" altLang="ja-JP" dirty="0" err="1"/>
              <a:t>ろうが</a:t>
            </a:r>
            <a:r>
              <a:rPr lang="ja-JP" altLang="ja-JP" dirty="0"/>
              <a:t>チューブ型の場合、チューブを対象者が気にならない場所や介護中に引っ張られない場所に巻き取っておく場合もあります。</a:t>
            </a:r>
          </a:p>
          <a:p>
            <a:r>
              <a:rPr lang="ja-JP" altLang="ja-JP" dirty="0"/>
              <a:t>注入が終わっても、呼吸状態、意識、嘔気（おうき）、嘔吐などに注意</a:t>
            </a:r>
            <a:r>
              <a:rPr kumimoji="1" lang="ja-JP" altLang="ja-JP" sz="1000" kern="1200" dirty="0">
                <a:solidFill>
                  <a:schemeClr val="tx1"/>
                </a:solidFill>
                <a:effectLst/>
                <a:latin typeface="+mn-lt"/>
                <a:ea typeface="+mn-ea"/>
                <a:cs typeface="+mn-cs"/>
              </a:rPr>
              <a:t>をします。</a:t>
            </a:r>
          </a:p>
          <a:p>
            <a:pPr eaLnBrk="1" hangingPunct="1"/>
            <a:endParaRPr lang="en-US" altLang="ja-JP" dirty="0"/>
          </a:p>
        </p:txBody>
      </p:sp>
    </p:spTree>
    <p:extLst>
      <p:ext uri="{BB962C8B-B14F-4D97-AF65-F5344CB8AC3E}">
        <p14:creationId xmlns:p14="http://schemas.microsoft.com/office/powerpoint/2010/main" val="2536151769"/>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0EAD58C1-62C5-4787-9A7C-1F3C2E8D4F3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Rectangle 3">
            <a:extLst>
              <a:ext uri="{FF2B5EF4-FFF2-40B4-BE49-F238E27FC236}">
                <a16:creationId xmlns:a16="http://schemas.microsoft.com/office/drawing/2014/main" id="{951C96EC-C07F-45F0-B147-0D547D9791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2" tIns="45361" rIns="90722" bIns="45361"/>
          <a:lstStyle/>
          <a:p>
            <a:r>
              <a:rPr kumimoji="1" lang="ja-JP" altLang="ja-JP" sz="1000" kern="1200" dirty="0">
                <a:solidFill>
                  <a:schemeClr val="tx1"/>
                </a:solidFill>
                <a:effectLst/>
                <a:latin typeface="+mn-lt"/>
                <a:ea typeface="+mn-ea"/>
                <a:cs typeface="+mn-cs"/>
              </a:rPr>
              <a:t>手順11、体位を整える。</a:t>
            </a:r>
          </a:p>
          <a:p>
            <a:r>
              <a:rPr kumimoji="1" lang="ja-JP" altLang="ja-JP" sz="1000" kern="1200" dirty="0">
                <a:solidFill>
                  <a:schemeClr val="tx1"/>
                </a:solidFill>
                <a:effectLst/>
                <a:latin typeface="+mn-lt"/>
                <a:ea typeface="+mn-ea"/>
                <a:cs typeface="+mn-cs"/>
              </a:rPr>
              <a:t>注入終了後しばらくは上体を挙上したまま、対象者の希望を参考に、医師や家族の指示に従い、安楽な姿勢を保ちます。特に、</a:t>
            </a:r>
            <a:r>
              <a:rPr kumimoji="1" lang="ja-JP" altLang="ja-JP" sz="1000" u="wavyHeavy" kern="1200" dirty="0">
                <a:solidFill>
                  <a:schemeClr val="tx1"/>
                </a:solidFill>
                <a:effectLst/>
                <a:latin typeface="+mn-lt"/>
                <a:ea typeface="+mn-ea"/>
                <a:cs typeface="+mn-cs"/>
              </a:rPr>
              <a:t>褥瘡</a:t>
            </a:r>
            <a:r>
              <a:rPr kumimoji="1" lang="ja-JP" altLang="ja-JP" sz="1000" kern="1200" dirty="0">
                <a:solidFill>
                  <a:schemeClr val="tx1"/>
                </a:solidFill>
                <a:effectLst/>
                <a:latin typeface="+mn-lt"/>
                <a:ea typeface="+mn-ea"/>
                <a:cs typeface="+mn-cs"/>
              </a:rPr>
              <a:t>発生のリスクが高い対象者の場合、高い圧がかかっている部位がないか注意しましょう。</a:t>
            </a:r>
          </a:p>
          <a:p>
            <a:r>
              <a:rPr kumimoji="1" lang="ja-JP" altLang="ja-JP" sz="1000" kern="1200" dirty="0">
                <a:solidFill>
                  <a:schemeClr val="tx1"/>
                </a:solidFill>
                <a:effectLst/>
                <a:latin typeface="+mn-lt"/>
                <a:ea typeface="+mn-ea"/>
                <a:cs typeface="+mn-cs"/>
              </a:rPr>
              <a:t>その後、異常がなければ、上体を下げるなど体位を整え、必要時は体位交換を再開します。</a:t>
            </a:r>
          </a:p>
          <a:p>
            <a:r>
              <a:rPr kumimoji="1" lang="ja-JP" altLang="ja-JP" sz="1000" kern="1200" dirty="0">
                <a:solidFill>
                  <a:schemeClr val="tx1"/>
                </a:solidFill>
                <a:effectLst/>
                <a:latin typeface="+mn-lt"/>
                <a:ea typeface="+mn-ea"/>
                <a:cs typeface="+mn-cs"/>
              </a:rPr>
              <a:t>食後２時間～３時間、お腹の張りによる不快感などがないか、対象者に聞きます。その結果も参考にして、次回の注入速度や体位の工夫など、対象者と相談して対処しましょう。</a:t>
            </a:r>
          </a:p>
          <a:p>
            <a:pPr eaLnBrk="1" hangingPunct="1"/>
            <a:endParaRPr lang="en-US" altLang="ja-JP" dirty="0"/>
          </a:p>
        </p:txBody>
      </p:sp>
    </p:spTree>
    <p:extLst>
      <p:ext uri="{BB962C8B-B14F-4D97-AF65-F5344CB8AC3E}">
        <p14:creationId xmlns:p14="http://schemas.microsoft.com/office/powerpoint/2010/main" val="783211952"/>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769212D3-1293-4D21-9458-472D174D4D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Rectangle 3">
            <a:extLst>
              <a:ext uri="{FF2B5EF4-FFF2-40B4-BE49-F238E27FC236}">
                <a16:creationId xmlns:a16="http://schemas.microsoft.com/office/drawing/2014/main" id="{4AE42F60-F57C-4BCC-94BA-496A4E2019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2" tIns="45361" rIns="90722" bIns="45361"/>
          <a:lstStyle/>
          <a:p>
            <a:r>
              <a:rPr kumimoji="1" lang="ja-JP" altLang="ja-JP" sz="1000" kern="1200" dirty="0">
                <a:solidFill>
                  <a:schemeClr val="tx1"/>
                </a:solidFill>
                <a:effectLst/>
                <a:latin typeface="+mn-lt"/>
                <a:ea typeface="+mn-ea"/>
                <a:cs typeface="+mn-cs"/>
              </a:rPr>
              <a:t>最後に、報告</a:t>
            </a:r>
            <a:r>
              <a:rPr lang="ja-JP" altLang="ja-JP" dirty="0"/>
              <a:t>、片付け、記録を行います。</a:t>
            </a:r>
          </a:p>
          <a:p>
            <a:r>
              <a:rPr lang="ja-JP" altLang="ja-JP" dirty="0"/>
              <a:t>指導看護師に対し、対象者の状態などを報告します。ヒヤリ・ハット、アクシデントがあれば、あわせて報告します。</a:t>
            </a:r>
          </a:p>
          <a:p>
            <a:r>
              <a:rPr lang="ja-JP" altLang="ja-JP" dirty="0"/>
              <a:t>使用物品を片付けます。物品は食器と同じ取り扱い方法で洗浄します。</a:t>
            </a:r>
          </a:p>
          <a:p>
            <a:r>
              <a:rPr lang="ja-JP" altLang="ja-JP" dirty="0"/>
              <a:t>実施記録を書きます。ヒヤリ・ハットがあれば、業務の後に記録します。</a:t>
            </a:r>
          </a:p>
          <a:p>
            <a:pPr eaLnBrk="1" hangingPunct="1"/>
            <a:endParaRPr lang="ja-JP" altLang="en-US" dirty="0"/>
          </a:p>
        </p:txBody>
      </p:sp>
    </p:spTree>
    <p:extLst>
      <p:ext uri="{BB962C8B-B14F-4D97-AF65-F5344CB8AC3E}">
        <p14:creationId xmlns:p14="http://schemas.microsoft.com/office/powerpoint/2010/main" val="29074510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8D8FBE05-05FD-475F-9AF8-AE37E1678C6F}"/>
              </a:ext>
            </a:extLst>
          </p:cNvPr>
          <p:cNvSpPr>
            <a:spLocks noGrp="1" noRot="1" noChangeAspect="1" noChangeArrowheads="1" noTextEdit="1"/>
          </p:cNvSpPr>
          <p:nvPr>
            <p:ph type="sldImg"/>
          </p:nvPr>
        </p:nvSpPr>
        <p:spPr>
          <a:ln/>
        </p:spPr>
      </p:sp>
      <p:sp>
        <p:nvSpPr>
          <p:cNvPr id="177155" name="Rectangle 3">
            <a:extLst>
              <a:ext uri="{FF2B5EF4-FFF2-40B4-BE49-F238E27FC236}">
                <a16:creationId xmlns:a16="http://schemas.microsoft.com/office/drawing/2014/main" id="{FC612E38-4C3B-492C-888F-96801AD115F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kumimoji="1" lang="ja-JP" altLang="ja-JP" sz="1000" kern="1200" dirty="0">
                <a:solidFill>
                  <a:schemeClr val="tx1"/>
                </a:solidFill>
                <a:effectLst/>
                <a:latin typeface="+mn-lt"/>
                <a:ea typeface="+mn-ea"/>
                <a:cs typeface="+mn-cs"/>
              </a:rPr>
              <a:t>皆さんが咳やくしゃみをする</a:t>
            </a:r>
            <a:r>
              <a:rPr lang="ja-JP" altLang="ja-JP" dirty="0"/>
              <a:t>ときは、飛沫（ひまつ）が飛ばないよう、ハンカチやティッシュで鼻と口をおおいましょう。そして、口や鼻にあてた部分に手を触れないようにして処理します。また、マスクをして、対象者に病原体をうつさない</a:t>
            </a:r>
            <a:r>
              <a:rPr kumimoji="1" lang="ja-JP" altLang="ja-JP" sz="1000" kern="1200" dirty="0">
                <a:solidFill>
                  <a:schemeClr val="tx1"/>
                </a:solidFill>
                <a:effectLst/>
                <a:latin typeface="+mn-lt"/>
                <a:ea typeface="+mn-ea"/>
                <a:cs typeface="+mn-cs"/>
              </a:rPr>
              <a:t>ようにしましょう。</a:t>
            </a:r>
            <a:endParaRPr lang="ja-JP" altLang="ja-JP" dirty="0"/>
          </a:p>
        </p:txBody>
      </p:sp>
    </p:spTree>
    <p:extLst>
      <p:ext uri="{BB962C8B-B14F-4D97-AF65-F5344CB8AC3E}">
        <p14:creationId xmlns:p14="http://schemas.microsoft.com/office/powerpoint/2010/main" val="544216386"/>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EC721D01-D41B-494C-946D-DD53ACC9549B}"/>
              </a:ext>
            </a:extLst>
          </p:cNvPr>
          <p:cNvSpPr>
            <a:spLocks noGrp="1" noRot="1" noChangeAspect="1" noChangeArrowheads="1" noTextEdit="1"/>
          </p:cNvSpPr>
          <p:nvPr>
            <p:ph type="sldImg"/>
          </p:nvPr>
        </p:nvSpPr>
        <p:spPr bwMode="auto">
          <a:xfrm>
            <a:off x="901700" y="739775"/>
            <a:ext cx="4933950"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Rectangle 3">
            <a:extLst>
              <a:ext uri="{FF2B5EF4-FFF2-40B4-BE49-F238E27FC236}">
                <a16:creationId xmlns:a16="http://schemas.microsoft.com/office/drawing/2014/main" id="{3D986E2C-4C39-477E-8A41-FB78E7386229}"/>
              </a:ext>
            </a:extLst>
          </p:cNvPr>
          <p:cNvSpPr>
            <a:spLocks noGrp="1" noChangeArrowheads="1"/>
          </p:cNvSpPr>
          <p:nvPr>
            <p:ph type="body" idx="1"/>
          </p:nvPr>
        </p:nvSpPr>
        <p:spPr>
          <a:xfrm>
            <a:off x="673100" y="4684713"/>
            <a:ext cx="5389563" cy="4441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0" tIns="44954" rIns="89910" bIns="44954"/>
          <a:lstStyle/>
          <a:p>
            <a:pPr marL="0" marR="0" lvl="0" indent="108000" algn="l" defTabSz="914400" rtl="0" eaLnBrk="1" fontAlgn="auto" latinLnBrk="0" hangingPunct="1">
              <a:lnSpc>
                <a:spcPct val="100000"/>
              </a:lnSpc>
              <a:spcBef>
                <a:spcPts val="0"/>
              </a:spcBef>
              <a:spcAft>
                <a:spcPts val="0"/>
              </a:spcAft>
              <a:buClrTx/>
              <a:buSzTx/>
              <a:buFontTx/>
              <a:buNone/>
              <a:tabLst/>
              <a:defRPr/>
            </a:pPr>
            <a:r>
              <a:rPr kumimoji="1" lang="ja-JP" altLang="ja-JP" sz="1000" kern="1200" dirty="0">
                <a:solidFill>
                  <a:schemeClr val="tx1"/>
                </a:solidFill>
                <a:effectLst/>
                <a:latin typeface="+mn-lt"/>
                <a:ea typeface="+mn-ea"/>
                <a:cs typeface="+mn-cs"/>
              </a:rPr>
              <a:t>次は</a:t>
            </a:r>
            <a:r>
              <a:rPr lang="ja-JP" altLang="ja-JP" dirty="0"/>
              <a:t>、胃ろうから半固形栄養剤を注入する場合の</a:t>
            </a:r>
            <a:r>
              <a:rPr kumimoji="1" lang="ja-JP" altLang="ja-JP" sz="1000" kern="1200" dirty="0">
                <a:solidFill>
                  <a:schemeClr val="tx1"/>
                </a:solidFill>
                <a:effectLst/>
                <a:latin typeface="+mn-lt"/>
                <a:ea typeface="+mn-ea"/>
                <a:cs typeface="+mn-cs"/>
              </a:rPr>
              <a:t>手順です。</a:t>
            </a:r>
          </a:p>
          <a:p>
            <a:pPr eaLnBrk="1" hangingPunct="1"/>
            <a:endParaRPr lang="ja-JP" altLang="ja-JP" dirty="0"/>
          </a:p>
        </p:txBody>
      </p:sp>
    </p:spTree>
    <p:extLst>
      <p:ext uri="{BB962C8B-B14F-4D97-AF65-F5344CB8AC3E}">
        <p14:creationId xmlns:p14="http://schemas.microsoft.com/office/powerpoint/2010/main" val="4171066919"/>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4C8E28F6-08D7-48D9-B6CF-4EFE4E6BDC8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Rectangle 3">
            <a:extLst>
              <a:ext uri="{FF2B5EF4-FFF2-40B4-BE49-F238E27FC236}">
                <a16:creationId xmlns:a16="http://schemas.microsoft.com/office/drawing/2014/main" id="{99560A1C-CC0D-489F-B9C7-7DA4ED8813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2" tIns="45361" rIns="90722" bIns="45361"/>
          <a:lstStyle/>
          <a:p>
            <a:r>
              <a:rPr kumimoji="1" lang="ja-JP" altLang="ja-JP" sz="1000" kern="1200" dirty="0">
                <a:solidFill>
                  <a:schemeClr val="tx1"/>
                </a:solidFill>
                <a:effectLst/>
                <a:latin typeface="+mn-lt"/>
                <a:ea typeface="+mn-ea"/>
                <a:cs typeface="+mn-cs"/>
              </a:rPr>
              <a:t>まず、実施準備を行います。</a:t>
            </a:r>
          </a:p>
          <a:p>
            <a:r>
              <a:rPr kumimoji="1" lang="ja-JP" altLang="ja-JP" sz="1000" kern="1200" dirty="0">
                <a:solidFill>
                  <a:schemeClr val="tx1"/>
                </a:solidFill>
                <a:effectLst/>
                <a:latin typeface="+mn-lt"/>
                <a:ea typeface="+mn-ea"/>
                <a:cs typeface="+mn-cs"/>
              </a:rPr>
              <a:t>訪問時に、流水と石けんで手洗いを行います。これは、皆さんが、外から細菌などを持ち込まないためと、</a:t>
            </a:r>
            <a:r>
              <a:rPr lang="ja-JP" altLang="ja-JP" dirty="0"/>
              <a:t>感染配慮のためです。速乾性擦式手指消毒剤での手洗いも可能ですが、流水で洗える環境にある場合には流水で洗うほうを優先させます。</a:t>
            </a:r>
          </a:p>
          <a:p>
            <a:r>
              <a:rPr lang="ja-JP" altLang="ja-JP" dirty="0"/>
              <a:t>また、医師の指示書を確認しておきます。</a:t>
            </a:r>
          </a:p>
          <a:p>
            <a:r>
              <a:rPr lang="ja-JP" altLang="ja-JP" dirty="0"/>
              <a:t>さらに、対象者本人や家族、前回の対象者についての記録から、体調を確認します。</a:t>
            </a:r>
          </a:p>
          <a:p>
            <a:r>
              <a:rPr lang="ja-JP" altLang="ja-JP" dirty="0"/>
              <a:t>対象者本人に対しては、いつもの状態と変わりがないか確認しましょう。腹痛などの腹部症状に関する訴えや38度以上の発熱、腹部の張り、連続した水様便、いつもと違う活気や元気のなさなどの有無について確認します。これらの症状がある時には、対象者、担当看護師、家族に相談します。また、意識のない対象者については、ご家族や医療職に注入して良いか判断をあおぎます。</a:t>
            </a:r>
          </a:p>
          <a:p>
            <a:r>
              <a:rPr lang="ja-JP" altLang="ja-JP" dirty="0"/>
              <a:t>前回の記録からは、嘔気（おうき）や嘔吐（おうと）、下痢、熱、意識状態などを確認しておくと良いでしょう。</a:t>
            </a:r>
          </a:p>
          <a:p>
            <a:r>
              <a:rPr lang="ja-JP" altLang="ja-JP" dirty="0"/>
              <a:t>ここまでは、ケアの前に済ませておきます</a:t>
            </a:r>
            <a:r>
              <a:rPr kumimoji="1" lang="ja-JP" altLang="ja-JP" sz="1000" kern="1200" dirty="0">
                <a:solidFill>
                  <a:schemeClr val="tx1"/>
                </a:solidFill>
                <a:effectLst/>
                <a:latin typeface="+mn-lt"/>
                <a:ea typeface="+mn-ea"/>
                <a:cs typeface="+mn-cs"/>
              </a:rPr>
              <a:t>。</a:t>
            </a:r>
          </a:p>
          <a:p>
            <a:pPr eaLnBrk="1" hangingPunct="1"/>
            <a:endParaRPr lang="ja-JP" altLang="en-US" dirty="0"/>
          </a:p>
        </p:txBody>
      </p:sp>
    </p:spTree>
    <p:extLst>
      <p:ext uri="{BB962C8B-B14F-4D97-AF65-F5344CB8AC3E}">
        <p14:creationId xmlns:p14="http://schemas.microsoft.com/office/powerpoint/2010/main" val="3204004661"/>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41485A60-319A-401D-8084-856D57FADB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Rectangle 3">
            <a:extLst>
              <a:ext uri="{FF2B5EF4-FFF2-40B4-BE49-F238E27FC236}">
                <a16:creationId xmlns:a16="http://schemas.microsoft.com/office/drawing/2014/main" id="{7F5DA3BC-2CE7-494C-ADAB-11075E8ED9F3}"/>
              </a:ext>
            </a:extLst>
          </p:cNvPr>
          <p:cNvSpPr>
            <a:spLocks noGrp="1" noChangeArrowheads="1"/>
          </p:cNvSpPr>
          <p:nvPr>
            <p:ph type="body" idx="1"/>
          </p:nvPr>
        </p:nvSpPr>
        <p:spPr>
          <a:xfrm>
            <a:off x="809625" y="4686300"/>
            <a:ext cx="4949825" cy="4438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2" tIns="45361" rIns="90722" bIns="45361"/>
          <a:lstStyle/>
          <a:p>
            <a:r>
              <a:rPr kumimoji="1" lang="ja-JP" altLang="ja-JP" sz="1000" kern="1200" dirty="0">
                <a:solidFill>
                  <a:schemeClr val="tx1"/>
                </a:solidFill>
                <a:effectLst/>
                <a:latin typeface="+mn-lt"/>
                <a:ea typeface="+mn-ea"/>
                <a:cs typeface="+mn-cs"/>
              </a:rPr>
              <a:t>手順１、注入の依頼を受ける、意思を確認する。</a:t>
            </a:r>
          </a:p>
          <a:p>
            <a:r>
              <a:rPr kumimoji="1" lang="ja-JP" altLang="ja-JP" sz="1000" kern="1200" dirty="0">
                <a:solidFill>
                  <a:schemeClr val="tx1"/>
                </a:solidFill>
                <a:effectLst/>
                <a:latin typeface="+mn-lt"/>
                <a:ea typeface="+mn-ea"/>
                <a:cs typeface="+mn-cs"/>
              </a:rPr>
              <a:t>対象者本人から</a:t>
            </a:r>
            <a:r>
              <a:rPr lang="ja-JP" altLang="ja-JP" dirty="0"/>
              <a:t>注入の依頼を受けるか、対象者の意思を確認します。</a:t>
            </a:r>
          </a:p>
          <a:p>
            <a:r>
              <a:rPr lang="ja-JP" altLang="ja-JP" dirty="0"/>
              <a:t>具体的には、「今から栄養剤を胃ろうから入れても良いですか？」と尋ね、意思を確認します。</a:t>
            </a:r>
          </a:p>
          <a:p>
            <a:r>
              <a:rPr lang="ja-JP" altLang="ja-JP" dirty="0"/>
              <a:t>対象者が食事を拒否する場合や対象者の体調などによって、栄養剤の注入を中止・延期する場合には、水分をどうする</a:t>
            </a:r>
            <a:r>
              <a:rPr kumimoji="1" lang="ja-JP" altLang="ja-JP" sz="1000" kern="1200" dirty="0">
                <a:solidFill>
                  <a:schemeClr val="tx1"/>
                </a:solidFill>
                <a:effectLst/>
                <a:latin typeface="+mn-lt"/>
                <a:ea typeface="+mn-ea"/>
                <a:cs typeface="+mn-cs"/>
              </a:rPr>
              <a:t>かを対象者あるいは看護師に確認しましょう。</a:t>
            </a:r>
          </a:p>
          <a:p>
            <a:pPr eaLnBrk="1" hangingPunct="1"/>
            <a:endParaRPr lang="ja-JP" altLang="en-US" dirty="0"/>
          </a:p>
        </p:txBody>
      </p:sp>
    </p:spTree>
    <p:extLst>
      <p:ext uri="{BB962C8B-B14F-4D97-AF65-F5344CB8AC3E}">
        <p14:creationId xmlns:p14="http://schemas.microsoft.com/office/powerpoint/2010/main" val="3520553583"/>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F68813A5-8E7E-4964-A5CF-6415662C18D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Rectangle 3">
            <a:extLst>
              <a:ext uri="{FF2B5EF4-FFF2-40B4-BE49-F238E27FC236}">
                <a16:creationId xmlns:a16="http://schemas.microsoft.com/office/drawing/2014/main" id="{E5C69F60-A720-4B1D-95AD-83DB4A9BB8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2" tIns="45361" rIns="90722" bIns="45361"/>
          <a:lstStyle/>
          <a:p>
            <a:r>
              <a:rPr kumimoji="1" lang="ja-JP" altLang="ja-JP" sz="1000" kern="1200" dirty="0">
                <a:solidFill>
                  <a:schemeClr val="tx1"/>
                </a:solidFill>
                <a:effectLst/>
                <a:latin typeface="+mn-lt"/>
                <a:ea typeface="+mn-ea"/>
                <a:cs typeface="+mn-cs"/>
              </a:rPr>
              <a:t>手順</a:t>
            </a:r>
            <a:r>
              <a:rPr lang="ja-JP" altLang="ja-JP" dirty="0"/>
              <a:t>２、必要物品、栄養剤を用意する。</a:t>
            </a:r>
          </a:p>
          <a:p>
            <a:r>
              <a:rPr lang="ja-JP" altLang="ja-JP" dirty="0"/>
              <a:t>半固形栄養剤を胃ろうから注入する場合の必要物品は、液体栄養剤よりもシンプルです。バッグに入った半固形栄養剤と補水液、トレイ、必要に応じて胃</a:t>
            </a:r>
            <a:r>
              <a:rPr lang="ja-JP" altLang="ja-JP" dirty="0" err="1"/>
              <a:t>ろう</a:t>
            </a:r>
            <a:r>
              <a:rPr lang="ja-JP" altLang="ja-JP" dirty="0"/>
              <a:t>ボタンと接続するための接続用チューブなどが必要となります。</a:t>
            </a:r>
          </a:p>
          <a:p>
            <a:r>
              <a:rPr lang="ja-JP" altLang="ja-JP" dirty="0"/>
              <a:t>栄養剤は、種類、量を確認します。</a:t>
            </a:r>
          </a:p>
          <a:p>
            <a:r>
              <a:rPr lang="ja-JP" altLang="ja-JP" dirty="0"/>
              <a:t>栄養剤は温度に注意しましょう。目安は、常温から人肌くらいの温度ですが、医師の指示や家族の方法に従いましょう。半固形栄養剤は40度以上に熱すると液体状に変化する場合もあるので、特に注意が必要です。また、冷たすぎると下痢などを起こしてしまう可能性があります。冷蔵庫から取り出したものや、冷たい食品は避けなければなりません。好みによっては、湯せんする場合もあります。</a:t>
            </a:r>
          </a:p>
          <a:p>
            <a:r>
              <a:rPr lang="ja-JP" altLang="ja-JP" dirty="0"/>
              <a:t>白湯は指示量を確認します。白湯はとろみをつける場合や、栄養剤と時間差を置いて注入する場合があります。あらかじめ指示内容を確認しましょう。</a:t>
            </a:r>
          </a:p>
          <a:p>
            <a:r>
              <a:rPr lang="ja-JP" altLang="ja-JP" dirty="0"/>
              <a:t>カテーテルチップ型シリンジを使う場合は、半固形栄養剤をシリンジ</a:t>
            </a:r>
            <a:r>
              <a:rPr kumimoji="1" lang="ja-JP" altLang="ja-JP" sz="1000" kern="1200" dirty="0">
                <a:solidFill>
                  <a:schemeClr val="tx1"/>
                </a:solidFill>
                <a:effectLst/>
                <a:latin typeface="+mn-lt"/>
                <a:ea typeface="+mn-ea"/>
                <a:cs typeface="+mn-cs"/>
              </a:rPr>
              <a:t>で吸い取っておくと良いでしょう。</a:t>
            </a:r>
          </a:p>
          <a:p>
            <a:pPr eaLnBrk="1" hangingPunct="1"/>
            <a:endParaRPr lang="en-US" altLang="ja-JP" dirty="0"/>
          </a:p>
        </p:txBody>
      </p:sp>
    </p:spTree>
    <p:extLst>
      <p:ext uri="{BB962C8B-B14F-4D97-AF65-F5344CB8AC3E}">
        <p14:creationId xmlns:p14="http://schemas.microsoft.com/office/powerpoint/2010/main" val="429229087"/>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74BD704B-E6ED-4D28-9164-AC6BDC0F3D9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Rectangle 3">
            <a:extLst>
              <a:ext uri="{FF2B5EF4-FFF2-40B4-BE49-F238E27FC236}">
                <a16:creationId xmlns:a16="http://schemas.microsoft.com/office/drawing/2014/main" id="{E3823CD6-609D-4DEA-AD47-FE4429600527}"/>
              </a:ext>
            </a:extLst>
          </p:cNvPr>
          <p:cNvSpPr>
            <a:spLocks noGrp="1" noChangeArrowheads="1"/>
          </p:cNvSpPr>
          <p:nvPr>
            <p:ph type="body" idx="1"/>
          </p:nvPr>
        </p:nvSpPr>
        <p:spPr>
          <a:xfrm>
            <a:off x="673100" y="4686300"/>
            <a:ext cx="5495925" cy="4438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2" tIns="45361" rIns="90722" bIns="45361"/>
          <a:lstStyle/>
          <a:p>
            <a:r>
              <a:rPr kumimoji="1" lang="ja-JP" altLang="ja-JP" sz="1000" kern="1200" dirty="0">
                <a:solidFill>
                  <a:schemeClr val="tx1"/>
                </a:solidFill>
                <a:effectLst/>
                <a:latin typeface="+mn-lt"/>
                <a:ea typeface="+mn-ea"/>
                <a:cs typeface="+mn-cs"/>
              </a:rPr>
              <a:t>手順３、体位を調整する。</a:t>
            </a:r>
          </a:p>
          <a:p>
            <a:r>
              <a:rPr kumimoji="1" lang="ja-JP" altLang="ja-JP" sz="1000" kern="1200" dirty="0">
                <a:solidFill>
                  <a:schemeClr val="tx1"/>
                </a:solidFill>
                <a:effectLst/>
                <a:latin typeface="+mn-lt"/>
                <a:ea typeface="+mn-ea"/>
                <a:cs typeface="+mn-cs"/>
              </a:rPr>
              <a:t>対象者が望むいつもの決められた体位に調整します。ベッドの頭側を上げる、あるいは車イスや安楽なソファーなどに移乗することもあります。</a:t>
            </a:r>
          </a:p>
          <a:p>
            <a:r>
              <a:rPr kumimoji="1" lang="ja-JP" altLang="ja-JP" sz="1000" kern="1200" dirty="0">
                <a:solidFill>
                  <a:schemeClr val="tx1"/>
                </a:solidFill>
                <a:effectLst/>
                <a:latin typeface="+mn-lt"/>
                <a:ea typeface="+mn-ea"/>
                <a:cs typeface="+mn-cs"/>
              </a:rPr>
              <a:t>上体を起立させることは、栄養剤の逆流を防止し、十二指腸への流れがスムーズになります。</a:t>
            </a:r>
          </a:p>
          <a:p>
            <a:r>
              <a:rPr kumimoji="1" lang="ja-JP" altLang="ja-JP" sz="1000" kern="1200" dirty="0">
                <a:solidFill>
                  <a:schemeClr val="tx1"/>
                </a:solidFill>
                <a:effectLst/>
                <a:latin typeface="+mn-lt"/>
                <a:ea typeface="+mn-ea"/>
                <a:cs typeface="+mn-cs"/>
              </a:rPr>
              <a:t>頭を高くしたときなどは、顔色は蒼白になっていないか観察します。もし、顔色が蒼白になったり、変わったことがあれば、対象者の気分を聞き、望む体位に変えるようにしましょう。</a:t>
            </a:r>
          </a:p>
          <a:p>
            <a:r>
              <a:rPr kumimoji="1" lang="ja-JP" altLang="ja-JP" sz="1000" kern="1200" dirty="0">
                <a:solidFill>
                  <a:schemeClr val="tx1"/>
                </a:solidFill>
                <a:effectLst/>
                <a:latin typeface="+mn-lt"/>
                <a:ea typeface="+mn-ea"/>
                <a:cs typeface="+mn-cs"/>
              </a:rPr>
              <a:t>本人が希望や変化を訴えられない人の場合は、体位を変えるたびに脈や血圧を調べます。</a:t>
            </a:r>
          </a:p>
          <a:p>
            <a:r>
              <a:rPr kumimoji="1" lang="ja-JP" altLang="ja-JP" sz="1000" kern="1200" dirty="0">
                <a:solidFill>
                  <a:schemeClr val="tx1"/>
                </a:solidFill>
                <a:effectLst/>
                <a:latin typeface="+mn-lt"/>
                <a:ea typeface="+mn-ea"/>
                <a:cs typeface="+mn-cs"/>
              </a:rPr>
              <a:t>また注入中しばらく同じ体位を保つ事になるので、体位の安楽をはかる必要があります。それには、無理な体位にしないことが大切で、臀部（でんぶ）などに高い圧がかかっていないか、胃部を圧迫するような体位ではないかなどに配慮することが重要です。</a:t>
            </a:r>
          </a:p>
          <a:p>
            <a:pPr eaLnBrk="1" hangingPunct="1">
              <a:lnSpc>
                <a:spcPct val="90000"/>
              </a:lnSpc>
            </a:pPr>
            <a:endParaRPr lang="ja-JP" altLang="en-US" dirty="0"/>
          </a:p>
        </p:txBody>
      </p:sp>
    </p:spTree>
    <p:extLst>
      <p:ext uri="{BB962C8B-B14F-4D97-AF65-F5344CB8AC3E}">
        <p14:creationId xmlns:p14="http://schemas.microsoft.com/office/powerpoint/2010/main" val="3918566108"/>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8316081C-0812-447C-BE1C-5661095295F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a:extLst>
              <a:ext uri="{FF2B5EF4-FFF2-40B4-BE49-F238E27FC236}">
                <a16:creationId xmlns:a16="http://schemas.microsoft.com/office/drawing/2014/main" id="{FB209F5E-3D00-4507-8DB5-96DEB5BC12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2" tIns="45361" rIns="90722" bIns="45361"/>
          <a:lstStyle/>
          <a:p>
            <a:r>
              <a:rPr kumimoji="1" lang="ja-JP" altLang="ja-JP" sz="1000" kern="1200" dirty="0">
                <a:solidFill>
                  <a:schemeClr val="tx1"/>
                </a:solidFill>
                <a:effectLst/>
                <a:latin typeface="+mn-lt"/>
                <a:ea typeface="+mn-ea"/>
                <a:cs typeface="+mn-cs"/>
              </a:rPr>
              <a:t>手順</a:t>
            </a:r>
            <a:r>
              <a:rPr lang="ja-JP" altLang="ja-JP" dirty="0"/>
              <a:t>４、胃</a:t>
            </a:r>
            <a:r>
              <a:rPr lang="ja-JP" altLang="ja-JP" dirty="0" err="1"/>
              <a:t>ろう</a:t>
            </a:r>
            <a:r>
              <a:rPr lang="ja-JP" altLang="ja-JP" dirty="0"/>
              <a:t>チューブを観察する。</a:t>
            </a:r>
          </a:p>
          <a:p>
            <a:r>
              <a:rPr lang="ja-JP" altLang="ja-JP" dirty="0"/>
              <a:t>胃</a:t>
            </a:r>
            <a:r>
              <a:rPr lang="ja-JP" altLang="ja-JP" dirty="0" err="1"/>
              <a:t>ろう</a:t>
            </a:r>
            <a:r>
              <a:rPr lang="ja-JP" altLang="ja-JP" dirty="0"/>
              <a:t>チューブの破損や抜けがないか、固定の位置を目視で観察します。胃ろうから出ているチューブの長さに注意し、チューブが抜けているようでしたら、医療職に連絡・相談します。予め、連絡先や方法を取り決めておくとよいでしょう。</a:t>
            </a:r>
          </a:p>
          <a:p>
            <a:r>
              <a:rPr lang="ja-JP" altLang="ja-JP" dirty="0"/>
              <a:t>また、胃</a:t>
            </a:r>
            <a:r>
              <a:rPr lang="ja-JP" altLang="ja-JP" dirty="0" err="1"/>
              <a:t>ろう</a:t>
            </a:r>
            <a:r>
              <a:rPr lang="ja-JP" altLang="ja-JP" dirty="0"/>
              <a:t>周囲の観察は毎回行ってください。</a:t>
            </a:r>
          </a:p>
          <a:p>
            <a:r>
              <a:rPr lang="ja-JP" altLang="ja-JP" dirty="0"/>
              <a:t>・チューブに破損がないか</a:t>
            </a:r>
          </a:p>
          <a:p>
            <a:r>
              <a:rPr lang="ja-JP" altLang="ja-JP" dirty="0"/>
              <a:t>・ボタン型などで、ストッパーが皮膚の一箇所へくいこんで圧迫がないか</a:t>
            </a:r>
          </a:p>
          <a:p>
            <a:r>
              <a:rPr lang="ja-JP" altLang="ja-JP" dirty="0"/>
              <a:t>・誤注入を避けるため、胃</a:t>
            </a:r>
            <a:r>
              <a:rPr lang="ja-JP" altLang="ja-JP" dirty="0" err="1"/>
              <a:t>ろう</a:t>
            </a:r>
            <a:r>
              <a:rPr lang="ja-JP" altLang="ja-JP" dirty="0"/>
              <a:t>チューブ</a:t>
            </a:r>
            <a:r>
              <a:rPr kumimoji="1" lang="ja-JP" altLang="ja-JP" sz="1000" kern="1200" dirty="0">
                <a:solidFill>
                  <a:schemeClr val="tx1"/>
                </a:solidFill>
                <a:effectLst/>
                <a:latin typeface="+mn-lt"/>
                <a:ea typeface="+mn-ea"/>
                <a:cs typeface="+mn-cs"/>
              </a:rPr>
              <a:t>であること、</a:t>
            </a:r>
          </a:p>
          <a:p>
            <a:r>
              <a:rPr kumimoji="1" lang="ja-JP" altLang="ja-JP" sz="1000" kern="1200" dirty="0">
                <a:solidFill>
                  <a:schemeClr val="tx1"/>
                </a:solidFill>
                <a:effectLst/>
                <a:latin typeface="+mn-lt"/>
                <a:ea typeface="+mn-ea"/>
                <a:cs typeface="+mn-cs"/>
              </a:rPr>
              <a:t>などを確認します。</a:t>
            </a:r>
          </a:p>
          <a:p>
            <a:pPr eaLnBrk="1" hangingPunct="1">
              <a:lnSpc>
                <a:spcPct val="90000"/>
              </a:lnSpc>
            </a:pPr>
            <a:endParaRPr lang="en-US" altLang="ja-JP" dirty="0"/>
          </a:p>
        </p:txBody>
      </p:sp>
    </p:spTree>
    <p:extLst>
      <p:ext uri="{BB962C8B-B14F-4D97-AF65-F5344CB8AC3E}">
        <p14:creationId xmlns:p14="http://schemas.microsoft.com/office/powerpoint/2010/main" val="3338296695"/>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53890C2A-CAAB-4C39-AF49-C33702EF41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Rectangle 3">
            <a:extLst>
              <a:ext uri="{FF2B5EF4-FFF2-40B4-BE49-F238E27FC236}">
                <a16:creationId xmlns:a16="http://schemas.microsoft.com/office/drawing/2014/main" id="{162D6298-7278-43AD-A07D-415150AAEA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2" tIns="45361" rIns="90722" bIns="45361"/>
          <a:lstStyle/>
          <a:p>
            <a:r>
              <a:rPr lang="ja-JP" altLang="ja-JP" dirty="0"/>
              <a:t>手順５、胃</a:t>
            </a:r>
            <a:r>
              <a:rPr lang="ja-JP" altLang="ja-JP" dirty="0" err="1"/>
              <a:t>ろう</a:t>
            </a:r>
            <a:r>
              <a:rPr lang="ja-JP" altLang="ja-JP" dirty="0"/>
              <a:t>チューブと半固形栄養剤をつなぐ。</a:t>
            </a:r>
          </a:p>
          <a:p>
            <a:r>
              <a:rPr lang="ja-JP" altLang="ja-JP" dirty="0"/>
              <a:t>ボタン型胃</a:t>
            </a:r>
            <a:r>
              <a:rPr lang="ja-JP" altLang="ja-JP" dirty="0" err="1"/>
              <a:t>ろう</a:t>
            </a:r>
            <a:r>
              <a:rPr lang="ja-JP" altLang="ja-JP" dirty="0"/>
              <a:t>カテーテルに連結した接続用チューブの栓、あるいはチューブ型胃ろうカテーテルの栓を開けた際にしばらくそのまま待って、胃内のガスを自然に排出できるよう促します。また、胃内に残った栄養剤の戻りが無いか確認します。透明で薄い黄色の胃液が少し戻ってくるだけなら心配ないことが多いのですが、チューブの栓を開けると勢いよく栄養剤などの液が戻ってくるような場合は、胃腸の調子が悪いために、前回注入した栄養剤や胃液などが多量にたまっている可能性があります。この場合は、注入を中止するか、注入量を減らすなどの対応が必要になりますので、注入を始める前に医療職と相談してください。戻ってきた液が、栄養剤の色や透明でなく、褐色、黄色、緑色の時にも、胃や腸の問題がある可能性がありますので、医療職と相談しましょう。</a:t>
            </a:r>
          </a:p>
          <a:p>
            <a:r>
              <a:rPr lang="ja-JP" altLang="ja-JP" dirty="0"/>
              <a:t>胃</a:t>
            </a:r>
            <a:r>
              <a:rPr lang="ja-JP" altLang="ja-JP" dirty="0" err="1"/>
              <a:t>ろう</a:t>
            </a:r>
            <a:r>
              <a:rPr lang="ja-JP" altLang="ja-JP" dirty="0"/>
              <a:t>チューブの先端をアルコール綿などで拭き、胃ろうチューブと半固形栄養剤のバッグないし半固形栄養剤を吸ったカテーテルチップ型シリンジをつなぎます。誤注入を避けるため、胃ろうチューブであることを再度確認しましょう</a:t>
            </a:r>
            <a:r>
              <a:rPr kumimoji="1" lang="ja-JP" altLang="ja-JP" sz="1000" kern="1200" dirty="0">
                <a:solidFill>
                  <a:schemeClr val="tx1"/>
                </a:solidFill>
                <a:effectLst/>
                <a:latin typeface="+mn-lt"/>
                <a:ea typeface="+mn-ea"/>
                <a:cs typeface="+mn-cs"/>
              </a:rPr>
              <a:t>。</a:t>
            </a:r>
          </a:p>
          <a:p>
            <a:pPr eaLnBrk="1" hangingPunct="1"/>
            <a:endParaRPr lang="ja-JP" altLang="en-US" dirty="0"/>
          </a:p>
        </p:txBody>
      </p:sp>
    </p:spTree>
    <p:extLst>
      <p:ext uri="{BB962C8B-B14F-4D97-AF65-F5344CB8AC3E}">
        <p14:creationId xmlns:p14="http://schemas.microsoft.com/office/powerpoint/2010/main" val="4188313496"/>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4EC0BD7A-D322-48A3-A602-E3108FFCC33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Rectangle 3">
            <a:extLst>
              <a:ext uri="{FF2B5EF4-FFF2-40B4-BE49-F238E27FC236}">
                <a16:creationId xmlns:a16="http://schemas.microsoft.com/office/drawing/2014/main" id="{50F29C5E-83F5-4F40-9338-7D14D1E7A6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30" tIns="45364" rIns="90730" bIns="45364"/>
          <a:lstStyle/>
          <a:p>
            <a:r>
              <a:rPr kumimoji="1" lang="ja-JP" altLang="ja-JP" sz="1000" kern="1200" dirty="0">
                <a:solidFill>
                  <a:schemeClr val="tx1"/>
                </a:solidFill>
                <a:effectLst/>
                <a:latin typeface="+mn-lt"/>
                <a:ea typeface="+mn-ea"/>
                <a:cs typeface="+mn-cs"/>
              </a:rPr>
              <a:t>手順６、</a:t>
            </a:r>
            <a:r>
              <a:rPr lang="ja-JP" altLang="ja-JP" dirty="0"/>
              <a:t>半固形栄養剤を注入する。</a:t>
            </a:r>
          </a:p>
          <a:p>
            <a:r>
              <a:rPr lang="ja-JP" altLang="ja-JP" dirty="0"/>
              <a:t>意識障害があるなしに関わらず、対象者本人に注入開始について必ず声をかけます。</a:t>
            </a:r>
          </a:p>
          <a:p>
            <a:r>
              <a:rPr lang="ja-JP" altLang="ja-JP" dirty="0"/>
              <a:t>半固形栄養剤のバッグを、両手で適切な圧で押しながら注入します。</a:t>
            </a:r>
          </a:p>
          <a:p>
            <a:r>
              <a:rPr lang="ja-JP" altLang="ja-JP" dirty="0"/>
              <a:t>手にかかる圧力を確認しながら、布を絞り込むようにして、300 ml～ 600mlを15分程度の時間で注入します。圧をかけて注入するので、胃</a:t>
            </a:r>
            <a:r>
              <a:rPr lang="ja-JP" altLang="ja-JP" dirty="0" err="1"/>
              <a:t>ろう</a:t>
            </a:r>
            <a:r>
              <a:rPr lang="ja-JP" altLang="ja-JP" dirty="0"/>
              <a:t>周囲からの栄養剤の漏れや過剰な圧により接続部が外れないかを確認しましょう。</a:t>
            </a:r>
          </a:p>
          <a:p>
            <a:r>
              <a:rPr lang="ja-JP" altLang="ja-JP" dirty="0"/>
              <a:t>なお、半固形栄養剤の注入方法は、他にもカテーテルチップ型シリンジを用いて行う方法や、加圧バッグを使用する方法などがあります。</a:t>
            </a:r>
          </a:p>
          <a:p>
            <a:pPr eaLnBrk="1" hangingPunct="1"/>
            <a:endParaRPr lang="ja-JP" altLang="en-US" dirty="0"/>
          </a:p>
        </p:txBody>
      </p:sp>
    </p:spTree>
    <p:extLst>
      <p:ext uri="{BB962C8B-B14F-4D97-AF65-F5344CB8AC3E}">
        <p14:creationId xmlns:p14="http://schemas.microsoft.com/office/powerpoint/2010/main" val="562474883"/>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7B2302B2-4F2C-4D20-B885-5B08C6146E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Rectangle 3">
            <a:extLst>
              <a:ext uri="{FF2B5EF4-FFF2-40B4-BE49-F238E27FC236}">
                <a16:creationId xmlns:a16="http://schemas.microsoft.com/office/drawing/2014/main" id="{C4C7EAB1-44D9-47C7-B28B-3F2ADD53593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2" tIns="45361" rIns="90722" bIns="45361"/>
          <a:lstStyle/>
          <a:p>
            <a:r>
              <a:rPr kumimoji="1" lang="ja-JP" altLang="ja-JP" sz="1000" kern="1200" dirty="0">
                <a:solidFill>
                  <a:schemeClr val="tx1"/>
                </a:solidFill>
                <a:effectLst/>
                <a:latin typeface="+mn-lt"/>
                <a:ea typeface="+mn-ea"/>
                <a:cs typeface="+mn-cs"/>
              </a:rPr>
              <a:t>手順</a:t>
            </a:r>
            <a:r>
              <a:rPr lang="ja-JP" altLang="ja-JP" dirty="0"/>
              <a:t>７、異常がないか確認する。</a:t>
            </a:r>
          </a:p>
          <a:p>
            <a:r>
              <a:rPr lang="ja-JP" altLang="ja-JP" dirty="0"/>
              <a:t>注入中も頻回に対象者の状態を確認します。</a:t>
            </a:r>
          </a:p>
          <a:p>
            <a:r>
              <a:rPr lang="ja-JP" altLang="ja-JP" dirty="0"/>
              <a:t>・半固形栄養剤が接続部位から漏れていないか。</a:t>
            </a:r>
          </a:p>
          <a:p>
            <a:r>
              <a:rPr lang="ja-JP" altLang="ja-JP" dirty="0"/>
              <a:t>・対象者の表情は苦しそうではないか。</a:t>
            </a:r>
          </a:p>
          <a:p>
            <a:r>
              <a:rPr lang="ja-JP" altLang="ja-JP" dirty="0"/>
              <a:t>・下痢、嘔吐、頻脈、発汗、顔面紅潮、めまいなどはないか。</a:t>
            </a:r>
          </a:p>
          <a:p>
            <a:r>
              <a:rPr lang="ja-JP" altLang="ja-JP" dirty="0"/>
              <a:t>・意識の変化はないか。</a:t>
            </a:r>
          </a:p>
          <a:p>
            <a:r>
              <a:rPr lang="ja-JP" altLang="ja-JP" dirty="0"/>
              <a:t>・息切れはないか。</a:t>
            </a:r>
          </a:p>
          <a:p>
            <a:r>
              <a:rPr lang="ja-JP" altLang="ja-JP" dirty="0"/>
              <a:t>などを確認します。</a:t>
            </a:r>
          </a:p>
          <a:p>
            <a:r>
              <a:rPr lang="ja-JP" altLang="ja-JP" dirty="0"/>
              <a:t>これらの症状がある時には、注入速度を2分の1におとしたり、一旦投与を中止し、血圧が測定出来る場合は測定し、家族や医療職に連絡を取り、指示を仰ぐことが必要です。</a:t>
            </a:r>
          </a:p>
          <a:p>
            <a:r>
              <a:rPr lang="ja-JP" altLang="ja-JP" dirty="0"/>
              <a:t>また食事中は、出来る</a:t>
            </a:r>
            <a:r>
              <a:rPr kumimoji="1" lang="ja-JP" altLang="ja-JP" sz="1000" kern="1200" dirty="0">
                <a:solidFill>
                  <a:schemeClr val="tx1"/>
                </a:solidFill>
                <a:effectLst/>
                <a:latin typeface="+mn-lt"/>
                <a:ea typeface="+mn-ea"/>
                <a:cs typeface="+mn-cs"/>
              </a:rPr>
              <a:t>だけリラックスできるよう、他のケアはせずに見守るようにしましょう。</a:t>
            </a:r>
          </a:p>
          <a:p>
            <a:pPr eaLnBrk="1" hangingPunct="1"/>
            <a:endParaRPr lang="ja-JP" altLang="en-US" dirty="0"/>
          </a:p>
        </p:txBody>
      </p:sp>
    </p:spTree>
    <p:extLst>
      <p:ext uri="{BB962C8B-B14F-4D97-AF65-F5344CB8AC3E}">
        <p14:creationId xmlns:p14="http://schemas.microsoft.com/office/powerpoint/2010/main" val="615746202"/>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0EAD58C1-62C5-4787-9A7C-1F3C2E8D4F3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Rectangle 3">
            <a:extLst>
              <a:ext uri="{FF2B5EF4-FFF2-40B4-BE49-F238E27FC236}">
                <a16:creationId xmlns:a16="http://schemas.microsoft.com/office/drawing/2014/main" id="{951C96EC-C07F-45F0-B147-0D547D9791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2" tIns="45361" rIns="90722" bIns="45361"/>
          <a:lstStyle/>
          <a:p>
            <a:r>
              <a:rPr kumimoji="1" lang="ja-JP" altLang="ja-JP" sz="1000" kern="1200" dirty="0">
                <a:solidFill>
                  <a:schemeClr val="tx1"/>
                </a:solidFill>
                <a:effectLst/>
                <a:latin typeface="+mn-lt"/>
                <a:ea typeface="+mn-ea"/>
                <a:cs typeface="+mn-cs"/>
              </a:rPr>
              <a:t>手順８</a:t>
            </a:r>
            <a:r>
              <a:rPr lang="ja-JP" altLang="ja-JP" dirty="0"/>
              <a:t>、終わったら胃</a:t>
            </a:r>
            <a:r>
              <a:rPr lang="ja-JP" altLang="ja-JP" dirty="0" err="1"/>
              <a:t>ろう</a:t>
            </a:r>
            <a:r>
              <a:rPr lang="ja-JP" altLang="ja-JP" dirty="0"/>
              <a:t>チューブに白湯を流す。</a:t>
            </a:r>
          </a:p>
          <a:p>
            <a:r>
              <a:rPr lang="ja-JP" altLang="ja-JP" dirty="0"/>
              <a:t>半固形栄養剤は粘度が高く、胃</a:t>
            </a:r>
            <a:r>
              <a:rPr lang="ja-JP" altLang="ja-JP" dirty="0" err="1"/>
              <a:t>ろう</a:t>
            </a:r>
            <a:r>
              <a:rPr lang="ja-JP" altLang="ja-JP" dirty="0"/>
              <a:t>チューブや胃ろうボタンの内腔に詰まり易いため、栄養剤の注入が終わったら、必ずカテーテルチップ型シリンジを使って白湯を注入し、チューブ内の栄養剤を流します。この時、白湯の量は、洗い流す程度の5ml～10ml程度が良いでしょう。白湯はとろみをつける場合や、栄養剤と時間差を置いて注入する場合があります。あらかじめ指示内容を確認しましょう。</a:t>
            </a:r>
          </a:p>
          <a:p>
            <a:r>
              <a:rPr lang="ja-JP" altLang="ja-JP" dirty="0"/>
              <a:t>これ以降の手順については、液体栄養剤の手順11、「体位を整える」以降と同じです。</a:t>
            </a:r>
          </a:p>
          <a:p>
            <a:r>
              <a:rPr lang="ja-JP" altLang="ja-JP" dirty="0"/>
              <a:t>なお、対象者の状態によっては、安静を必要としない方もいらっしゃいます。</a:t>
            </a:r>
          </a:p>
          <a:p>
            <a:pPr eaLnBrk="1" hangingPunct="1"/>
            <a:endParaRPr lang="en-US" altLang="ja-JP" dirty="0"/>
          </a:p>
        </p:txBody>
      </p:sp>
    </p:spTree>
    <p:extLst>
      <p:ext uri="{BB962C8B-B14F-4D97-AF65-F5344CB8AC3E}">
        <p14:creationId xmlns:p14="http://schemas.microsoft.com/office/powerpoint/2010/main" val="6563393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703C4824-F6E0-46B9-AA54-DBA693AA3BF4}"/>
              </a:ext>
            </a:extLst>
          </p:cNvPr>
          <p:cNvSpPr>
            <a:spLocks noGrp="1" noRot="1" noChangeAspect="1" noChangeArrowheads="1" noTextEdit="1"/>
          </p:cNvSpPr>
          <p:nvPr>
            <p:ph type="sldImg"/>
          </p:nvPr>
        </p:nvSpPr>
        <p:spPr>
          <a:xfrm>
            <a:off x="957263" y="763588"/>
            <a:ext cx="4870450" cy="3652837"/>
          </a:xfrm>
          <a:ln w="12700"/>
        </p:spPr>
      </p:sp>
      <p:sp>
        <p:nvSpPr>
          <p:cNvPr id="162819" name="Rectangle 3">
            <a:extLst>
              <a:ext uri="{FF2B5EF4-FFF2-40B4-BE49-F238E27FC236}">
                <a16:creationId xmlns:a16="http://schemas.microsoft.com/office/drawing/2014/main" id="{31DC3DEA-02D4-42F6-8AD7-13026AE292C7}"/>
              </a:ext>
            </a:extLst>
          </p:cNvPr>
          <p:cNvSpPr>
            <a:spLocks noGrp="1" noChangeArrowheads="1"/>
          </p:cNvSpPr>
          <p:nvPr>
            <p:ph type="body" idx="1"/>
          </p:nvPr>
        </p:nvSpPr>
        <p:spPr>
          <a:xfrm>
            <a:off x="915988" y="4724400"/>
            <a:ext cx="5048250" cy="441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021" tIns="47011" rIns="94021" bIns="47011"/>
          <a:lstStyle/>
          <a:p>
            <a:r>
              <a:rPr kumimoji="1" lang="ja-JP" altLang="ja-JP" sz="1000" kern="1200" dirty="0">
                <a:solidFill>
                  <a:schemeClr val="tx1"/>
                </a:solidFill>
                <a:effectLst/>
                <a:latin typeface="+mn-lt"/>
                <a:ea typeface="+mn-ea"/>
                <a:cs typeface="+mn-cs"/>
              </a:rPr>
              <a:t>ここから</a:t>
            </a:r>
            <a:r>
              <a:rPr lang="ja-JP" altLang="ja-JP" dirty="0"/>
              <a:t>は感染予防のための喀痰吸引等の留意点を説明していきます。</a:t>
            </a:r>
          </a:p>
          <a:p>
            <a:r>
              <a:rPr lang="ja-JP" altLang="ja-JP" dirty="0"/>
              <a:t>まずは、上気道（じょうきどう）と下気道（かきどう）について知っておきましょう。空気の通り道である気道は、喉頭（こうとう）にある声帯（せいたい）を境にして、それより上の鼻腔・口腔・咽頭・喉頭（びくう・こうくう・いんとう・こうとう）を上気道、それより下を下気道と呼んでいます。</a:t>
            </a:r>
            <a:endParaRPr lang="en-US" altLang="ja-JP" dirty="0"/>
          </a:p>
          <a:p>
            <a:r>
              <a:rPr lang="ja-JP" altLang="ja-JP" dirty="0"/>
              <a:t>上気道の口腔内や鼻腔内には常在菌（じょうざいきん）や弱毒菌（じゃくどくきん）が住み着いていますが、下気道の肺や気管には、一般的には病原性の微生物はいません。</a:t>
            </a:r>
          </a:p>
          <a:p>
            <a:pPr eaLnBrk="1" hangingPunct="1"/>
            <a:endParaRPr lang="ja-JP" altLang="ja-JP" sz="1100" b="1"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2544814726"/>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EC721D01-D41B-494C-946D-DD53ACC9549B}"/>
              </a:ext>
            </a:extLst>
          </p:cNvPr>
          <p:cNvSpPr>
            <a:spLocks noGrp="1" noRot="1" noChangeAspect="1" noChangeArrowheads="1" noTextEdit="1"/>
          </p:cNvSpPr>
          <p:nvPr>
            <p:ph type="sldImg"/>
          </p:nvPr>
        </p:nvSpPr>
        <p:spPr bwMode="auto">
          <a:xfrm>
            <a:off x="901700" y="739775"/>
            <a:ext cx="4933950" cy="3702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Rectangle 3">
            <a:extLst>
              <a:ext uri="{FF2B5EF4-FFF2-40B4-BE49-F238E27FC236}">
                <a16:creationId xmlns:a16="http://schemas.microsoft.com/office/drawing/2014/main" id="{3D986E2C-4C39-477E-8A41-FB78E7386229}"/>
              </a:ext>
            </a:extLst>
          </p:cNvPr>
          <p:cNvSpPr>
            <a:spLocks noGrp="1" noChangeArrowheads="1"/>
          </p:cNvSpPr>
          <p:nvPr>
            <p:ph type="body" idx="1"/>
          </p:nvPr>
        </p:nvSpPr>
        <p:spPr>
          <a:xfrm>
            <a:off x="673100" y="4684713"/>
            <a:ext cx="5389563" cy="4441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0" tIns="44954" rIns="89910" bIns="44954"/>
          <a:lstStyle/>
          <a:p>
            <a:pPr marL="0" marR="0" lvl="0" indent="108000" algn="l" defTabSz="914400" rtl="0" eaLnBrk="1" fontAlgn="auto" latinLnBrk="0" hangingPunct="1">
              <a:lnSpc>
                <a:spcPct val="100000"/>
              </a:lnSpc>
              <a:spcBef>
                <a:spcPts val="0"/>
              </a:spcBef>
              <a:spcAft>
                <a:spcPts val="0"/>
              </a:spcAft>
              <a:buClrTx/>
              <a:buSzTx/>
              <a:buFontTx/>
              <a:buNone/>
              <a:tabLst/>
              <a:defRPr/>
            </a:pPr>
            <a:r>
              <a:rPr kumimoji="1" lang="ja-JP" altLang="ja-JP" sz="1000" kern="1200" dirty="0">
                <a:solidFill>
                  <a:schemeClr val="tx1"/>
                </a:solidFill>
                <a:effectLst/>
                <a:latin typeface="+mn-lt"/>
                <a:ea typeface="+mn-ea"/>
                <a:cs typeface="+mn-cs"/>
              </a:rPr>
              <a:t>次は、</a:t>
            </a:r>
            <a:r>
              <a:rPr lang="ja-JP" altLang="ja-JP" dirty="0"/>
              <a:t>経鼻胃管（けいびいかん）からの液体栄養剤の注入</a:t>
            </a:r>
            <a:r>
              <a:rPr kumimoji="1" lang="ja-JP" altLang="ja-JP" sz="1000" kern="1200" dirty="0">
                <a:solidFill>
                  <a:schemeClr val="tx1"/>
                </a:solidFill>
                <a:effectLst/>
                <a:latin typeface="+mn-lt"/>
                <a:ea typeface="+mn-ea"/>
                <a:cs typeface="+mn-cs"/>
              </a:rPr>
              <a:t>の手順です。</a:t>
            </a:r>
          </a:p>
          <a:p>
            <a:pPr eaLnBrk="1" hangingPunct="1"/>
            <a:endParaRPr lang="ja-JP" altLang="ja-JP" dirty="0"/>
          </a:p>
        </p:txBody>
      </p:sp>
    </p:spTree>
    <p:extLst>
      <p:ext uri="{BB962C8B-B14F-4D97-AF65-F5344CB8AC3E}">
        <p14:creationId xmlns:p14="http://schemas.microsoft.com/office/powerpoint/2010/main" val="4011932227"/>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8316081C-0812-447C-BE1C-5661095295F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a:extLst>
              <a:ext uri="{FF2B5EF4-FFF2-40B4-BE49-F238E27FC236}">
                <a16:creationId xmlns:a16="http://schemas.microsoft.com/office/drawing/2014/main" id="{FB209F5E-3D00-4507-8DB5-96DEB5BC12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2" tIns="45361" rIns="90722" bIns="45361"/>
          <a:lstStyle/>
          <a:p>
            <a:r>
              <a:rPr lang="ja-JP" altLang="ja-JP" dirty="0"/>
              <a:t>経鼻胃管（けいびいかん）からの液体栄養剤の注入の手技は、基本的には胃ろうからの注入方法と変わりはありません。実施準備～手順⑤「栄養剤を満たす」は、胃</a:t>
            </a:r>
            <a:r>
              <a:rPr lang="ja-JP" altLang="ja-JP" dirty="0" err="1"/>
              <a:t>ろうの</a:t>
            </a:r>
            <a:r>
              <a:rPr lang="ja-JP" altLang="ja-JP" dirty="0"/>
              <a:t>液体栄養剤と同じ手順となります。</a:t>
            </a:r>
          </a:p>
          <a:p>
            <a:r>
              <a:rPr lang="ja-JP" altLang="ja-JP" dirty="0"/>
              <a:t>手順６、経鼻胃管（けいびいかん）を観察する。</a:t>
            </a:r>
          </a:p>
          <a:p>
            <a:r>
              <a:rPr lang="ja-JP" altLang="ja-JP" dirty="0"/>
              <a:t>経鼻胃管（けいびいかん）の破損や抜けがないか、固定の位置を観察します。</a:t>
            </a:r>
          </a:p>
          <a:p>
            <a:r>
              <a:rPr lang="ja-JP" altLang="ja-JP" dirty="0"/>
              <a:t>経鼻胃管（けいびいかん）は、鼻孔から胃の中まで細い管が挿入されているため、何らかの原因で抜けてしまうと、先端が胃の中にない状態に気付かず注入を開始した場合、誤嚥などの重大な事故につながりかねません。したがって、注入前に、管の先端が胃の中にあることを十分確かめておくことが必要です。</a:t>
            </a:r>
          </a:p>
          <a:p>
            <a:r>
              <a:rPr lang="ja-JP" altLang="ja-JP" dirty="0"/>
              <a:t>　その方法として、鼻孔のところにテープで固定されたチューブの根元に印を付けておき、その印より外にチューブの抜けがないかを確認します。</a:t>
            </a:r>
          </a:p>
          <a:p>
            <a:r>
              <a:rPr lang="ja-JP" altLang="ja-JP" dirty="0"/>
              <a:t>意思を伝えることができる対象者であれば、チューブが抜けかかっている感じがないか聞きます。さらに、口を開くことが出来る場合、のどにチューブがまっすぐ通っており、とぐろを巻いていないことを確認します。</a:t>
            </a:r>
          </a:p>
          <a:p>
            <a:r>
              <a:rPr lang="ja-JP" altLang="ja-JP" dirty="0"/>
              <a:t>皆さんはこれらを必ず十分に確認し、もし抜けかかっているようであれば、注入をせずに医療職に連絡します。</a:t>
            </a:r>
          </a:p>
          <a:p>
            <a:r>
              <a:rPr lang="ja-JP" altLang="ja-JP" dirty="0"/>
              <a:t>医療職は、これらの観察に加えて、経鼻胃管（けいびいかん）に勢いよく空気をシリンジで注入し、胃内のガスの音を聴診器で確認したり、注入前に経鼻胃管からシリンジで内容物を吸引すると、胃液などが引かれることなどで、管の先端が胃内にあることを確認しておく必要があります。</a:t>
            </a:r>
          </a:p>
          <a:p>
            <a:r>
              <a:rPr lang="ja-JP" altLang="ja-JP" dirty="0"/>
              <a:t>最後に、経鼻胃管（けいびいかん）は、一般に、胃</a:t>
            </a:r>
            <a:r>
              <a:rPr lang="ja-JP" altLang="ja-JP" dirty="0" err="1"/>
              <a:t>ろう</a:t>
            </a:r>
            <a:r>
              <a:rPr lang="ja-JP" altLang="ja-JP" dirty="0"/>
              <a:t>チューブや胃ろうボタンの内腔より細いため、粘度の高いものを注入すると、胃ろうにくらべて詰まりやすいことも知っておく必要があります。</a:t>
            </a:r>
          </a:p>
          <a:p>
            <a:pPr eaLnBrk="1" hangingPunct="1">
              <a:lnSpc>
                <a:spcPct val="90000"/>
              </a:lnSpc>
            </a:pPr>
            <a:endParaRPr lang="en-US" altLang="ja-JP" dirty="0"/>
          </a:p>
        </p:txBody>
      </p:sp>
    </p:spTree>
    <p:extLst>
      <p:ext uri="{BB962C8B-B14F-4D97-AF65-F5344CB8AC3E}">
        <p14:creationId xmlns:p14="http://schemas.microsoft.com/office/powerpoint/2010/main" val="1722396623"/>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53890C2A-CAAB-4C39-AF49-C33702EF41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Rectangle 3">
            <a:extLst>
              <a:ext uri="{FF2B5EF4-FFF2-40B4-BE49-F238E27FC236}">
                <a16:creationId xmlns:a16="http://schemas.microsoft.com/office/drawing/2014/main" id="{162D6298-7278-43AD-A07D-415150AAEA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722" tIns="45361" rIns="90722" bIns="45361"/>
          <a:lstStyle/>
          <a:p>
            <a:r>
              <a:rPr kumimoji="1" lang="ja-JP" altLang="ja-JP" sz="1000" kern="1200" dirty="0">
                <a:solidFill>
                  <a:schemeClr val="tx1"/>
                </a:solidFill>
                <a:effectLst/>
                <a:latin typeface="+mn-lt"/>
                <a:ea typeface="+mn-ea"/>
                <a:cs typeface="+mn-cs"/>
              </a:rPr>
              <a:t>手順７、</a:t>
            </a:r>
            <a:r>
              <a:rPr lang="ja-JP" altLang="ja-JP" dirty="0"/>
              <a:t>注入用ボトルと経鼻胃管（けいびいかん）を接続します。　</a:t>
            </a:r>
          </a:p>
          <a:p>
            <a:r>
              <a:rPr lang="ja-JP" altLang="ja-JP" dirty="0"/>
              <a:t>胃管の栓を開けた際にしばらくそのまま待って胃内のガスを自然に排出できるよう促します。その際に胃管から、透明で薄い黄色の胃液や栄養剤が少し戻ってくるだけなら心配ないことが多いのですが、勢いよく栄養剤などの液が戻ってくる、もしくは嘔吐するような場合は、胃腸の調子が悪いために、前回注入した栄養剤や胃液などが多量にたまっている可能性があります。この場合は、注入を中止するか、注入量を減らすなどの対応が必要になりますので、注入を始める前に医療職と相談してください。戻ってきた液が、栄養剤の色や透明でなく、褐色、黄色、緑色の時にも、胃や腸の問題がある可能性がありますので、医療職と相談しましょう。</a:t>
            </a:r>
          </a:p>
          <a:p>
            <a:r>
              <a:rPr lang="ja-JP" altLang="ja-JP" dirty="0"/>
              <a:t>注入用ボトルを所定の位置につるします。この時、対象者本人のものであることを改めて確認します。特にデイサービスの事業所などで、複数の対象者に同時に注入を行う場合は、丁寧に確認するようにしましょう。</a:t>
            </a:r>
          </a:p>
          <a:p>
            <a:r>
              <a:rPr lang="ja-JP" altLang="ja-JP" dirty="0"/>
              <a:t>経鼻胃管の先端と経管栄養セットのラインの先端を、アルコール綿などで拭いてから接続します。誤注入を避けるため、経鼻胃管であることを再度確認しましょう。</a:t>
            </a:r>
          </a:p>
          <a:p>
            <a:r>
              <a:rPr lang="ja-JP" altLang="ja-JP" dirty="0"/>
              <a:t>これ以降は、液体栄養剤の手順８「クレンメを緩めて滴下</a:t>
            </a:r>
            <a:r>
              <a:rPr kumimoji="1" lang="ja-JP" altLang="ja-JP" sz="1000" kern="1200" dirty="0">
                <a:solidFill>
                  <a:schemeClr val="tx1"/>
                </a:solidFill>
                <a:effectLst/>
                <a:latin typeface="+mn-lt"/>
                <a:ea typeface="+mn-ea"/>
                <a:cs typeface="+mn-cs"/>
              </a:rPr>
              <a:t>する」以降と同じです。</a:t>
            </a:r>
            <a:endParaRPr lang="ja-JP" altLang="en-US" dirty="0"/>
          </a:p>
        </p:txBody>
      </p:sp>
    </p:spTree>
    <p:extLst>
      <p:ext uri="{BB962C8B-B14F-4D97-AF65-F5344CB8AC3E}">
        <p14:creationId xmlns:p14="http://schemas.microsoft.com/office/powerpoint/2010/main" val="2335119639"/>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 1">
            <a:extLst>
              <a:ext uri="{FF2B5EF4-FFF2-40B4-BE49-F238E27FC236}">
                <a16:creationId xmlns:a16="http://schemas.microsoft.com/office/drawing/2014/main" id="{0F29139B-AAB3-4E86-BF64-434D574AAF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ノート プレースホルダ 2">
            <a:extLst>
              <a:ext uri="{FF2B5EF4-FFF2-40B4-BE49-F238E27FC236}">
                <a16:creationId xmlns:a16="http://schemas.microsoft.com/office/drawing/2014/main" id="{20691223-450E-43BB-B24D-F6A1DC0887D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参考までに、栄養剤注入中に発生しうるいくつかの問題点と、それに対する緊急時の対応方法につい</a:t>
            </a:r>
            <a:r>
              <a:rPr lang="ja-JP" altLang="ja-JP" dirty="0"/>
              <a:t>て説明します。</a:t>
            </a:r>
          </a:p>
          <a:p>
            <a:r>
              <a:rPr lang="ja-JP" altLang="ja-JP" dirty="0"/>
              <a:t>まず、胃</a:t>
            </a:r>
            <a:r>
              <a:rPr lang="ja-JP" altLang="ja-JP" dirty="0" err="1"/>
              <a:t>ろう</a:t>
            </a:r>
            <a:r>
              <a:rPr lang="ja-JP" altLang="ja-JP" dirty="0"/>
              <a:t>周囲から栄養剤が漏れた場合です。</a:t>
            </a:r>
          </a:p>
          <a:p>
            <a:r>
              <a:rPr lang="ja-JP" altLang="ja-JP" dirty="0"/>
              <a:t>原因としては、チューブが</a:t>
            </a:r>
            <a:r>
              <a:rPr lang="ja-JP" altLang="ja-JP" dirty="0" err="1"/>
              <a:t>ろう孔径</a:t>
            </a:r>
            <a:r>
              <a:rPr lang="ja-JP" altLang="ja-JP" dirty="0"/>
              <a:t>（ろうこうけい）に比べて細すぎる、胃の出口である幽門（ゆうもん）の狭窄がある、消化管の蠕動（ぜんどう）運動の低下などで胃の内圧が上昇している場合などが考えられます。</a:t>
            </a:r>
          </a:p>
          <a:p>
            <a:r>
              <a:rPr lang="ja-JP" altLang="ja-JP" dirty="0"/>
              <a:t>介護職員等は、注入をただちに中止し、家族や医療職に連絡をとり、相談しましょう。</a:t>
            </a:r>
          </a:p>
          <a:p>
            <a:r>
              <a:rPr lang="ja-JP" altLang="ja-JP" dirty="0"/>
              <a:t>なお、医療職は、</a:t>
            </a:r>
          </a:p>
          <a:p>
            <a:pPr marL="216000" indent="-108000"/>
            <a:r>
              <a:rPr lang="ja-JP" altLang="ja-JP" dirty="0"/>
              <a:t>・注入を中止し、胃</a:t>
            </a:r>
            <a:r>
              <a:rPr lang="ja-JP" altLang="ja-JP" dirty="0" err="1"/>
              <a:t>ろう</a:t>
            </a:r>
            <a:r>
              <a:rPr lang="ja-JP" altLang="ja-JP" dirty="0"/>
              <a:t>カテーテルの注入側のキャップを開放して、胃内の栄養剤を膿盆（のうぼん）などに受けて減圧する</a:t>
            </a:r>
          </a:p>
          <a:p>
            <a:pPr marL="216000" indent="-108000"/>
            <a:r>
              <a:rPr lang="ja-JP" altLang="ja-JP" dirty="0"/>
              <a:t>・体位の工夫として、上体をベッドアップし、頭部をやや前屈位（ぜんくつい）にし、胃部を圧迫する体位をさける</a:t>
            </a:r>
          </a:p>
          <a:p>
            <a:pPr marL="216000" indent="-108000"/>
            <a:r>
              <a:rPr lang="ja-JP" altLang="ja-JP" dirty="0"/>
              <a:t>・経管栄養の滴下速度を下げる</a:t>
            </a:r>
          </a:p>
          <a:p>
            <a:r>
              <a:rPr kumimoji="1" lang="ja-JP" altLang="ja-JP" sz="1000" kern="1200" dirty="0">
                <a:solidFill>
                  <a:schemeClr val="tx1"/>
                </a:solidFill>
                <a:effectLst/>
                <a:latin typeface="+mn-lt"/>
                <a:ea typeface="+mn-ea"/>
                <a:cs typeface="+mn-cs"/>
              </a:rPr>
              <a:t>などを行います。</a:t>
            </a:r>
            <a:endParaRPr lang="ja-JP" altLang="en-US" dirty="0"/>
          </a:p>
        </p:txBody>
      </p:sp>
    </p:spTree>
    <p:extLst>
      <p:ext uri="{BB962C8B-B14F-4D97-AF65-F5344CB8AC3E}">
        <p14:creationId xmlns:p14="http://schemas.microsoft.com/office/powerpoint/2010/main" val="1209792749"/>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スライド イメージ プレースホルダ 1">
            <a:extLst>
              <a:ext uri="{FF2B5EF4-FFF2-40B4-BE49-F238E27FC236}">
                <a16:creationId xmlns:a16="http://schemas.microsoft.com/office/drawing/2014/main" id="{85967DD9-14D8-4CA3-A63C-3AD6A721395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8" name="ノート プレースホルダ 2">
            <a:extLst>
              <a:ext uri="{FF2B5EF4-FFF2-40B4-BE49-F238E27FC236}">
                <a16:creationId xmlns:a16="http://schemas.microsoft.com/office/drawing/2014/main" id="{07A3807D-6B0B-49D8-BE3C-E722FBC336C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次は、栄養剤の滴下が止まった場合です。</a:t>
            </a:r>
          </a:p>
          <a:p>
            <a:r>
              <a:rPr lang="ja-JP" altLang="ja-JP" dirty="0"/>
              <a:t>原因としては、チューブがつまったり、胃の内圧が高まっていることが考えられます。</a:t>
            </a:r>
          </a:p>
          <a:p>
            <a:r>
              <a:rPr lang="ja-JP" altLang="ja-JP" dirty="0"/>
              <a:t>介護職員等は、注入を停止し、家族や医療職に連絡をとり相談しましょう。</a:t>
            </a:r>
          </a:p>
          <a:p>
            <a:r>
              <a:rPr lang="ja-JP" altLang="ja-JP" dirty="0"/>
              <a:t>医療職は、</a:t>
            </a:r>
          </a:p>
          <a:p>
            <a:pPr marL="216000" indent="-108000"/>
            <a:r>
              <a:rPr lang="ja-JP" altLang="ja-JP" dirty="0"/>
              <a:t>・体の調整</a:t>
            </a:r>
          </a:p>
          <a:p>
            <a:pPr marL="216000" indent="-108000"/>
            <a:r>
              <a:rPr lang="ja-JP" altLang="ja-JP" dirty="0"/>
              <a:t>・チューブのミルキングという、管を指でもむなどして、チューブの中につまった物を軟らかくし、流れやすくする処置をする</a:t>
            </a:r>
          </a:p>
          <a:p>
            <a:pPr marL="216000" indent="-108000"/>
            <a:r>
              <a:rPr lang="ja-JP" altLang="ja-JP" dirty="0"/>
              <a:t>・嘔気（おうき）や嘔吐がなければ、カテーテルチップ型シリンジに10 mlほど白湯を吸い、経鼻胃管（位けいびいかん）や胃ろうカテーテル内に注入する</a:t>
            </a:r>
          </a:p>
          <a:p>
            <a:r>
              <a:rPr lang="ja-JP" altLang="ja-JP" dirty="0"/>
              <a:t>などを行います。</a:t>
            </a:r>
          </a:p>
          <a:p>
            <a:r>
              <a:rPr lang="ja-JP" altLang="ja-JP" dirty="0"/>
              <a:t>なお、３点目の白湯の注入については、対象者の状態に変化がない場合は、医療職の指示に従って介護職員等が</a:t>
            </a:r>
            <a:r>
              <a:rPr kumimoji="1" lang="ja-JP" altLang="ja-JP" sz="1000" kern="1200" dirty="0">
                <a:solidFill>
                  <a:schemeClr val="tx1"/>
                </a:solidFill>
                <a:effectLst/>
                <a:latin typeface="+mn-lt"/>
                <a:ea typeface="+mn-ea"/>
                <a:cs typeface="+mn-cs"/>
              </a:rPr>
              <a:t>実施する可能性があります。</a:t>
            </a:r>
          </a:p>
          <a:p>
            <a:pPr>
              <a:spcBef>
                <a:spcPct val="0"/>
              </a:spcBef>
            </a:pPr>
            <a:endParaRPr lang="ja-JP" altLang="en-US" dirty="0"/>
          </a:p>
        </p:txBody>
      </p:sp>
    </p:spTree>
    <p:extLst>
      <p:ext uri="{BB962C8B-B14F-4D97-AF65-F5344CB8AC3E}">
        <p14:creationId xmlns:p14="http://schemas.microsoft.com/office/powerpoint/2010/main" val="3696371672"/>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スライド イメージ プレースホルダ 1">
            <a:extLst>
              <a:ext uri="{FF2B5EF4-FFF2-40B4-BE49-F238E27FC236}">
                <a16:creationId xmlns:a16="http://schemas.microsoft.com/office/drawing/2014/main" id="{B70A33A0-22D6-4207-BCC1-EC73CAADC44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ノート プレースホルダ 2">
            <a:extLst>
              <a:ext uri="{FF2B5EF4-FFF2-40B4-BE49-F238E27FC236}">
                <a16:creationId xmlns:a16="http://schemas.microsoft.com/office/drawing/2014/main" id="{044ADBA7-47AF-4EBF-B697-BED3B32512E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次</a:t>
            </a:r>
            <a:r>
              <a:rPr lang="ja-JP" altLang="ja-JP" dirty="0"/>
              <a:t>は、胃</a:t>
            </a:r>
            <a:r>
              <a:rPr lang="ja-JP" altLang="ja-JP" dirty="0" err="1"/>
              <a:t>ろう</a:t>
            </a:r>
            <a:r>
              <a:rPr lang="ja-JP" altLang="ja-JP" dirty="0"/>
              <a:t>ボタンや胃ろうチューブが引っ張られて抜けた場合です。</a:t>
            </a:r>
          </a:p>
          <a:p>
            <a:r>
              <a:rPr lang="ja-JP" altLang="ja-JP" dirty="0"/>
              <a:t>原因として、胃の中にあるバルーンやバンパーの破損などがあった時に、引っ張る力が加わって抜けることがあります。</a:t>
            </a:r>
          </a:p>
          <a:p>
            <a:r>
              <a:rPr lang="ja-JP" altLang="ja-JP" dirty="0"/>
              <a:t>介護職員等は、注入をただちに中止し、家族や医療職に連絡をとり相談しましょう。</a:t>
            </a:r>
          </a:p>
          <a:p>
            <a:r>
              <a:rPr lang="ja-JP" altLang="ja-JP" dirty="0"/>
              <a:t>なお、医療職は、胃</a:t>
            </a:r>
            <a:r>
              <a:rPr lang="ja-JP" altLang="ja-JP" dirty="0" err="1"/>
              <a:t>ろうが</a:t>
            </a:r>
            <a:r>
              <a:rPr lang="ja-JP" altLang="ja-JP" dirty="0"/>
              <a:t>閉鎖しないように、吸引カテーテルや新しい膀胱留置（ぼうこうりゅうち）カテーテルなどを胃ろうに挿入しておいて、医師に連絡をとる必要があります。そのまま放置しておくと、ろう孔がふさがって、胃ろうボタンやチューブを入れようとしても、入らないことがあるためです。</a:t>
            </a:r>
          </a:p>
          <a:p>
            <a:r>
              <a:rPr lang="ja-JP" altLang="ja-JP" dirty="0"/>
              <a:t>このケースは、緊急での対応が必要になりますので、あわてないように、あらかじめ多職種で連携し、対処の方法を共有しておきましょう</a:t>
            </a:r>
            <a:r>
              <a:rPr kumimoji="1" lang="ja-JP" altLang="ja-JP" sz="1000" kern="1200" dirty="0">
                <a:solidFill>
                  <a:schemeClr val="tx1"/>
                </a:solidFill>
                <a:effectLst/>
                <a:latin typeface="+mn-lt"/>
                <a:ea typeface="+mn-ea"/>
                <a:cs typeface="+mn-cs"/>
              </a:rPr>
              <a:t>。</a:t>
            </a:r>
          </a:p>
          <a:p>
            <a:pPr>
              <a:spcBef>
                <a:spcPct val="0"/>
              </a:spcBef>
            </a:pPr>
            <a:endParaRPr lang="ja-JP" altLang="en-US" dirty="0"/>
          </a:p>
        </p:txBody>
      </p:sp>
    </p:spTree>
    <p:extLst>
      <p:ext uri="{BB962C8B-B14F-4D97-AF65-F5344CB8AC3E}">
        <p14:creationId xmlns:p14="http://schemas.microsoft.com/office/powerpoint/2010/main" val="199454788"/>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 1">
            <a:extLst>
              <a:ext uri="{FF2B5EF4-FFF2-40B4-BE49-F238E27FC236}">
                <a16:creationId xmlns:a16="http://schemas.microsoft.com/office/drawing/2014/main" id="{0C9BED04-5184-4786-9A69-A2E96292AA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ノート プレースホルダ 2">
            <a:extLst>
              <a:ext uri="{FF2B5EF4-FFF2-40B4-BE49-F238E27FC236}">
                <a16:creationId xmlns:a16="http://schemas.microsoft.com/office/drawing/2014/main" id="{C30532A7-FAA6-4827-B656-5D8CB7056C0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最後は、嘔吐があった場合です。</a:t>
            </a:r>
          </a:p>
          <a:p>
            <a:r>
              <a:rPr kumimoji="1" lang="ja-JP" altLang="ja-JP" sz="1000" kern="1200" dirty="0">
                <a:solidFill>
                  <a:schemeClr val="tx1"/>
                </a:solidFill>
                <a:effectLst/>
                <a:latin typeface="+mn-lt"/>
                <a:ea typeface="+mn-ea"/>
                <a:cs typeface="+mn-cs"/>
              </a:rPr>
              <a:t>原因としては、</a:t>
            </a:r>
          </a:p>
          <a:p>
            <a:pPr marL="216000" indent="-108000"/>
            <a:r>
              <a:rPr lang="ja-JP" altLang="ja-JP" dirty="0"/>
              <a:t>・経鼻胃管（けいびいかん）が抜けかけて、先端が胃より上部に位置している</a:t>
            </a:r>
          </a:p>
          <a:p>
            <a:pPr marL="216000" indent="-108000"/>
            <a:r>
              <a:rPr lang="ja-JP" altLang="ja-JP" dirty="0"/>
              <a:t>・噴門（ふんもん）の弛緩（しかん）、幽門の狭窄・胃や消化関係の蠕動（ぜんどう）運動の低下による胃の膨満</a:t>
            </a:r>
          </a:p>
          <a:p>
            <a:pPr marL="216000" indent="-108000"/>
            <a:r>
              <a:rPr lang="ja-JP" altLang="ja-JP" dirty="0"/>
              <a:t>・口腔・鼻腔内吸引時による咽頭の刺激</a:t>
            </a:r>
          </a:p>
          <a:p>
            <a:r>
              <a:rPr lang="ja-JP" altLang="ja-JP" dirty="0"/>
              <a:t>などが考えられます。</a:t>
            </a:r>
          </a:p>
          <a:p>
            <a:r>
              <a:rPr lang="ja-JP" altLang="ja-JP" dirty="0"/>
              <a:t>介護職員等は、注入をただちに中止し、顔を横に向けて、口腔内の吐物（とぶつ）を吐き出させます。可能であれば側臥位をとらせましょう。そして、家族や医療職に連絡をとり相談します。</a:t>
            </a:r>
          </a:p>
          <a:p>
            <a:r>
              <a:rPr lang="ja-JP" altLang="ja-JP" dirty="0"/>
              <a:t>医療職は、</a:t>
            </a:r>
          </a:p>
          <a:p>
            <a:pPr marL="216000" indent="-108000"/>
            <a:r>
              <a:rPr lang="ja-JP" altLang="ja-JP" dirty="0"/>
              <a:t>・栄養剤の注入を中止して、栄養剤の接続部を開放し、栄養剤を膿盆などに排出させ減圧する</a:t>
            </a:r>
          </a:p>
          <a:p>
            <a:pPr marL="216000" indent="-108000"/>
            <a:r>
              <a:rPr lang="ja-JP" altLang="ja-JP" dirty="0"/>
              <a:t>・顔を横に向けて口腔内の吐物を吐き出させ、咽頭を刺激しないように口腔内を吸引する</a:t>
            </a:r>
          </a:p>
          <a:p>
            <a:r>
              <a:rPr lang="ja-JP" altLang="ja-JP" dirty="0"/>
              <a:t>などを行います。</a:t>
            </a:r>
          </a:p>
          <a:p>
            <a:r>
              <a:rPr lang="ja-JP" altLang="ja-JP" dirty="0"/>
              <a:t>また、今後の体位、投与スピード、栄養剤の形態に</a:t>
            </a:r>
            <a:r>
              <a:rPr kumimoji="1" lang="ja-JP" altLang="ja-JP" sz="1000" kern="1200" dirty="0">
                <a:solidFill>
                  <a:schemeClr val="tx1"/>
                </a:solidFill>
                <a:effectLst/>
                <a:latin typeface="+mn-lt"/>
                <a:ea typeface="+mn-ea"/>
                <a:cs typeface="+mn-cs"/>
              </a:rPr>
              <a:t>ついて医師などと検討します。</a:t>
            </a:r>
          </a:p>
          <a:p>
            <a:pPr>
              <a:spcBef>
                <a:spcPct val="0"/>
              </a:spcBef>
            </a:pPr>
            <a:endParaRPr lang="ja-JP" altLang="en-US" dirty="0"/>
          </a:p>
        </p:txBody>
      </p:sp>
    </p:spTree>
    <p:extLst>
      <p:ext uri="{BB962C8B-B14F-4D97-AF65-F5344CB8AC3E}">
        <p14:creationId xmlns:p14="http://schemas.microsoft.com/office/powerpoint/2010/main" val="17814038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D6CDF362-5321-410C-8486-EE0FA4A83E69}"/>
              </a:ext>
            </a:extLst>
          </p:cNvPr>
          <p:cNvSpPr>
            <a:spLocks noGrp="1" noRot="1" noChangeAspect="1" noChangeArrowheads="1" noTextEdit="1"/>
          </p:cNvSpPr>
          <p:nvPr>
            <p:ph type="sldImg"/>
          </p:nvPr>
        </p:nvSpPr>
        <p:spPr>
          <a:ln/>
        </p:spPr>
      </p:sp>
      <p:sp>
        <p:nvSpPr>
          <p:cNvPr id="164867" name="Rectangle 3">
            <a:extLst>
              <a:ext uri="{FF2B5EF4-FFF2-40B4-BE49-F238E27FC236}">
                <a16:creationId xmlns:a16="http://schemas.microsoft.com/office/drawing/2014/main" id="{E6D2EB07-48DE-447C-A40E-442F044943FB}"/>
              </a:ext>
            </a:extLst>
          </p:cNvPr>
          <p:cNvSpPr>
            <a:spLocks noGrp="1" noChangeArrowheads="1"/>
          </p:cNvSpPr>
          <p:nvPr>
            <p:ph type="body" idx="1"/>
          </p:nvPr>
        </p:nvSpPr>
        <p:spPr>
          <a:xfrm>
            <a:off x="908050" y="4686300"/>
            <a:ext cx="5154613" cy="4438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108000" algn="l" defTabSz="914400" rtl="0" eaLnBrk="1" fontAlgn="auto" latinLnBrk="0" hangingPunct="1">
              <a:lnSpc>
                <a:spcPct val="100000"/>
              </a:lnSpc>
              <a:spcBef>
                <a:spcPts val="0"/>
              </a:spcBef>
              <a:spcAft>
                <a:spcPts val="0"/>
              </a:spcAft>
              <a:buClrTx/>
              <a:buSzTx/>
              <a:buFontTx/>
              <a:buNone/>
              <a:tabLst/>
              <a:defRPr/>
            </a:pPr>
            <a:r>
              <a:rPr kumimoji="1" lang="ja-JP" altLang="ja-JP" sz="1000" kern="1200" dirty="0">
                <a:solidFill>
                  <a:schemeClr val="tx1"/>
                </a:solidFill>
                <a:effectLst/>
                <a:latin typeface="+mn-lt"/>
                <a:ea typeface="+mn-ea"/>
                <a:cs typeface="+mn-cs"/>
              </a:rPr>
              <a:t>そのため、鼻腔内・口腔内の喀痰吸引は出来るだけ清潔に、気管カニューレ内の喀痰吸引は、無菌的に行う必要があります。また、気管カニューレ内吸引の時は、滅菌されている吸引カテーテルや物品、器具を使用する必要があります。なお、気管カニューレ内吸引に用いた吸引カテーテルは、表面をアルコールなどで拭いて口腔内・鼻腔内吸引に用いることができますが、その逆は行ってはいけません。</a:t>
            </a:r>
          </a:p>
          <a:p>
            <a:pPr eaLnBrk="1" hangingPunct="1"/>
            <a:endParaRPr lang="ja-JP" altLang="ja-JP" dirty="0"/>
          </a:p>
        </p:txBody>
      </p:sp>
    </p:spTree>
    <p:extLst>
      <p:ext uri="{BB962C8B-B14F-4D97-AF65-F5344CB8AC3E}">
        <p14:creationId xmlns:p14="http://schemas.microsoft.com/office/powerpoint/2010/main" val="22103826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a:extLst>
              <a:ext uri="{FF2B5EF4-FFF2-40B4-BE49-F238E27FC236}">
                <a16:creationId xmlns:a16="http://schemas.microsoft.com/office/drawing/2014/main" id="{9E4371F7-21D2-4F16-A70B-506D76A5FE1F}"/>
              </a:ext>
            </a:extLst>
          </p:cNvPr>
          <p:cNvSpPr>
            <a:spLocks noGrp="1" noRot="1" noChangeAspect="1" noChangeArrowheads="1" noTextEdit="1"/>
          </p:cNvSpPr>
          <p:nvPr>
            <p:ph type="sldImg"/>
          </p:nvPr>
        </p:nvSpPr>
        <p:spPr>
          <a:ln/>
        </p:spPr>
      </p:sp>
      <p:sp>
        <p:nvSpPr>
          <p:cNvPr id="166915" name="Rectangle 3">
            <a:extLst>
              <a:ext uri="{FF2B5EF4-FFF2-40B4-BE49-F238E27FC236}">
                <a16:creationId xmlns:a16="http://schemas.microsoft.com/office/drawing/2014/main" id="{25A334AB-45B1-4191-A042-F738DBC177A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喀痰吸引や経管栄養を行う時は、必要物品が清潔か、不潔かといった意識を、常に持つことが重要です。</a:t>
            </a:r>
          </a:p>
          <a:p>
            <a:r>
              <a:rPr kumimoji="1" lang="ja-JP" altLang="ja-JP" sz="1000" kern="1200" dirty="0">
                <a:solidFill>
                  <a:schemeClr val="tx1"/>
                </a:solidFill>
                <a:effectLst/>
                <a:latin typeface="+mn-lt"/>
                <a:ea typeface="+mn-ea"/>
                <a:cs typeface="+mn-cs"/>
              </a:rPr>
              <a:t>滅菌や消毒されたものは、清潔ですが、それ以外のものは、不潔です。清潔なものの一部を手に持って使う場合、手で握った部位は「不潔」となります。</a:t>
            </a:r>
          </a:p>
          <a:p>
            <a:endParaRPr lang="ja-JP" altLang="ja-JP" dirty="0"/>
          </a:p>
        </p:txBody>
      </p:sp>
    </p:spTree>
    <p:extLst>
      <p:ext uri="{BB962C8B-B14F-4D97-AF65-F5344CB8AC3E}">
        <p14:creationId xmlns:p14="http://schemas.microsoft.com/office/powerpoint/2010/main" val="11136484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9556B858-2424-4F8F-A4E4-A758F8EACB9D}"/>
              </a:ext>
            </a:extLst>
          </p:cNvPr>
          <p:cNvSpPr>
            <a:spLocks noGrp="1" noRot="1" noChangeAspect="1" noChangeArrowheads="1" noTextEdit="1"/>
          </p:cNvSpPr>
          <p:nvPr>
            <p:ph type="sldImg"/>
          </p:nvPr>
        </p:nvSpPr>
        <p:spPr>
          <a:xfrm>
            <a:off x="903288" y="741363"/>
            <a:ext cx="4932362" cy="3700462"/>
          </a:xfrm>
          <a:ln/>
        </p:spPr>
      </p:sp>
      <p:sp>
        <p:nvSpPr>
          <p:cNvPr id="168963" name="Rectangle 3">
            <a:extLst>
              <a:ext uri="{FF2B5EF4-FFF2-40B4-BE49-F238E27FC236}">
                <a16:creationId xmlns:a16="http://schemas.microsoft.com/office/drawing/2014/main" id="{2C40C36F-84A8-4181-96AB-C96F497429A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kumimoji="1" lang="ja-JP" altLang="ja-JP" sz="1000" kern="1200" dirty="0">
                <a:solidFill>
                  <a:schemeClr val="tx1"/>
                </a:solidFill>
                <a:effectLst/>
                <a:latin typeface="+mn-lt"/>
                <a:ea typeface="+mn-ea"/>
                <a:cs typeface="+mn-cs"/>
              </a:rPr>
              <a:t>たとえば、滅菌された吸引カテーテルの先端約 10 cmの部位は清潔ですから、気管カニューレに挿入する前に、他の器物に触れさせて不潔にしないように十分注意してください。</a:t>
            </a:r>
            <a:endParaRPr lang="ja-JP" altLang="ja-JP" dirty="0"/>
          </a:p>
        </p:txBody>
      </p:sp>
    </p:spTree>
    <p:extLst>
      <p:ext uri="{BB962C8B-B14F-4D97-AF65-F5344CB8AC3E}">
        <p14:creationId xmlns:p14="http://schemas.microsoft.com/office/powerpoint/2010/main" val="10262711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1" name="Rectangle 2">
            <a:extLst>
              <a:ext uri="{FF2B5EF4-FFF2-40B4-BE49-F238E27FC236}">
                <a16:creationId xmlns:a16="http://schemas.microsoft.com/office/drawing/2014/main" id="{6181D35C-61A5-4467-894A-32E4F761DE7B}"/>
              </a:ext>
            </a:extLst>
          </p:cNvPr>
          <p:cNvSpPr>
            <a:spLocks noGrp="1" noRot="1" noChangeAspect="1" noChangeArrowheads="1" noTextEdit="1"/>
          </p:cNvSpPr>
          <p:nvPr>
            <p:ph type="sldImg"/>
          </p:nvPr>
        </p:nvSpPr>
        <p:spPr>
          <a:ln/>
        </p:spPr>
      </p:sp>
      <p:sp>
        <p:nvSpPr>
          <p:cNvPr id="181252" name="Rectangle 3">
            <a:extLst>
              <a:ext uri="{FF2B5EF4-FFF2-40B4-BE49-F238E27FC236}">
                <a16:creationId xmlns:a16="http://schemas.microsoft.com/office/drawing/2014/main" id="{4C55A780-D555-4603-A00F-3E9356051DD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最後</a:t>
            </a:r>
            <a:r>
              <a:rPr lang="ja-JP" altLang="ja-JP" dirty="0"/>
              <a:t>に、薬剤耐性菌（やくざいたいせいきん）の説明をします。</a:t>
            </a:r>
          </a:p>
          <a:p>
            <a:r>
              <a:rPr lang="ja-JP" altLang="ja-JP" dirty="0"/>
              <a:t>対象者の中には、感染症を発症していなくても、各種抗生物質に抵抗性をもった薬剤耐性菌が、鼻腔、口腔、咽頭、喉頭（びくう、こうくう、いんとう、こうとう）などに住みついている場合があります。これを保菌あるいは定着（ていちゃく）と呼んでいます。　メチシリン耐性ブドウ球菌（めちしりんたいせいぶどうきゅうきん）（MRSA）や多剤耐性緑膿菌（たざいたいせいりょくのうきん）などが代表的な薬剤耐性菌です。</a:t>
            </a:r>
          </a:p>
          <a:p>
            <a:r>
              <a:rPr lang="ja-JP" altLang="ja-JP" dirty="0"/>
              <a:t>こうした情報は対象者や家族、医療職から得て、標準予防策を十分守ってください。なぜなら、抵抗力が弱っていると、重篤（じゅうとく）な感染症を起こす可能性があります。喀痰吸引の操作を介して、他の対象者にうつしてしまうことがないよう十分に注意しましょう。</a:t>
            </a:r>
          </a:p>
          <a:p>
            <a:pPr eaLnBrk="1" hangingPunct="1"/>
            <a:endParaRPr lang="ja-JP" altLang="ja-JP" dirty="0"/>
          </a:p>
        </p:txBody>
      </p:sp>
    </p:spTree>
    <p:extLst>
      <p:ext uri="{BB962C8B-B14F-4D97-AF65-F5344CB8AC3E}">
        <p14:creationId xmlns:p14="http://schemas.microsoft.com/office/powerpoint/2010/main" val="5756606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68FB0266-AE6E-4B70-BCA9-14FF3166AD95}"/>
              </a:ext>
            </a:extLst>
          </p:cNvPr>
          <p:cNvSpPr>
            <a:spLocks noGrp="1" noRot="1" noChangeAspect="1" noChangeArrowheads="1" noTextEdit="1"/>
          </p:cNvSpPr>
          <p:nvPr>
            <p:ph type="sldImg"/>
          </p:nvPr>
        </p:nvSpPr>
        <p:spPr>
          <a:ln/>
        </p:spPr>
      </p:sp>
      <p:sp>
        <p:nvSpPr>
          <p:cNvPr id="7171" name="Rectangle 3">
            <a:extLst>
              <a:ext uri="{FF2B5EF4-FFF2-40B4-BE49-F238E27FC236}">
                <a16:creationId xmlns:a16="http://schemas.microsoft.com/office/drawing/2014/main" id="{B220AA05-E87D-4870-A669-190CCBF6BA9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108000" algn="l" defTabSz="914400" rtl="0" eaLnBrk="1" fontAlgn="auto" latinLnBrk="0" hangingPunct="1">
              <a:lnSpc>
                <a:spcPct val="100000"/>
              </a:lnSpc>
              <a:spcBef>
                <a:spcPts val="0"/>
              </a:spcBef>
              <a:spcAft>
                <a:spcPts val="0"/>
              </a:spcAft>
              <a:buClrTx/>
              <a:buSzTx/>
              <a:buFontTx/>
              <a:buNone/>
              <a:tabLst/>
              <a:defRPr/>
            </a:pPr>
            <a:r>
              <a:rPr kumimoji="1" lang="ja-JP" altLang="ja-JP" sz="1000" kern="1200" dirty="0">
                <a:solidFill>
                  <a:schemeClr val="tx1"/>
                </a:solidFill>
                <a:effectLst/>
                <a:latin typeface="+mn-lt"/>
                <a:ea typeface="+mn-ea"/>
                <a:cs typeface="+mn-cs"/>
              </a:rPr>
              <a:t>呼吸の仕組みと呼吸障害</a:t>
            </a:r>
          </a:p>
          <a:p>
            <a:endParaRPr lang="ja-JP" altLang="en-US" dirty="0"/>
          </a:p>
        </p:txBody>
      </p:sp>
    </p:spTree>
    <p:extLst>
      <p:ext uri="{BB962C8B-B14F-4D97-AF65-F5344CB8AC3E}">
        <p14:creationId xmlns:p14="http://schemas.microsoft.com/office/powerpoint/2010/main" val="35140108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E9F0779F-F226-43F9-852B-C341472613E2}"/>
              </a:ext>
            </a:extLst>
          </p:cNvPr>
          <p:cNvSpPr>
            <a:spLocks noGrp="1" noRot="1" noChangeAspect="1" noChangeArrowheads="1" noTextEdit="1"/>
          </p:cNvSpPr>
          <p:nvPr>
            <p:ph type="sldImg"/>
          </p:nvPr>
        </p:nvSpPr>
        <p:spPr>
          <a:ln/>
        </p:spPr>
      </p:sp>
      <p:sp>
        <p:nvSpPr>
          <p:cNvPr id="9219" name="Rectangle 3">
            <a:extLst>
              <a:ext uri="{FF2B5EF4-FFF2-40B4-BE49-F238E27FC236}">
                <a16:creationId xmlns:a16="http://schemas.microsoft.com/office/drawing/2014/main" id="{2BB0DCF6-4791-485F-AD81-E0C7EB289F5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呼吸とは、口や鼻から空気を肺に吸い込み、肺で酸素と二酸化炭素のガス交換を行い、その後（あと）また口や鼻から空気を吐き出すことです。毎日私たちが日々休むことなく行っている、</a:t>
            </a:r>
            <a:r>
              <a:rPr lang="ja-JP" altLang="ja-JP" dirty="0"/>
              <a:t>生命維持のための大事な営みです。</a:t>
            </a:r>
          </a:p>
          <a:p>
            <a:r>
              <a:rPr lang="ja-JP" altLang="ja-JP" dirty="0"/>
              <a:t>吸い込んだ空気は、気管支の一番奥につながるブドウの房（ふさ）のような肺胞（はいほう）というところまで運ばれます。肺胞（はいほう）の周囲は毛細血管で取り囲まれており、空気中の酸素は肺胞（はいほう）から毛細血管の中の血液に運ばれ、身体の中で不要になった二酸化炭素は血液から肺胞（はいほう）内に</a:t>
            </a:r>
            <a:r>
              <a:rPr kumimoji="1" lang="ja-JP" altLang="ja-JP" sz="1000" kern="1200" dirty="0">
                <a:solidFill>
                  <a:schemeClr val="tx1"/>
                </a:solidFill>
                <a:effectLst/>
                <a:latin typeface="+mn-lt"/>
                <a:ea typeface="+mn-ea"/>
                <a:cs typeface="+mn-cs"/>
              </a:rPr>
              <a:t>放出されます。</a:t>
            </a:r>
          </a:p>
          <a:p>
            <a:pPr eaLnBrk="1" hangingPunct="1"/>
            <a:endParaRPr lang="en-US" altLang="ja-JP" dirty="0"/>
          </a:p>
        </p:txBody>
      </p:sp>
    </p:spTree>
    <p:extLst>
      <p:ext uri="{BB962C8B-B14F-4D97-AF65-F5344CB8AC3E}">
        <p14:creationId xmlns:p14="http://schemas.microsoft.com/office/powerpoint/2010/main" val="41280689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ACA5A714-FAAE-4B85-820F-1E791248A3C2}"/>
              </a:ext>
            </a:extLst>
          </p:cNvPr>
          <p:cNvSpPr>
            <a:spLocks noGrp="1" noRot="1" noChangeAspect="1" noChangeArrowheads="1" noTextEdit="1"/>
          </p:cNvSpPr>
          <p:nvPr>
            <p:ph type="sldImg"/>
          </p:nvPr>
        </p:nvSpPr>
        <p:spPr>
          <a:ln/>
        </p:spPr>
      </p:sp>
      <p:sp>
        <p:nvSpPr>
          <p:cNvPr id="13315" name="Rectangle 3">
            <a:extLst>
              <a:ext uri="{FF2B5EF4-FFF2-40B4-BE49-F238E27FC236}">
                <a16:creationId xmlns:a16="http://schemas.microsoft.com/office/drawing/2014/main" id="{D9EC7D76-557B-4DBF-8EE3-CB6959D5750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このよう</a:t>
            </a:r>
            <a:r>
              <a:rPr lang="ja-JP" altLang="ja-JP" dirty="0"/>
              <a:t>に空気を吸ったり、吐いたりする換気を行うには、肺を取り囲んでいる胸郭（きょうかく）、つまり肺のまわりの筋肉や骨の呼吸運動が必要になります。</a:t>
            </a:r>
          </a:p>
          <a:p>
            <a:r>
              <a:rPr lang="ja-JP" altLang="ja-JP" dirty="0"/>
              <a:t>みなさんの呼吸を振り返ってみてください。</a:t>
            </a:r>
          </a:p>
          <a:p>
            <a:r>
              <a:rPr lang="ja-JP" altLang="ja-JP" dirty="0"/>
              <a:t>吸ったり、吐いたりしているときには、横隔膜が上下に動き、胸も上がったり下がったりしているのがわかります。このような呼吸運動は、生まれてからずっと無意識のうちに行ってきました。</a:t>
            </a:r>
          </a:p>
          <a:p>
            <a:r>
              <a:rPr lang="ja-JP" altLang="ja-JP" dirty="0"/>
              <a:t>では、意識して、胸や横隔膜を動かないようにしてみてください。息ができませんね。</a:t>
            </a:r>
          </a:p>
          <a:p>
            <a:r>
              <a:rPr lang="ja-JP" altLang="ja-JP" dirty="0"/>
              <a:t>呼吸運動は意識して動かすほかに、脳からの指令により自動的に調整されています。ですから眠っていても呼吸は保たれています。</a:t>
            </a:r>
          </a:p>
          <a:p>
            <a:r>
              <a:rPr kumimoji="1" lang="ja-JP" altLang="ja-JP" sz="1000" kern="1200" dirty="0">
                <a:solidFill>
                  <a:schemeClr val="tx1"/>
                </a:solidFill>
                <a:effectLst/>
                <a:latin typeface="+mn-lt"/>
                <a:ea typeface="+mn-ea"/>
                <a:cs typeface="+mn-cs"/>
              </a:rPr>
              <a:t>しかし、この呼吸運動をするための、筋肉や骨、脳から指令を出す神経などが障害されると、呼吸ができなくなってしまいます。</a:t>
            </a:r>
          </a:p>
          <a:p>
            <a:pPr eaLnBrk="1" hangingPunct="1"/>
            <a:endParaRPr lang="ja-JP" altLang="en-US" dirty="0"/>
          </a:p>
        </p:txBody>
      </p:sp>
    </p:spTree>
    <p:extLst>
      <p:ext uri="{BB962C8B-B14F-4D97-AF65-F5344CB8AC3E}">
        <p14:creationId xmlns:p14="http://schemas.microsoft.com/office/powerpoint/2010/main" val="3989300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p:cNvSpPr>
            <a:spLocks noGrp="1" noRot="1" noChangeAspect="1" noTextEdit="1"/>
          </p:cNvSpPr>
          <p:nvPr>
            <p:ph type="sldImg"/>
          </p:nvPr>
        </p:nvSpPr>
        <p:spPr bwMode="auto">
          <a:xfrm>
            <a:off x="852488" y="725488"/>
            <a:ext cx="4822825" cy="36179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第２章の学習のポイントです。</a:t>
            </a:r>
          </a:p>
          <a:p>
            <a:r>
              <a:rPr kumimoji="1" lang="ja-JP" altLang="ja-JP" sz="1000" kern="1200" dirty="0">
                <a:solidFill>
                  <a:schemeClr val="tx1"/>
                </a:solidFill>
                <a:effectLst/>
                <a:latin typeface="+mn-lt"/>
                <a:ea typeface="+mn-ea"/>
                <a:cs typeface="+mn-cs"/>
              </a:rPr>
              <a:t>「１．健康状態の把握」では、対象者の状態を観察する方法と、いつもと様子が違う時の対応方法を学びましょう。</a:t>
            </a:r>
          </a:p>
          <a:p>
            <a:r>
              <a:rPr kumimoji="1" lang="ja-JP" altLang="ja-JP" sz="1000" kern="1200" dirty="0">
                <a:solidFill>
                  <a:schemeClr val="tx1"/>
                </a:solidFill>
                <a:effectLst/>
                <a:latin typeface="+mn-lt"/>
                <a:ea typeface="+mn-ea"/>
                <a:cs typeface="+mn-cs"/>
              </a:rPr>
              <a:t>「２．感染予防」では、喀痰吸引や経管栄養を実施する上で必要な、感染予防の知識と技術を学びましょう。</a:t>
            </a:r>
          </a:p>
          <a:p>
            <a:r>
              <a:rPr kumimoji="1" lang="ja-JP" altLang="ja-JP" sz="1000" kern="1200" dirty="0">
                <a:solidFill>
                  <a:schemeClr val="tx1"/>
                </a:solidFill>
                <a:effectLst/>
                <a:latin typeface="+mn-lt"/>
                <a:ea typeface="+mn-ea"/>
                <a:cs typeface="+mn-cs"/>
              </a:rPr>
              <a:t>「３．呼吸の仕組みと呼吸障害」では、呼吸の仕組みから、呼吸障害がどのように起こるのかを理解し、人工呼吸器療法と人工呼吸器使用者を支援する際の留意点を学びましょう。</a:t>
            </a:r>
          </a:p>
          <a:p>
            <a:r>
              <a:rPr kumimoji="1" lang="ja-JP" altLang="ja-JP" sz="1000" kern="1200" dirty="0">
                <a:solidFill>
                  <a:schemeClr val="tx1"/>
                </a:solidFill>
                <a:effectLst/>
                <a:latin typeface="+mn-lt"/>
                <a:ea typeface="+mn-ea"/>
                <a:cs typeface="+mn-cs"/>
              </a:rPr>
              <a:t>「４．喀痰の吸引」では、喀痰を排出する仕組みから、なぜ吸引が必要になるのかを理解し、喀痰吸引のコツ・注意点、基本となる手順、ヒヤリ・ハット、アクシデントについて学びましょう。</a:t>
            </a:r>
          </a:p>
          <a:p>
            <a:r>
              <a:rPr kumimoji="1" lang="ja-JP" altLang="ja-JP" sz="1000" kern="1200" dirty="0">
                <a:solidFill>
                  <a:schemeClr val="tx1"/>
                </a:solidFill>
                <a:effectLst/>
                <a:latin typeface="+mn-lt"/>
                <a:ea typeface="+mn-ea"/>
                <a:cs typeface="+mn-cs"/>
              </a:rPr>
              <a:t>「５．経管栄養」では、栄養補給の仕組み、経管栄養法の利点・注意点を理解し、基本となる手順、緊急時の対応方法について学びましょう。</a:t>
            </a:r>
            <a:endParaRPr lang="ja-JP"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9F78767B-223F-4422-845E-1326CCD6373E}"/>
              </a:ext>
            </a:extLst>
          </p:cNvPr>
          <p:cNvSpPr>
            <a:spLocks noGrp="1" noRot="1" noChangeAspect="1" noChangeArrowheads="1" noTextEdit="1"/>
          </p:cNvSpPr>
          <p:nvPr>
            <p:ph type="sldImg"/>
          </p:nvPr>
        </p:nvSpPr>
        <p:spPr>
          <a:ln/>
        </p:spPr>
      </p:sp>
      <p:sp>
        <p:nvSpPr>
          <p:cNvPr id="15363" name="Rectangle 3">
            <a:extLst>
              <a:ext uri="{FF2B5EF4-FFF2-40B4-BE49-F238E27FC236}">
                <a16:creationId xmlns:a16="http://schemas.microsoft.com/office/drawing/2014/main" id="{4479EF56-417B-44F3-B839-2E2A9607E06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呼吸</a:t>
            </a:r>
            <a:r>
              <a:rPr lang="ja-JP" altLang="ja-JP" dirty="0"/>
              <a:t>のはたらきに関係する体の部位を「呼吸器官」といいます。</a:t>
            </a:r>
          </a:p>
          <a:p>
            <a:r>
              <a:rPr lang="ja-JP" altLang="ja-JP" dirty="0"/>
              <a:t>図のように、鼻腔（びくう）や時に口腔（こうくう）から入った空気は喉の奥の部分にある「咽頭（いんとう）」を通ります。</a:t>
            </a:r>
          </a:p>
          <a:p>
            <a:r>
              <a:rPr lang="ja-JP" altLang="ja-JP" dirty="0"/>
              <a:t>そこから食道と気管の分かれ道部分である「喉頭（こうとう）」に流れます。喉頭（こうとう）の入り口にはふたのようなものがあり、食べ物が通るときには、傘のような役割をして気管に食べ物が入ってしまわないようにしています。喉頭（こうとう）から気管に流れた空気は、胸の真ん中あたりで左右の「気管支」に分かれます。分かれた気管支により左右の「肺」に空気が入り、最終的には気管支が枝分かれを繰り返して最後につながる「肺胞（はいほう）」でガス交換が行われます。</a:t>
            </a:r>
          </a:p>
          <a:p>
            <a:r>
              <a:rPr lang="ja-JP" altLang="ja-JP" dirty="0"/>
              <a:t>図からわかるように、鼻腔（びくう）と口腔（こうくう）から咽頭（いんとう）までの部分は狭くて曲がっています。また、鼻腔（びくう）の奥には細い血管がたくさんありますので、吸引などで管を入れるときには気をつけながら行う必要があります。</a:t>
            </a:r>
          </a:p>
          <a:p>
            <a:pPr eaLnBrk="1" hangingPunct="1"/>
            <a:endParaRPr lang="ja-JP" altLang="en-US" dirty="0"/>
          </a:p>
        </p:txBody>
      </p:sp>
    </p:spTree>
    <p:extLst>
      <p:ext uri="{BB962C8B-B14F-4D97-AF65-F5344CB8AC3E}">
        <p14:creationId xmlns:p14="http://schemas.microsoft.com/office/powerpoint/2010/main" val="18999405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68548E8B-575F-4465-AEA5-631F893BF2E1}"/>
              </a:ext>
            </a:extLst>
          </p:cNvPr>
          <p:cNvSpPr>
            <a:spLocks noGrp="1" noRot="1" noChangeAspect="1" noChangeArrowheads="1" noTextEdit="1"/>
          </p:cNvSpPr>
          <p:nvPr>
            <p:ph type="sldImg"/>
          </p:nvPr>
        </p:nvSpPr>
        <p:spPr>
          <a:xfrm>
            <a:off x="869950" y="717550"/>
            <a:ext cx="4929188" cy="3698875"/>
          </a:xfrm>
          <a:ln/>
        </p:spPr>
      </p:sp>
      <p:sp>
        <p:nvSpPr>
          <p:cNvPr id="19459" name="Rectangle 3">
            <a:extLst>
              <a:ext uri="{FF2B5EF4-FFF2-40B4-BE49-F238E27FC236}">
                <a16:creationId xmlns:a16="http://schemas.microsoft.com/office/drawing/2014/main" id="{7C72102A-943A-453F-B1FA-E63B309CBA9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正常な呼吸の状態について説明します。</a:t>
            </a:r>
          </a:p>
          <a:p>
            <a:r>
              <a:rPr kumimoji="1" lang="ja-JP" altLang="ja-JP" sz="1000" kern="1200" dirty="0">
                <a:solidFill>
                  <a:schemeClr val="tx1"/>
                </a:solidFill>
                <a:effectLst/>
                <a:latin typeface="+mn-lt"/>
                <a:ea typeface="+mn-ea"/>
                <a:cs typeface="+mn-cs"/>
              </a:rPr>
              <a:t>呼吸する回数ですが、成人の場合 1分間に12回～20回呼吸をしています。</a:t>
            </a:r>
          </a:p>
          <a:p>
            <a:r>
              <a:rPr kumimoji="1" lang="ja-JP" altLang="ja-JP" sz="1000" kern="1200" dirty="0">
                <a:solidFill>
                  <a:schemeClr val="tx1"/>
                </a:solidFill>
                <a:effectLst/>
                <a:latin typeface="+mn-lt"/>
                <a:ea typeface="+mn-ea"/>
                <a:cs typeface="+mn-cs"/>
              </a:rPr>
              <a:t>年齢が若くなると、つまり子どもや赤ちゃんの呼吸の回数は、私たちに比べて多くなります。</a:t>
            </a:r>
          </a:p>
          <a:p>
            <a:r>
              <a:rPr kumimoji="1" lang="ja-JP" altLang="ja-JP" sz="1000" kern="1200" dirty="0">
                <a:solidFill>
                  <a:schemeClr val="tx1"/>
                </a:solidFill>
                <a:effectLst/>
                <a:latin typeface="+mn-lt"/>
                <a:ea typeface="+mn-ea"/>
                <a:cs typeface="+mn-cs"/>
              </a:rPr>
              <a:t>乳児では通常1分間に30回～40回の呼吸をしており、それは成人にくらべて肺が小さく、呼吸筋の発達が未熟で1回の換気量が少ないため、と言われています。</a:t>
            </a:r>
          </a:p>
          <a:p>
            <a:r>
              <a:rPr kumimoji="1" lang="ja-JP" altLang="ja-JP" sz="1000" kern="1200" dirty="0">
                <a:solidFill>
                  <a:schemeClr val="tx1"/>
                </a:solidFill>
                <a:effectLst/>
                <a:latin typeface="+mn-lt"/>
                <a:ea typeface="+mn-ea"/>
                <a:cs typeface="+mn-cs"/>
              </a:rPr>
              <a:t>正常な呼吸のリズムは一定で、それに伴って胸やお腹が一定の高さで上下運動をしています。</a:t>
            </a:r>
          </a:p>
          <a:p>
            <a:r>
              <a:rPr kumimoji="1" lang="ja-JP" altLang="ja-JP" sz="1000" kern="1200" dirty="0">
                <a:solidFill>
                  <a:schemeClr val="tx1"/>
                </a:solidFill>
                <a:effectLst/>
                <a:latin typeface="+mn-lt"/>
                <a:ea typeface="+mn-ea"/>
                <a:cs typeface="+mn-cs"/>
              </a:rPr>
              <a:t>他人から見て、力が入っておらず、スムーズな感じです。</a:t>
            </a:r>
          </a:p>
          <a:p>
            <a:r>
              <a:rPr kumimoji="1" lang="ja-JP" altLang="ja-JP" sz="1000" kern="1200" dirty="0">
                <a:solidFill>
                  <a:schemeClr val="tx1"/>
                </a:solidFill>
                <a:effectLst/>
                <a:latin typeface="+mn-lt"/>
                <a:ea typeface="+mn-ea"/>
                <a:cs typeface="+mn-cs"/>
              </a:rPr>
              <a:t>呼吸の音は、かすかにスースーと口や鼻から空気の出し入れの音がします。</a:t>
            </a:r>
          </a:p>
          <a:p>
            <a:r>
              <a:rPr kumimoji="1" lang="ja-JP" altLang="ja-JP" sz="1000" kern="1200" dirty="0">
                <a:solidFill>
                  <a:schemeClr val="tx1"/>
                </a:solidFill>
                <a:effectLst/>
                <a:latin typeface="+mn-lt"/>
                <a:ea typeface="+mn-ea"/>
                <a:cs typeface="+mn-cs"/>
              </a:rPr>
              <a:t>呼吸数の正常値は年齢によって変化しますし、個人によって異なります。日頃の呼吸数の変動を知っておき、通常と異なる場合は注意が必要です。</a:t>
            </a:r>
            <a:endParaRPr lang="ja-JP" altLang="en-US" dirty="0"/>
          </a:p>
        </p:txBody>
      </p:sp>
    </p:spTree>
    <p:extLst>
      <p:ext uri="{BB962C8B-B14F-4D97-AF65-F5344CB8AC3E}">
        <p14:creationId xmlns:p14="http://schemas.microsoft.com/office/powerpoint/2010/main" val="23846315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6A42C766-E280-4E9B-B8AD-2E6A54D7919C}"/>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FBDFBB8C-E752-4763-B6C6-E406737064E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呼吸がしづらくなる状態について考えてみましょう。</a:t>
            </a:r>
          </a:p>
          <a:p>
            <a:r>
              <a:rPr kumimoji="1" lang="ja-JP" altLang="ja-JP" sz="1000" kern="1200" dirty="0">
                <a:solidFill>
                  <a:schemeClr val="tx1"/>
                </a:solidFill>
                <a:effectLst/>
                <a:latin typeface="+mn-lt"/>
                <a:ea typeface="+mn-ea"/>
                <a:cs typeface="+mn-cs"/>
              </a:rPr>
              <a:t>1つ目は、気道に問題がある状態です。気道が狭くなったりつまったりして空気の通り道がスムーズにいかない状態です。</a:t>
            </a:r>
          </a:p>
          <a:p>
            <a:r>
              <a:rPr kumimoji="1" lang="ja-JP" altLang="ja-JP" sz="1000" kern="1200" dirty="0">
                <a:solidFill>
                  <a:schemeClr val="tx1"/>
                </a:solidFill>
                <a:effectLst/>
                <a:latin typeface="+mn-lt"/>
                <a:ea typeface="+mn-ea"/>
                <a:cs typeface="+mn-cs"/>
              </a:rPr>
              <a:t>2つ目は、吸って吐く呼吸運動ができない状態です。</a:t>
            </a:r>
          </a:p>
          <a:p>
            <a:r>
              <a:rPr kumimoji="1" lang="ja-JP" altLang="ja-JP" sz="1000" kern="1200" dirty="0">
                <a:solidFill>
                  <a:schemeClr val="tx1"/>
                </a:solidFill>
                <a:effectLst/>
                <a:latin typeface="+mn-lt"/>
                <a:ea typeface="+mn-ea"/>
                <a:cs typeface="+mn-cs"/>
              </a:rPr>
              <a:t>3つ目は、肺自体に問題があり、肺でのガス交換が効率的にされない状態です。</a:t>
            </a:r>
          </a:p>
          <a:p>
            <a:pPr eaLnBrk="1" hangingPunct="1"/>
            <a:endParaRPr lang="ja-JP" altLang="en-US" dirty="0"/>
          </a:p>
        </p:txBody>
      </p:sp>
    </p:spTree>
    <p:extLst>
      <p:ext uri="{BB962C8B-B14F-4D97-AF65-F5344CB8AC3E}">
        <p14:creationId xmlns:p14="http://schemas.microsoft.com/office/powerpoint/2010/main" val="12184728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0E505580-15C3-4ECE-BF68-1D3A103EEE33}"/>
              </a:ext>
            </a:extLst>
          </p:cNvPr>
          <p:cNvSpPr>
            <a:spLocks noGrp="1" noRot="1" noChangeAspect="1" noChangeArrowheads="1" noTextEdit="1"/>
          </p:cNvSpPr>
          <p:nvPr>
            <p:ph type="sldImg"/>
          </p:nvPr>
        </p:nvSpPr>
        <p:spPr>
          <a:xfrm>
            <a:off x="1009650" y="790575"/>
            <a:ext cx="4930775" cy="3698875"/>
          </a:xfrm>
          <a:ln/>
        </p:spPr>
      </p:sp>
      <p:sp>
        <p:nvSpPr>
          <p:cNvPr id="23555" name="Rectangle 3">
            <a:extLst>
              <a:ext uri="{FF2B5EF4-FFF2-40B4-BE49-F238E27FC236}">
                <a16:creationId xmlns:a16="http://schemas.microsoft.com/office/drawing/2014/main" id="{63C5DF65-6D54-4547-9A54-2AC5DC7B5EF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では、呼吸がしづらくなる</a:t>
            </a:r>
            <a:r>
              <a:rPr lang="ja-JP" altLang="ja-JP" dirty="0"/>
              <a:t>原因は何でしょうか。ここでは３つにわけて説明します。</a:t>
            </a:r>
          </a:p>
          <a:p>
            <a:r>
              <a:rPr lang="ja-JP" altLang="ja-JP" dirty="0"/>
              <a:t>1つ目は、気道に問題がある場合です。</a:t>
            </a:r>
          </a:p>
          <a:p>
            <a:r>
              <a:rPr lang="ja-JP" altLang="ja-JP" dirty="0"/>
              <a:t>口や鼻から空気が入りにくくなっている状態では呼吸はスムーズにいきません。風邪などで鼻が詰まったり、口にものがたまったりしていると息がしづらくなります。喉が腫れたり、舌の一番後ろの部分が後ろに沈む「舌根沈下（ぜっこんちんか）」がおきると、喉が狭くなり、空気の出し入れがしにくくなります。さらに、喀痰や唾液が気道にたまると、空気の通りが邪魔されるため呼吸しにくくなります。異物や喀痰などが気道につまれば、空気の通り道がなくなり、息ができません。いわゆる窒息の状態です。</a:t>
            </a:r>
          </a:p>
          <a:p>
            <a:r>
              <a:rPr lang="ja-JP" altLang="ja-JP" dirty="0"/>
              <a:t>2つ目は、呼吸運動に問題がある場合です。</a:t>
            </a:r>
          </a:p>
          <a:p>
            <a:r>
              <a:rPr lang="ja-JP" altLang="ja-JP" dirty="0"/>
              <a:t>横隔膜や胸の周りの筋肉を十分に動かすことができなくなっている状態では、吸って吐く呼吸運動ができないために、十分に換気をすることができません。また、横隔膜の動きが悪く、有効な咳ができないので喀痰を出すことができません。このため喀痰で気道が狭くなり、換気が悪くなります。ALS（えいえるえす）や筋ジストロフィーの方はこの呼吸筋が麻痺してくるために、だんだんと呼吸障害があらわれてきます。</a:t>
            </a:r>
          </a:p>
          <a:p>
            <a:r>
              <a:rPr lang="ja-JP" altLang="ja-JP" dirty="0"/>
              <a:t>3つ目は、肺に問題がある場合です。</a:t>
            </a:r>
          </a:p>
          <a:p>
            <a:r>
              <a:rPr lang="ja-JP" altLang="ja-JP" dirty="0"/>
              <a:t>肺でのガス交換が十分にできないと、血液の中の酸素が減ってしまいます。肺のガス交換が十分にされない原因としては、肺炎などで肺に炎症が起きて肺胞（はいほう）がつぶれてしまっている場合、肺に水がたまるなどでガス交換ができる面積が少なくなっている場合、心不全などで肺がうっ血している場合などが考えられます。</a:t>
            </a:r>
          </a:p>
          <a:p>
            <a:pPr eaLnBrk="1" hangingPunct="1">
              <a:lnSpc>
                <a:spcPct val="90000"/>
              </a:lnSpc>
            </a:pPr>
            <a:endParaRPr lang="ja-JP" altLang="en-US" dirty="0"/>
          </a:p>
        </p:txBody>
      </p:sp>
    </p:spTree>
    <p:extLst>
      <p:ext uri="{BB962C8B-B14F-4D97-AF65-F5344CB8AC3E}">
        <p14:creationId xmlns:p14="http://schemas.microsoft.com/office/powerpoint/2010/main" val="8304444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BACEEB8B-F153-4D4E-97B0-16382E6B73DC}"/>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42DC61D9-3118-47F1-B687-BF24512AFA00}"/>
              </a:ext>
            </a:extLst>
          </p:cNvPr>
          <p:cNvSpPr>
            <a:spLocks noGrp="1" noChangeArrowheads="1"/>
          </p:cNvSpPr>
          <p:nvPr>
            <p:ph type="body" idx="1"/>
          </p:nvPr>
        </p:nvSpPr>
        <p:spPr>
          <a:xfrm>
            <a:off x="877888" y="4686300"/>
            <a:ext cx="4949825" cy="4438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呼吸に異常がある時の状態、症状を説明します。</a:t>
            </a:r>
          </a:p>
          <a:p>
            <a:r>
              <a:rPr kumimoji="1" lang="ja-JP" altLang="ja-JP" sz="1000" kern="1200" dirty="0">
                <a:solidFill>
                  <a:schemeClr val="tx1"/>
                </a:solidFill>
                <a:effectLst/>
                <a:latin typeface="+mn-lt"/>
                <a:ea typeface="+mn-ea"/>
                <a:cs typeface="+mn-cs"/>
              </a:rPr>
              <a:t>見た目に</a:t>
            </a:r>
            <a:r>
              <a:rPr lang="ja-JP" altLang="ja-JP" dirty="0"/>
              <a:t>は、呼吸の仕方に変化が現れます。</a:t>
            </a:r>
          </a:p>
          <a:p>
            <a:r>
              <a:rPr lang="ja-JP" altLang="ja-JP" dirty="0"/>
              <a:t>呼吸が荒く、速く浅くなっている時は、一回の換気量が減少しており、必要な換気を維持するために呼吸回数を増やしていると考えられます。息を吸う時に胸まわりの身体の表面がへこむ陥没呼吸（かんぼつこきゅう）や、一生懸命に呼吸をしようとして肩も動かす肩呼吸、努力呼吸となりがちです。さらに余裕がないと、息を吸う時に小鼻が開くようになる鼻翼呼吸（びよくこきゅう）や、下の顎を動かして呼吸する下顎呼吸（かがくこきゅう）となります。</a:t>
            </a:r>
          </a:p>
          <a:p>
            <a:r>
              <a:rPr lang="ja-JP" altLang="ja-JP" dirty="0"/>
              <a:t>陥没呼吸（かんぼつこきゅう）とは、息を吸おうとして横隔膜（おうかくまく）などが動いても、それに見合う量の空気が肺に入っていかないので、息を吸う時に、胸骨上部（きょうこつじょうぶ）（喉仏の下の部分）や、肋骨の間などの、体の表面が凹んでしまう状態です。胸骨の上の部分の陥没は、服を着た状態でも、喉の下の部分の陥没として観察することができます。鼻翼呼吸や下顎呼吸（かがくこきゅう）も、息を多く吸い込もうとする努力呼吸の１つです。</a:t>
            </a:r>
          </a:p>
          <a:p>
            <a:r>
              <a:rPr lang="ja-JP" altLang="ja-JP" dirty="0"/>
              <a:t> </a:t>
            </a:r>
          </a:p>
          <a:p>
            <a:r>
              <a:rPr lang="ja-JP" altLang="ja-JP" dirty="0"/>
              <a:t>呼吸に異常がある時は、音にも変化があります。</a:t>
            </a:r>
          </a:p>
          <a:p>
            <a:r>
              <a:rPr lang="ja-JP" altLang="ja-JP" dirty="0"/>
              <a:t>鼻や喉が狭くなっている時には、ガーガー、カーッカーッ、ゴーゴー、グーグーという音がします。気管支が狭くなる喘息では、ゼーゼー、ヒューヒューという音がします。唾液、鼻汁（はなじる）、喀痰などや、食物・水分が、気道にたまっている時には、ゼロゼロ、ゼコゼコ、ゴロゴロ、ズーズーという音がします。</a:t>
            </a:r>
          </a:p>
          <a:p>
            <a:r>
              <a:rPr lang="ja-JP" altLang="ja-JP" dirty="0"/>
              <a:t> </a:t>
            </a:r>
          </a:p>
          <a:p>
            <a:r>
              <a:rPr lang="ja-JP" altLang="ja-JP" dirty="0"/>
              <a:t>そのほか、酸素不足の程度が強くなると、唇や爪が紫色になるチアノーゼを呈し、最終的には、重度の低酸素症や、炭酸ガス（二酸化炭素）がたまってくることによる意識障害につながり、命にかかわる状態となってきます。</a:t>
            </a:r>
          </a:p>
          <a:p>
            <a:r>
              <a:rPr lang="ja-JP" altLang="ja-JP" dirty="0"/>
              <a:t>チアノーゼは、酸素と結びついていない赤血球中のヘモグロビンが増加したときに、唇や舌などが紫色になることです。酸素飽和度（さんそほうわど）が70％～85％でチアノーゼを時に認め、70％以下では確実に認めます。　</a:t>
            </a:r>
          </a:p>
          <a:p>
            <a:r>
              <a:rPr lang="ja-JP" altLang="ja-JP" dirty="0"/>
              <a:t>ただし、血液の循環が悪い時（プールに入った後や発熱で手足が冷たい時など）に出る末梢性チアノーゼは酸素不足によるものではなく、温められるなどにより血液循環が良くなると改善します。</a:t>
            </a:r>
          </a:p>
          <a:p>
            <a:r>
              <a:rPr lang="ja-JP" altLang="ja-JP" dirty="0"/>
              <a:t>酸素が足りない時や、炭酸ガスがたまってきている時には、脈が速くなる（心拍数が多くなる）ことも、大事なポイントです。</a:t>
            </a:r>
          </a:p>
          <a:p>
            <a:endParaRPr lang="ja-JP" altLang="en-US" dirty="0"/>
          </a:p>
        </p:txBody>
      </p:sp>
    </p:spTree>
    <p:extLst>
      <p:ext uri="{BB962C8B-B14F-4D97-AF65-F5344CB8AC3E}">
        <p14:creationId xmlns:p14="http://schemas.microsoft.com/office/powerpoint/2010/main" val="19697015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399CFE5C-6F08-4BE5-9738-EE0AC9ED5E5D}"/>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227117F5-8239-405E-9919-07FF11C1714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dirty="0"/>
              <a:t>ALS（えいえるえす）の方のように、呼吸障害が徐々に進んでいく場合の症状はどうでしょうか。だんだん呼吸する筋力が落ちて呼吸が弱くなっていっている場合、ご本人はその状態に慣れてしまい、呼吸障害がかなり進行するまで気がつかないことがあります。</a:t>
            </a:r>
          </a:p>
          <a:p>
            <a:r>
              <a:rPr lang="ja-JP" altLang="ja-JP" dirty="0"/>
              <a:t>このように慢性的な呼吸障害の自覚症状としては、眠った気がしない、なかなか寝つけない、酸素不足のために頭痛がする、咳払いができにくくなり喀痰がきれない、息苦しいといった症状があります。</a:t>
            </a:r>
          </a:p>
          <a:p>
            <a:r>
              <a:rPr lang="ja-JP" altLang="ja-JP" dirty="0"/>
              <a:t>他者から見て、以前に比べ咳が弱くなった、声が小さくなった、言葉が途切れるようになった、食事量が減った、</a:t>
            </a:r>
            <a:r>
              <a:rPr lang="ja-JP" altLang="ja-JP" dirty="0" err="1"/>
              <a:t>ぼ</a:t>
            </a:r>
            <a:r>
              <a:rPr lang="ja-JP" altLang="ja-JP" dirty="0"/>
              <a:t>ーっとしていることが多くなった、顔色がすぐれないなどの様子が見られます。</a:t>
            </a:r>
          </a:p>
          <a:p>
            <a:r>
              <a:rPr lang="ja-JP" altLang="ja-JP" dirty="0"/>
              <a:t>症状がさらに進行すると、顔や唇、指の爪が紫色っぽくなるチアノーゼが出たり、脈が速くなったり、酸素飽和度（さんそほうわど）が低下したり、そして意識障害まできたすようになります。</a:t>
            </a:r>
          </a:p>
          <a:p>
            <a:pPr eaLnBrk="1" hangingPunct="1"/>
            <a:endParaRPr lang="ja-JP" altLang="en-US" dirty="0"/>
          </a:p>
        </p:txBody>
      </p:sp>
    </p:spTree>
    <p:extLst>
      <p:ext uri="{BB962C8B-B14F-4D97-AF65-F5344CB8AC3E}">
        <p14:creationId xmlns:p14="http://schemas.microsoft.com/office/powerpoint/2010/main" val="38655227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EA84B92B-A888-4A55-BB82-BD6898CC1C74}"/>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5FE12918-0129-4BBE-9568-0264D6ECC60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次に、呼吸障害への対応を説明します。</a:t>
            </a:r>
          </a:p>
          <a:p>
            <a:r>
              <a:rPr kumimoji="1" lang="ja-JP" altLang="ja-JP" sz="1000" kern="1200" dirty="0">
                <a:solidFill>
                  <a:schemeClr val="tx1"/>
                </a:solidFill>
                <a:effectLst/>
                <a:latin typeface="+mn-lt"/>
                <a:ea typeface="+mn-ea"/>
                <a:cs typeface="+mn-cs"/>
              </a:rPr>
              <a:t>気道が狭くなっている場合には、気道を広げるような関わりがまず大事です。</a:t>
            </a:r>
          </a:p>
          <a:p>
            <a:r>
              <a:rPr kumimoji="1" lang="ja-JP" altLang="ja-JP" sz="1000" kern="1200" dirty="0">
                <a:solidFill>
                  <a:schemeClr val="tx1"/>
                </a:solidFill>
                <a:effectLst/>
                <a:latin typeface="+mn-lt"/>
                <a:ea typeface="+mn-ea"/>
                <a:cs typeface="+mn-cs"/>
              </a:rPr>
              <a:t>喀痰や</a:t>
            </a:r>
            <a:r>
              <a:rPr lang="ja-JP" altLang="ja-JP" dirty="0"/>
              <a:t>唾液がたまって呼吸を邪魔している場合には、吸引が必要になります。</a:t>
            </a:r>
          </a:p>
          <a:p>
            <a:r>
              <a:rPr lang="ja-JP" altLang="ja-JP" dirty="0"/>
              <a:t>喀痰が硬い時には、出しにくく、取り切れないので、薬や水を気道に吸入して喀痰をやわらかくします。</a:t>
            </a:r>
          </a:p>
          <a:p>
            <a:r>
              <a:rPr lang="ja-JP" altLang="ja-JP" dirty="0"/>
              <a:t>気道が広がりやすく、喀痰が出しやすく、呼吸がしやすいように、姿勢を調節する対応もあります。</a:t>
            </a:r>
          </a:p>
          <a:p>
            <a:r>
              <a:rPr lang="ja-JP" altLang="ja-JP" dirty="0"/>
              <a:t>上気道の問題が大きい、喀痰を出す力が弱いという場合には、気管切開が検討されます。</a:t>
            </a:r>
          </a:p>
          <a:p>
            <a:r>
              <a:rPr lang="ja-JP" altLang="ja-JP" dirty="0"/>
              <a:t>酸素が足りない状態に対しては、酸素療法が行われます。</a:t>
            </a:r>
          </a:p>
          <a:p>
            <a:r>
              <a:rPr lang="ja-JP" altLang="ja-JP" dirty="0"/>
              <a:t>酸素が足りないだけでなく、二酸化炭素がたまってきている場合には、器械によって換気を補助するための人工呼吸器療法が必要</a:t>
            </a:r>
            <a:r>
              <a:rPr kumimoji="1" lang="ja-JP" altLang="ja-JP" sz="1000" kern="1200" dirty="0">
                <a:solidFill>
                  <a:schemeClr val="tx1"/>
                </a:solidFill>
                <a:effectLst/>
                <a:latin typeface="+mn-lt"/>
                <a:ea typeface="+mn-ea"/>
                <a:cs typeface="+mn-cs"/>
              </a:rPr>
              <a:t>となってきます。</a:t>
            </a:r>
          </a:p>
          <a:p>
            <a:pPr eaLnBrk="1" hangingPunct="1"/>
            <a:endParaRPr lang="en-US" altLang="ja-JP" dirty="0"/>
          </a:p>
        </p:txBody>
      </p:sp>
    </p:spTree>
    <p:extLst>
      <p:ext uri="{BB962C8B-B14F-4D97-AF65-F5344CB8AC3E}">
        <p14:creationId xmlns:p14="http://schemas.microsoft.com/office/powerpoint/2010/main" val="8487171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 イメージ プレースホルダ 1">
            <a:extLst>
              <a:ext uri="{FF2B5EF4-FFF2-40B4-BE49-F238E27FC236}">
                <a16:creationId xmlns:a16="http://schemas.microsoft.com/office/drawing/2014/main" id="{2D726085-FA26-4E82-A56F-E5E66083B9B5}"/>
              </a:ext>
            </a:extLst>
          </p:cNvPr>
          <p:cNvSpPr>
            <a:spLocks noGrp="1" noRot="1" noChangeAspect="1" noTextEdit="1"/>
          </p:cNvSpPr>
          <p:nvPr>
            <p:ph type="sldImg"/>
          </p:nvPr>
        </p:nvSpPr>
        <p:spPr>
          <a:ln/>
        </p:spPr>
      </p:sp>
      <p:sp>
        <p:nvSpPr>
          <p:cNvPr id="27651" name="ノート プレースホルダ 2">
            <a:extLst>
              <a:ext uri="{FF2B5EF4-FFF2-40B4-BE49-F238E27FC236}">
                <a16:creationId xmlns:a16="http://schemas.microsoft.com/office/drawing/2014/main" id="{2AB8760A-AE84-4DAF-BD5F-86A8A6FA56E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ここでは、気道が狭くなる主な原因を説明します。</a:t>
            </a:r>
          </a:p>
          <a:p>
            <a:r>
              <a:rPr kumimoji="1" lang="ja-JP" altLang="ja-JP" sz="1000" kern="1200" dirty="0">
                <a:solidFill>
                  <a:schemeClr val="tx1"/>
                </a:solidFill>
                <a:effectLst/>
                <a:latin typeface="+mn-lt"/>
                <a:ea typeface="+mn-ea"/>
                <a:cs typeface="+mn-cs"/>
              </a:rPr>
              <a:t>その</a:t>
            </a:r>
            <a:r>
              <a:rPr lang="ja-JP" altLang="ja-JP" dirty="0"/>
              <a:t>1つが「舌根沈下（ぜっこんちんか）」です。</a:t>
            </a:r>
          </a:p>
          <a:p>
            <a:r>
              <a:rPr lang="ja-JP" altLang="ja-JP" dirty="0"/>
              <a:t>舌の一番後ろの部分を「舌根」と言います。この舌根が後ろに下がり、喉が狭くなってしまう状態が「舌根沈下（ぜっこんちんか）」で、これにより呼吸が苦しくなります。</a:t>
            </a:r>
          </a:p>
          <a:p>
            <a:r>
              <a:rPr lang="ja-JP" altLang="ja-JP" dirty="0"/>
              <a:t>舌根沈下（ぜっこんちんか）は、眠っている時に強く出やすく、息を吸う時にゴーゴー、または、カーッカーッという音が出て、陥没呼吸（かんぼつこきゅう）にもなります。</a:t>
            </a:r>
          </a:p>
          <a:p>
            <a:r>
              <a:rPr lang="ja-JP" altLang="ja-JP" dirty="0"/>
              <a:t>舌根沈下（ぜっこんちんか）の程度が強いと、息を吸う動きはあっても、息が咽頭（いんとう）を通っていかず呼吸ができない「閉塞性無呼吸」（へいそくせいむこきゅう）となります。これらの状態が強いと、酸素飽和度（さんそほうわど）が低下します。重度のケースでは、覚醒している時にも見られます。</a:t>
            </a:r>
          </a:p>
          <a:p>
            <a:r>
              <a:rPr lang="ja-JP" altLang="ja-JP" dirty="0"/>
              <a:t>筋肉の緊張が強くなることによっても、下顎（かがく）と舌根が後ろに引かれて、喉が狭くなり、呼吸が苦しくなります。</a:t>
            </a:r>
          </a:p>
          <a:p>
            <a:r>
              <a:rPr lang="ja-JP" altLang="ja-JP" dirty="0"/>
              <a:t>もう1つが「喉頭軟化症（こうとうなんかしょう）」です。</a:t>
            </a:r>
          </a:p>
          <a:p>
            <a:r>
              <a:rPr lang="ja-JP" altLang="ja-JP" dirty="0"/>
              <a:t>喉の下の方の部分で、気管の入口にあり、声帯を含む部分が喉頭（こうとう）です。</a:t>
            </a:r>
          </a:p>
          <a:p>
            <a:r>
              <a:rPr lang="ja-JP" altLang="ja-JP" dirty="0"/>
              <a:t>「喉頭軟化症（こうとうなんかしょう）」とは、息を吸う時に、喉頭（こうとう）の一部が下に引き込まれて、喉頭（こうとう）が狭くなってしまう状態です。脳性麻痺での呼吸障害の原因として重要です。眠っている時には症状が軽く、覚醒している時、とくに、緊張が強く反り返った時に、症状が強く出やすく、グーグーという</a:t>
            </a:r>
            <a:r>
              <a:rPr kumimoji="1" lang="ja-JP" altLang="ja-JP" sz="1000" kern="1200" dirty="0">
                <a:solidFill>
                  <a:schemeClr val="tx1"/>
                </a:solidFill>
                <a:effectLst/>
                <a:latin typeface="+mn-lt"/>
                <a:ea typeface="+mn-ea"/>
                <a:cs typeface="+mn-cs"/>
              </a:rPr>
              <a:t>感じの音が出るのが特徴です。</a:t>
            </a:r>
          </a:p>
          <a:p>
            <a:endParaRPr lang="en-US" altLang="ja-JP" dirty="0">
              <a:ea typeface="ＭＳ Ｐ明朝" panose="02020600040205080304"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ea typeface="ＭＳ Ｐ明朝" panose="02020600040205080304" pitchFamily="18" charset="-128"/>
            </a:endParaRPr>
          </a:p>
          <a:p>
            <a:endParaRPr lang="en-US" altLang="ja-JP" dirty="0">
              <a:ea typeface="ＭＳ Ｐ明朝" panose="02020600040205080304" pitchFamily="18" charset="-128"/>
            </a:endParaRPr>
          </a:p>
          <a:p>
            <a:endParaRPr lang="en-US" altLang="ja-JP" dirty="0">
              <a:ea typeface="ＭＳ Ｐ明朝" panose="02020600040205080304" pitchFamily="18" charset="-128"/>
            </a:endParaRPr>
          </a:p>
          <a:p>
            <a:endParaRPr lang="ja-JP" altLang="en-US" dirty="0">
              <a:ea typeface="ＭＳ Ｐ明朝" panose="02020600040205080304" pitchFamily="18" charset="-128"/>
            </a:endParaRPr>
          </a:p>
        </p:txBody>
      </p:sp>
    </p:spTree>
    <p:extLst>
      <p:ext uri="{BB962C8B-B14F-4D97-AF65-F5344CB8AC3E}">
        <p14:creationId xmlns:p14="http://schemas.microsoft.com/office/powerpoint/2010/main" val="15265974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a:extLst>
              <a:ext uri="{FF2B5EF4-FFF2-40B4-BE49-F238E27FC236}">
                <a16:creationId xmlns:a16="http://schemas.microsoft.com/office/drawing/2014/main" id="{B0A08461-4F05-4309-8353-B8E7354EF839}"/>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7481A92B-51AA-42CA-8EA6-9B483FB9EB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dirty="0"/>
              <a:t>舌根沈下（ぜっこんちんか）や喉頭軟化症（こうとうなんかしょう）で、喉が狭くなっている状態に対しては、下顎（かがく）を前に出して喉を広げるようにすることが援助の基本です。直接の介助としては、手でコントロールすることが有効で、喉が広がった状態にすることができます。</a:t>
            </a:r>
          </a:p>
          <a:p>
            <a:r>
              <a:rPr lang="ja-JP" altLang="ja-JP" dirty="0"/>
              <a:t>くびが後ろに反らないようにしながら、顎の前の下の部分であるオトガイ部や下顎（かがく）の角のところで、下顎（かがく）をしっかり前に出すことが大事です。抱っこや坐位の姿勢でもこれが可能です。喉頭軟化症（こうとうなんかしょう）の場合には、下顎（かがく）を前に出すだけでなく、くびを少し前に突き出すようにしながら下顎（かがく）を前に出すことが必要です。</a:t>
            </a:r>
          </a:p>
          <a:p>
            <a:r>
              <a:rPr lang="ja-JP" altLang="ja-JP" dirty="0"/>
              <a:t>介助者の手による下顎（かがく）コントロールにかわる方法として、ネックカラーを使って下顎（かがく）を上げた状態を保つことが有効な場合もあります。</a:t>
            </a:r>
          </a:p>
          <a:p>
            <a:endParaRPr lang="en-US" altLang="ja-JP" dirty="0"/>
          </a:p>
        </p:txBody>
      </p:sp>
    </p:spTree>
    <p:extLst>
      <p:ext uri="{BB962C8B-B14F-4D97-AF65-F5344CB8AC3E}">
        <p14:creationId xmlns:p14="http://schemas.microsoft.com/office/powerpoint/2010/main" val="33402272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a:extLst>
              <a:ext uri="{FF2B5EF4-FFF2-40B4-BE49-F238E27FC236}">
                <a16:creationId xmlns:a16="http://schemas.microsoft.com/office/drawing/2014/main" id="{B0A08461-4F05-4309-8353-B8E7354EF839}"/>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7481A92B-51AA-42CA-8EA6-9B483FB9EB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ここ</a:t>
            </a:r>
            <a:r>
              <a:rPr lang="ja-JP" altLang="ja-JP" dirty="0"/>
              <a:t>では、姿勢と呼吸の関係を説明します。</a:t>
            </a:r>
          </a:p>
          <a:p>
            <a:r>
              <a:rPr lang="ja-JP" altLang="ja-JP" dirty="0"/>
              <a:t>あお向けの姿勢、仰臥位（ぎょうがい）は重力によって舌根沈下（ぜっこんちんか）がおきやすい姿勢です。また、あお向けの姿勢のままでは、喀痰や唾液が喉にたまったままになりやすくなります。</a:t>
            </a:r>
          </a:p>
          <a:p>
            <a:r>
              <a:rPr lang="ja-JP" altLang="ja-JP" dirty="0"/>
              <a:t>体を横向きにした姿勢、すなわち側臥位（そくがい）にすることにより、舌根沈下（ぜっこんちんか）を防ぎ、喀痰や唾液が喉にたまるのを防ぐことができます。</a:t>
            </a:r>
          </a:p>
          <a:p>
            <a:r>
              <a:rPr lang="ja-JP" altLang="ja-JP" dirty="0"/>
              <a:t>呼吸の状態が悪くなった時に、あお向けのままでなく、まず、この側臥位（そくがい）にすることによって改善することが多くあります。</a:t>
            </a:r>
          </a:p>
          <a:p>
            <a:r>
              <a:rPr lang="ja-JP" altLang="ja-JP" dirty="0"/>
              <a:t>完全な側臥位（そくがい）ではなく、仰臥位（ぎょうがい）と側臥位（そくがい）の中間くらいの姿勢が良いこともあります。</a:t>
            </a:r>
          </a:p>
          <a:p>
            <a:r>
              <a:rPr lang="ja-JP" altLang="ja-JP" dirty="0"/>
              <a:t>頭が下に落ちないように枕を適切にすることが必要で、バスタオルをたたんで高さを調節して枕にします。</a:t>
            </a:r>
          </a:p>
          <a:p>
            <a:r>
              <a:rPr lang="ja-JP" altLang="ja-JP" dirty="0"/>
              <a:t>安定した側臥位（そくがい）が保たれ、また、腕の重みによる胸の圧迫を避けるため、大きめの枕を抱くようにさせるのが良い場合も</a:t>
            </a:r>
            <a:r>
              <a:rPr kumimoji="1" lang="ja-JP" altLang="ja-JP" sz="1000" kern="1200" dirty="0">
                <a:solidFill>
                  <a:schemeClr val="tx1"/>
                </a:solidFill>
                <a:effectLst/>
                <a:latin typeface="+mn-lt"/>
                <a:ea typeface="+mn-ea"/>
                <a:cs typeface="+mn-cs"/>
              </a:rPr>
              <a:t>あります。</a:t>
            </a:r>
            <a:endParaRPr lang="ja-JP" altLang="en-US" dirty="0"/>
          </a:p>
        </p:txBody>
      </p:sp>
    </p:spTree>
    <p:extLst>
      <p:ext uri="{BB962C8B-B14F-4D97-AF65-F5344CB8AC3E}">
        <p14:creationId xmlns:p14="http://schemas.microsoft.com/office/powerpoint/2010/main" val="2718323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1C162CAF-3A6B-4591-B7D0-2A61060DB8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Rectangle 3">
            <a:extLst>
              <a:ext uri="{FF2B5EF4-FFF2-40B4-BE49-F238E27FC236}">
                <a16:creationId xmlns:a16="http://schemas.microsoft.com/office/drawing/2014/main" id="{5E13095B-B8E3-46A3-A48E-01120E1EB82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健康状態の把握</a:t>
            </a:r>
          </a:p>
        </p:txBody>
      </p:sp>
    </p:spTree>
    <p:extLst>
      <p:ext uri="{BB962C8B-B14F-4D97-AF65-F5344CB8AC3E}">
        <p14:creationId xmlns:p14="http://schemas.microsoft.com/office/powerpoint/2010/main" val="20856329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Rectangle 2">
            <a:extLst>
              <a:ext uri="{FF2B5EF4-FFF2-40B4-BE49-F238E27FC236}">
                <a16:creationId xmlns:a16="http://schemas.microsoft.com/office/drawing/2014/main" id="{9C98C5C2-F2CE-4AAF-ADE6-2CCBE6A155CE}"/>
              </a:ext>
            </a:extLst>
          </p:cNvPr>
          <p:cNvSpPr>
            <a:spLocks noGrp="1" noRot="1" noChangeAspect="1" noChangeArrowheads="1" noTextEdit="1"/>
          </p:cNvSpPr>
          <p:nvPr>
            <p:ph type="sldImg"/>
          </p:nvPr>
        </p:nvSpPr>
        <p:spPr>
          <a:xfrm>
            <a:off x="896938" y="758825"/>
            <a:ext cx="4948237" cy="3713163"/>
          </a:xfrm>
          <a:ln/>
        </p:spPr>
      </p:sp>
      <p:sp>
        <p:nvSpPr>
          <p:cNvPr id="73733" name="Rectangle 3">
            <a:extLst>
              <a:ext uri="{FF2B5EF4-FFF2-40B4-BE49-F238E27FC236}">
                <a16:creationId xmlns:a16="http://schemas.microsoft.com/office/drawing/2014/main" id="{8D58EFF5-EB7A-485D-B88B-4A09B4D2D751}"/>
              </a:ext>
            </a:extLst>
          </p:cNvPr>
          <p:cNvSpPr>
            <a:spLocks noGrp="1" noChangeArrowheads="1"/>
          </p:cNvSpPr>
          <p:nvPr>
            <p:ph type="body" idx="1"/>
          </p:nvPr>
        </p:nvSpPr>
        <p:spPr>
          <a:xfrm>
            <a:off x="900113" y="4699000"/>
            <a:ext cx="4943475" cy="4397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気管</a:t>
            </a:r>
            <a:r>
              <a:rPr lang="ja-JP" altLang="ja-JP" dirty="0"/>
              <a:t>切開とは、手術で気管に「気管孔」（きかんこう）と言われる穴を開けて、気道を確保する方法です。多くは、その穴に気管カニューレが入っています。</a:t>
            </a:r>
          </a:p>
          <a:p>
            <a:r>
              <a:rPr lang="ja-JP" altLang="ja-JP" dirty="0"/>
              <a:t>気管切開を受けている人に対応する時には、次のような注意が必要です。</a:t>
            </a:r>
          </a:p>
          <a:p>
            <a:r>
              <a:rPr lang="ja-JP" altLang="ja-JP" dirty="0"/>
              <a:t>まず、気管カニューレが抜けてしまう事故、すなわち事故抜去（じこばっきょ）を防ぐということです。気管カニューレがしっかりと固定されていないために抜けてしまう場合と、本人が故意または意図せずに（手が引っかかるなど）抜いてしまう場合とがあります。</a:t>
            </a:r>
          </a:p>
          <a:p>
            <a:r>
              <a:rPr lang="ja-JP" altLang="ja-JP" dirty="0"/>
              <a:t>事故抜去（じこばっきょ）が起きないように、カニューレ固定のヒモやホルダーが緩くなっていないか、常に確認してください。着替えの時にカニューレに衣類がひっかかって抜けてしまわないように注意します。介助者が対象者を抱きかかえる時に、介助者の腕が固定ヒモを動かしてしまい抜けることもあります。</a:t>
            </a:r>
          </a:p>
          <a:p>
            <a:r>
              <a:rPr lang="ja-JP" altLang="ja-JP" dirty="0"/>
              <a:t>カニューレの再挿入は基本的には医師が行いますが、家族や看護師が行うこともあります。再挿入は容易にできるケースもありますが、とても難しい場合もあります。また、カニューレが抜けた場合に問題なく長時間過ごせる人と、すぐに再挿入しないと呼吸困難に陥る人がいます。どの程度の緊急性があるか、抜けた時にどうするかを、予め確認しておくことが必要です。</a:t>
            </a:r>
          </a:p>
          <a:p>
            <a:r>
              <a:rPr lang="ja-JP" altLang="ja-JP" dirty="0"/>
              <a:t> </a:t>
            </a:r>
          </a:p>
          <a:p>
            <a:r>
              <a:rPr lang="ja-JP" altLang="ja-JP" dirty="0"/>
              <a:t>次の注意点は、カニューレに無理な力を加えないということです。気管に無理な力が加わると、気管の壁を傷つけ気管内肉芽や出血を生じますので、カニューレの先端が強く気管にあたるようなことを避ける必要があります。例えば、首を過度に後ろにそらせたり、前に曲げたり、左右に強く回すことは避けて下さい。</a:t>
            </a:r>
          </a:p>
          <a:p>
            <a:r>
              <a:rPr lang="ja-JP" altLang="ja-JP" dirty="0"/>
              <a:t> </a:t>
            </a:r>
          </a:p>
          <a:p>
            <a:r>
              <a:rPr lang="ja-JP" altLang="ja-JP" dirty="0"/>
              <a:t>さらに、カニューレからの異物の侵入や気管内の乾燥を防ぐことも重要です。人工鼻（じんこうばな）やガーゼで入口をカバーしたり、室内の加湿も重要です。</a:t>
            </a:r>
          </a:p>
          <a:p>
            <a:r>
              <a:rPr lang="ja-JP" altLang="ja-JP" dirty="0"/>
              <a:t> </a:t>
            </a:r>
          </a:p>
          <a:p>
            <a:r>
              <a:rPr lang="ja-JP" altLang="ja-JP" dirty="0"/>
              <a:t>最近では、気管切開していても気管カニューレが入っていないケースも増えています。その場合には、気管孔（きかんこう）を保護するためのガーゼが気管孔（きかんこう）を塞いだり、吸い込まれてしまわないよう注意が必要です。特に、唾液の気管への流れ込みを防ぐための特別な方法で気管切開を受けている人では、カニューレが入っていないことがかなりあり、そのような人では気管孔（きかんこう）がふさがると完全な窒息となってしまいますので、格別の注意が必要です。</a:t>
            </a:r>
          </a:p>
          <a:p>
            <a:r>
              <a:rPr lang="ja-JP" altLang="ja-JP" dirty="0"/>
              <a:t>最後に、気管切開孔（きかんせっかいこう）を清潔に保つことも、感染や肉芽の発生の予防のために重要です。気管切開孔（きかんせっかいこう）周囲の分泌物は微温湯（ぬるまゆ）できれいに拭き取り、ガーゼを使用している場合は汚れたらその都度交換します。</a:t>
            </a:r>
          </a:p>
          <a:p>
            <a:pPr eaLnBrk="1" hangingPunct="1"/>
            <a:endParaRPr lang="ja-JP" altLang="en-US" dirty="0"/>
          </a:p>
        </p:txBody>
      </p:sp>
      <p:sp>
        <p:nvSpPr>
          <p:cNvPr id="73734" name="日付プレースホルダ 5">
            <a:extLst>
              <a:ext uri="{FF2B5EF4-FFF2-40B4-BE49-F238E27FC236}">
                <a16:creationId xmlns:a16="http://schemas.microsoft.com/office/drawing/2014/main" id="{FAD66E46-E2FD-4AB6-AAFE-FD1373BDE5B1}"/>
              </a:ext>
            </a:extLst>
          </p:cNvPr>
          <p:cNvSpPr>
            <a:spLocks noGrp="1"/>
          </p:cNvSpPr>
          <p:nvPr>
            <p:ph type="dt" sz="quarter" idx="4294967295"/>
          </p:nvPr>
        </p:nvSpPr>
        <p:spPr bwMode="auto">
          <a:xfrm>
            <a:off x="3819525" y="0"/>
            <a:ext cx="2921000" cy="493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645" tIns="43823" rIns="87645" bIns="43823"/>
          <a:lstStyle>
            <a:lvl1pPr>
              <a:spcBef>
                <a:spcPct val="30000"/>
              </a:spcBef>
              <a:defRPr kumimoji="1" sz="1200">
                <a:solidFill>
                  <a:schemeClr val="tx1"/>
                </a:solidFill>
                <a:latin typeface="ＭＳ Ｐ明朝" panose="02020600040205080304" pitchFamily="18" charset="-128"/>
                <a:ea typeface="ＭＳ Ｐ明朝" panose="02020600040205080304" pitchFamily="18" charset="-128"/>
              </a:defRPr>
            </a:lvl1pPr>
            <a:lvl2pPr marL="711200" indent="-273050">
              <a:spcBef>
                <a:spcPct val="30000"/>
              </a:spcBef>
              <a:defRPr kumimoji="1" sz="1200">
                <a:solidFill>
                  <a:schemeClr val="tx1"/>
                </a:solidFill>
                <a:latin typeface="ＭＳ Ｐ明朝" panose="02020600040205080304" pitchFamily="18" charset="-128"/>
                <a:ea typeface="ＭＳ Ｐ明朝" panose="02020600040205080304" pitchFamily="18" charset="-128"/>
              </a:defRPr>
            </a:lvl2pPr>
            <a:lvl3pPr marL="1095375" indent="-219075">
              <a:spcBef>
                <a:spcPct val="30000"/>
              </a:spcBef>
              <a:defRPr kumimoji="1" sz="1200">
                <a:solidFill>
                  <a:schemeClr val="tx1"/>
                </a:solidFill>
                <a:latin typeface="ＭＳ Ｐ明朝" panose="02020600040205080304" pitchFamily="18" charset="-128"/>
                <a:ea typeface="ＭＳ Ｐ明朝" panose="02020600040205080304" pitchFamily="18" charset="-128"/>
              </a:defRPr>
            </a:lvl3pPr>
            <a:lvl4pPr marL="1533525" indent="-219075">
              <a:spcBef>
                <a:spcPct val="30000"/>
              </a:spcBef>
              <a:defRPr kumimoji="1" sz="1200">
                <a:solidFill>
                  <a:schemeClr val="tx1"/>
                </a:solidFill>
                <a:latin typeface="ＭＳ Ｐ明朝" panose="02020600040205080304" pitchFamily="18" charset="-128"/>
                <a:ea typeface="ＭＳ Ｐ明朝" panose="02020600040205080304" pitchFamily="18" charset="-128"/>
              </a:defRPr>
            </a:lvl4pPr>
            <a:lvl5pPr marL="1971675" indent="-219075">
              <a:spcBef>
                <a:spcPct val="30000"/>
              </a:spcBef>
              <a:defRPr kumimoji="1" sz="1200">
                <a:solidFill>
                  <a:schemeClr val="tx1"/>
                </a:solidFill>
                <a:latin typeface="ＭＳ Ｐ明朝" panose="02020600040205080304" pitchFamily="18" charset="-128"/>
                <a:ea typeface="ＭＳ Ｐ明朝" panose="02020600040205080304" pitchFamily="18" charset="-128"/>
              </a:defRPr>
            </a:lvl5pPr>
            <a:lvl6pPr marL="2428875" indent="-21907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6pPr>
            <a:lvl7pPr marL="2886075" indent="-21907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7pPr>
            <a:lvl8pPr marL="3343275" indent="-21907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8pPr>
            <a:lvl9pPr marL="3800475" indent="-21907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endParaRPr kumimoji="1" lang="en-US" altLang="ja-JP" sz="16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6670784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2" name="Rectangle 2">
            <a:extLst>
              <a:ext uri="{FF2B5EF4-FFF2-40B4-BE49-F238E27FC236}">
                <a16:creationId xmlns:a16="http://schemas.microsoft.com/office/drawing/2014/main" id="{9C98C5C2-F2CE-4AAF-ADE6-2CCBE6A155CE}"/>
              </a:ext>
            </a:extLst>
          </p:cNvPr>
          <p:cNvSpPr>
            <a:spLocks noGrp="1" noRot="1" noChangeAspect="1" noChangeArrowheads="1" noTextEdit="1"/>
          </p:cNvSpPr>
          <p:nvPr>
            <p:ph type="sldImg"/>
          </p:nvPr>
        </p:nvSpPr>
        <p:spPr>
          <a:xfrm>
            <a:off x="896938" y="758825"/>
            <a:ext cx="4948237" cy="3713163"/>
          </a:xfrm>
          <a:ln/>
        </p:spPr>
      </p:sp>
      <p:sp>
        <p:nvSpPr>
          <p:cNvPr id="73733" name="Rectangle 3">
            <a:extLst>
              <a:ext uri="{FF2B5EF4-FFF2-40B4-BE49-F238E27FC236}">
                <a16:creationId xmlns:a16="http://schemas.microsoft.com/office/drawing/2014/main" id="{8D58EFF5-EB7A-485D-B88B-4A09B4D2D751}"/>
              </a:ext>
            </a:extLst>
          </p:cNvPr>
          <p:cNvSpPr>
            <a:spLocks noGrp="1" noChangeArrowheads="1"/>
          </p:cNvSpPr>
          <p:nvPr>
            <p:ph type="body" idx="1"/>
          </p:nvPr>
        </p:nvSpPr>
        <p:spPr>
          <a:xfrm>
            <a:off x="900113" y="4699000"/>
            <a:ext cx="4943475" cy="4397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気管カニューレには、このようなタイプがあります。</a:t>
            </a:r>
          </a:p>
          <a:p>
            <a:r>
              <a:rPr kumimoji="1" lang="ja-JP" altLang="ja-JP" sz="1000" kern="1200" dirty="0">
                <a:solidFill>
                  <a:schemeClr val="tx1"/>
                </a:solidFill>
                <a:effectLst/>
                <a:latin typeface="+mn-lt"/>
                <a:ea typeface="+mn-ea"/>
                <a:cs typeface="+mn-cs"/>
              </a:rPr>
              <a:t>気管</a:t>
            </a:r>
            <a:r>
              <a:rPr lang="ja-JP" altLang="ja-JP" dirty="0"/>
              <a:t>カニューレには、カフという風船のようなものがついているものと、ついていないものがあります。カフを膨らませることで、気管とカニューレとの隙間がなくなるので、誤嚥（ごえん）を防いだり、空気の漏れを防ぐことが期待できます。</a:t>
            </a:r>
          </a:p>
          <a:p>
            <a:r>
              <a:rPr lang="ja-JP" altLang="ja-JP" dirty="0"/>
              <a:t>気管切開での人工呼吸器治療では、人工呼吸器から送り込まれた空気が口の方に漏れていかないようにカフ付きカニューレを使用することが多いですが、人工呼吸器治療のためでなく、誤嚥防止のためにもカフ付きカニューレが使われることがあります。もともと嚥下障害があった人では、気管切開を受けると嚥下機能は悪くなり、鼻や喉からの分泌物や唾液が気管に入りこむ誤嚥（ごえん）が増えてきます。カフを膨らますことによって、その誤嚥（ごえん）を少なくすることが、ある程度は可能です。</a:t>
            </a:r>
          </a:p>
          <a:p>
            <a:r>
              <a:rPr lang="ja-JP" altLang="ja-JP" dirty="0"/>
              <a:t>カフは強く膨らますと気管の粘膜を強く圧迫してしまうので、膨らまし過ぎないよう、適正な圧で空気が入っている必要があります。カフインジケーターの膨らみと触った感触で、ある程度確認することができます。</a:t>
            </a:r>
          </a:p>
          <a:p>
            <a:pPr eaLnBrk="1" hangingPunct="1"/>
            <a:endParaRPr lang="ja-JP" altLang="en-US" dirty="0"/>
          </a:p>
        </p:txBody>
      </p:sp>
      <p:sp>
        <p:nvSpPr>
          <p:cNvPr id="73734" name="日付プレースホルダ 5">
            <a:extLst>
              <a:ext uri="{FF2B5EF4-FFF2-40B4-BE49-F238E27FC236}">
                <a16:creationId xmlns:a16="http://schemas.microsoft.com/office/drawing/2014/main" id="{FAD66E46-E2FD-4AB6-AAFE-FD1373BDE5B1}"/>
              </a:ext>
            </a:extLst>
          </p:cNvPr>
          <p:cNvSpPr>
            <a:spLocks noGrp="1"/>
          </p:cNvSpPr>
          <p:nvPr>
            <p:ph type="dt" sz="quarter" idx="4294967295"/>
          </p:nvPr>
        </p:nvSpPr>
        <p:spPr bwMode="auto">
          <a:xfrm>
            <a:off x="3819525" y="0"/>
            <a:ext cx="2921000" cy="4937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645" tIns="43823" rIns="87645" bIns="43823"/>
          <a:lstStyle>
            <a:lvl1pPr>
              <a:spcBef>
                <a:spcPct val="30000"/>
              </a:spcBef>
              <a:defRPr kumimoji="1" sz="1200">
                <a:solidFill>
                  <a:schemeClr val="tx1"/>
                </a:solidFill>
                <a:latin typeface="ＭＳ Ｐ明朝" panose="02020600040205080304" pitchFamily="18" charset="-128"/>
                <a:ea typeface="ＭＳ Ｐ明朝" panose="02020600040205080304" pitchFamily="18" charset="-128"/>
              </a:defRPr>
            </a:lvl1pPr>
            <a:lvl2pPr marL="711200" indent="-273050">
              <a:spcBef>
                <a:spcPct val="30000"/>
              </a:spcBef>
              <a:defRPr kumimoji="1" sz="1200">
                <a:solidFill>
                  <a:schemeClr val="tx1"/>
                </a:solidFill>
                <a:latin typeface="ＭＳ Ｐ明朝" panose="02020600040205080304" pitchFamily="18" charset="-128"/>
                <a:ea typeface="ＭＳ Ｐ明朝" panose="02020600040205080304" pitchFamily="18" charset="-128"/>
              </a:defRPr>
            </a:lvl2pPr>
            <a:lvl3pPr marL="1095375" indent="-219075">
              <a:spcBef>
                <a:spcPct val="30000"/>
              </a:spcBef>
              <a:defRPr kumimoji="1" sz="1200">
                <a:solidFill>
                  <a:schemeClr val="tx1"/>
                </a:solidFill>
                <a:latin typeface="ＭＳ Ｐ明朝" panose="02020600040205080304" pitchFamily="18" charset="-128"/>
                <a:ea typeface="ＭＳ Ｐ明朝" panose="02020600040205080304" pitchFamily="18" charset="-128"/>
              </a:defRPr>
            </a:lvl3pPr>
            <a:lvl4pPr marL="1533525" indent="-219075">
              <a:spcBef>
                <a:spcPct val="30000"/>
              </a:spcBef>
              <a:defRPr kumimoji="1" sz="1200">
                <a:solidFill>
                  <a:schemeClr val="tx1"/>
                </a:solidFill>
                <a:latin typeface="ＭＳ Ｐ明朝" panose="02020600040205080304" pitchFamily="18" charset="-128"/>
                <a:ea typeface="ＭＳ Ｐ明朝" panose="02020600040205080304" pitchFamily="18" charset="-128"/>
              </a:defRPr>
            </a:lvl4pPr>
            <a:lvl5pPr marL="1971675" indent="-219075">
              <a:spcBef>
                <a:spcPct val="30000"/>
              </a:spcBef>
              <a:defRPr kumimoji="1" sz="1200">
                <a:solidFill>
                  <a:schemeClr val="tx1"/>
                </a:solidFill>
                <a:latin typeface="ＭＳ Ｐ明朝" panose="02020600040205080304" pitchFamily="18" charset="-128"/>
                <a:ea typeface="ＭＳ Ｐ明朝" panose="02020600040205080304" pitchFamily="18" charset="-128"/>
              </a:defRPr>
            </a:lvl5pPr>
            <a:lvl6pPr marL="2428875" indent="-21907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6pPr>
            <a:lvl7pPr marL="2886075" indent="-21907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7pPr>
            <a:lvl8pPr marL="3343275" indent="-21907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8pPr>
            <a:lvl9pPr marL="3800475" indent="-21907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9pPr>
          </a:lstStyle>
          <a:p>
            <a:pPr>
              <a:spcBef>
                <a:spcPct val="0"/>
              </a:spcBef>
            </a:pPr>
            <a:endParaRPr lang="en-US" altLang="ja-JP" sz="1600">
              <a:solidFill>
                <a:prstClr val="black"/>
              </a:solidFill>
              <a:latin typeface="Arial" panose="020B0604020202020204" pitchFamily="34" charset="0"/>
              <a:ea typeface="ＭＳ Ｐゴシック" panose="020B0600070205080204" pitchFamily="50" charset="-128"/>
            </a:endParaRPr>
          </a:p>
        </p:txBody>
      </p:sp>
    </p:spTree>
    <p:extLst>
      <p:ext uri="{BB962C8B-B14F-4D97-AF65-F5344CB8AC3E}">
        <p14:creationId xmlns:p14="http://schemas.microsoft.com/office/powerpoint/2010/main" val="6105579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18E2D2E0-258B-46A1-ADBC-6E4C1274B4BF}"/>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E776AC87-3B47-49B7-877C-EC495302FB9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酸素が</a:t>
            </a:r>
            <a:r>
              <a:rPr lang="ja-JP" altLang="ja-JP" dirty="0"/>
              <a:t>足りなくなる低酸素症の場合には、酸素療法が行われます。</a:t>
            </a:r>
          </a:p>
          <a:p>
            <a:r>
              <a:rPr lang="ja-JP" altLang="ja-JP" dirty="0"/>
              <a:t>換気が不充分となり、酸素が足りないだけではなく、炭酸ガス（二酸化炭素）がたまってきて「高炭酸ガス血症」となってきている場合には、換気そのものを補助することが必要となってきます。</a:t>
            </a:r>
          </a:p>
          <a:p>
            <a:r>
              <a:rPr lang="ja-JP" altLang="ja-JP" dirty="0"/>
              <a:t>ここからは、そのような場合に、器械を用いて換気を補助する、人工呼吸器療法について、説明していきます。人工呼吸器療法には、大きく２種類あります。</a:t>
            </a:r>
          </a:p>
          <a:p>
            <a:r>
              <a:rPr lang="ja-JP" altLang="ja-JP" dirty="0"/>
              <a:t>１つ目は、非侵襲的人工呼吸器療法（</a:t>
            </a:r>
            <a:r>
              <a:rPr lang="ja-JP" altLang="ja-JP" dirty="0" err="1"/>
              <a:t>ひ</a:t>
            </a:r>
            <a:r>
              <a:rPr lang="ja-JP" altLang="ja-JP" dirty="0"/>
              <a:t>しんしゅうてきじんこうこきゅうきりょうほう）です。</a:t>
            </a:r>
          </a:p>
          <a:p>
            <a:r>
              <a:rPr lang="ja-JP" altLang="ja-JP" dirty="0"/>
              <a:t>非侵襲的な人工呼吸器療法では、鼻だけのマスク、あるいは鼻と口をおおうマスクを通して、コンパクトな器械によって換気を補助します。これらは、NPPVやNIPPVと呼ばれることもあります。また、代表的な器械の名前から、バイパップ療法(BiPAP)と呼ばれることもあります。</a:t>
            </a:r>
          </a:p>
          <a:p>
            <a:r>
              <a:rPr lang="ja-JP" altLang="ja-JP" dirty="0"/>
              <a:t>マスクのずれや、はずれによる空気の漏れがあると、有効な換気になりません。</a:t>
            </a:r>
          </a:p>
          <a:p>
            <a:r>
              <a:rPr lang="ja-JP" altLang="ja-JP" dirty="0"/>
              <a:t>マスクによる、皮膚への圧迫や褥瘡（じょくそう）、固定用バンドによる皮膚の圧迫、損傷、マスクから漏れる空気による眼の乾燥、結膜炎などに注意</a:t>
            </a:r>
            <a:r>
              <a:rPr kumimoji="1" lang="ja-JP" altLang="ja-JP" sz="1000" kern="1200" dirty="0">
                <a:solidFill>
                  <a:schemeClr val="tx1"/>
                </a:solidFill>
                <a:effectLst/>
                <a:latin typeface="+mn-lt"/>
                <a:ea typeface="+mn-ea"/>
                <a:cs typeface="+mn-cs"/>
              </a:rPr>
              <a:t>が必要です。</a:t>
            </a:r>
          </a:p>
          <a:p>
            <a:endParaRPr lang="en-US" altLang="ja-JP" sz="1100" dirty="0">
              <a:ea typeface="ＭＳ Ｐ明朝" panose="02020600040205080304" pitchFamily="18" charset="-128"/>
            </a:endParaRPr>
          </a:p>
          <a:p>
            <a:pPr>
              <a:lnSpc>
                <a:spcPct val="110000"/>
              </a:lnSpc>
              <a:spcBef>
                <a:spcPct val="0"/>
              </a:spcBef>
            </a:pPr>
            <a:endParaRPr kumimoji="1" lang="en-US" altLang="ja-JP" sz="2200" b="1" i="0" u="none" strike="noStrike" kern="1200" cap="none" spc="0" normalizeH="0" baseline="0" noProof="0" dirty="0">
              <a:ln>
                <a:noFill/>
              </a:ln>
              <a:solidFill>
                <a:prstClr val="black"/>
              </a:solidFill>
              <a:effectLst/>
              <a:uLnTx/>
              <a:uFillTx/>
              <a:latin typeface="+mn-lt"/>
              <a:ea typeface="+mn-ea"/>
              <a:cs typeface="+mn-cs"/>
            </a:endParaRPr>
          </a:p>
          <a:p>
            <a:pPr eaLnBrk="1" hangingPunct="1"/>
            <a:endParaRPr lang="ja-JP" altLang="ja-JP" sz="11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347447310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B24EE8FB-D861-4B2F-BDCE-23053BB457DE}"/>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656EE34C-77C9-466A-BBF8-229DF4EE565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２つ目</a:t>
            </a:r>
            <a:r>
              <a:rPr lang="ja-JP" altLang="ja-JP" dirty="0"/>
              <a:t>は、気管切開人工呼吸器療法です。TPPVと略したり、侵襲的人工呼吸器療法（しんしゅうてきじんこうこ</a:t>
            </a:r>
            <a:r>
              <a:rPr lang="ja-JP" altLang="ja-JP" dirty="0" err="1"/>
              <a:t>きゅ</a:t>
            </a:r>
            <a:r>
              <a:rPr lang="ja-JP" altLang="ja-JP" dirty="0"/>
              <a:t>うきりょうほう）と呼ぶこともあります。</a:t>
            </a:r>
          </a:p>
          <a:p>
            <a:r>
              <a:rPr lang="ja-JP" altLang="ja-JP" dirty="0"/>
              <a:t>換気の補助を必要とするほど呼吸障害が進行し、また、非侵襲的な人工呼吸器療法では対処がむずかしい場合には、TPPVが行われます。気管切開をして、そこに気管カニューレを挿入し、人工呼吸器につなげて人工呼吸を行う呼吸療法です。</a:t>
            </a:r>
          </a:p>
          <a:p>
            <a:r>
              <a:rPr lang="ja-JP" altLang="ja-JP" dirty="0"/>
              <a:t>気管カニューレの装着により、呼吸のための空気の通路が確実に確保されます。なお気管切開やTPPVを導入すると、一般に発声が出来なくなりますが、気管切開やTPPV導入前までしゃべれていた方は、構音機能（こうおんきのう）（しゃべる機能）が保たれていれば、スピーキングバルブという器具を使ったり気管カニューレのカフ内の空気の量を減らすことで発声が可能な場合があります。</a:t>
            </a:r>
          </a:p>
          <a:p>
            <a:r>
              <a:rPr lang="ja-JP" altLang="ja-JP" dirty="0"/>
              <a:t>ALS（えいえるえす）の場合、呼吸障害の進行に伴い、対象者・家族・医療職の間で話し合いを重ねた末に時期をみて人工呼吸器を装着する場合もあれば、決断がつかずに呼吸筋麻痺が高度に進行し、救命の目的で緊急に人工呼吸器を装着する場合、逆に、様々な理由から人工呼吸器使用を選択されない場合があります。TPPVを選択された場合、最終的には24 時間人工呼吸器を使って生活していくことになります。</a:t>
            </a:r>
          </a:p>
          <a:p>
            <a:r>
              <a:rPr lang="ja-JP" altLang="ja-JP" dirty="0"/>
              <a:t>人工呼吸器装着に関する意思決定に際して、その後の身体障害の進行のこと、人工呼吸器をつけることで生じる様々な問題など、対象者や家族には不安や葛藤があると思います。対象者や家族、医療職と繰り返し話し合いをすると同時に、在宅医療の経験者や患者会・障害者団体などから、有益な情報を集めることも重要です。そして、家族に対するエンパワメントとして、公的な介護サービスの利用方法や喀痰吸引等を行う近隣の介護事業所を紹介することは、人工呼吸器の装着を前向きに検討するためにも、非常に重要</a:t>
            </a:r>
            <a:r>
              <a:rPr kumimoji="1" lang="ja-JP" altLang="ja-JP" sz="1000" kern="1200" dirty="0">
                <a:solidFill>
                  <a:schemeClr val="tx1"/>
                </a:solidFill>
                <a:effectLst/>
                <a:latin typeface="+mn-lt"/>
                <a:ea typeface="+mn-ea"/>
                <a:cs typeface="+mn-cs"/>
              </a:rPr>
              <a:t>な要素です。</a:t>
            </a:r>
          </a:p>
          <a:p>
            <a:pPr eaLnBrk="1" hangingPunct="1"/>
            <a:endParaRPr lang="ja-JP" altLang="en-US" dirty="0"/>
          </a:p>
        </p:txBody>
      </p:sp>
    </p:spTree>
    <p:extLst>
      <p:ext uri="{BB962C8B-B14F-4D97-AF65-F5344CB8AC3E}">
        <p14:creationId xmlns:p14="http://schemas.microsoft.com/office/powerpoint/2010/main" val="16260058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E534A9AF-33D3-49F1-998A-54E5180CC3DB}"/>
              </a:ext>
            </a:extLst>
          </p:cNvPr>
          <p:cNvSpPr>
            <a:spLocks noGrp="1" noRot="1" noChangeAspect="1" noChangeArrowheads="1" noTextEdit="1"/>
          </p:cNvSpPr>
          <p:nvPr>
            <p:ph type="sldImg"/>
          </p:nvPr>
        </p:nvSpPr>
        <p:spPr>
          <a:ln/>
        </p:spPr>
      </p:sp>
      <p:sp>
        <p:nvSpPr>
          <p:cNvPr id="50179" name="Rectangle 3">
            <a:extLst>
              <a:ext uri="{FF2B5EF4-FFF2-40B4-BE49-F238E27FC236}">
                <a16:creationId xmlns:a16="http://schemas.microsoft.com/office/drawing/2014/main" id="{BECE05F1-E5BE-4263-BB9C-267C4DF4BAE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人工呼吸器は、一定の圧力をかけて酸素を肺に送り込む器械です。</a:t>
            </a:r>
          </a:p>
          <a:p>
            <a:r>
              <a:rPr kumimoji="1" lang="ja-JP" altLang="ja-JP" sz="1000" kern="1200" dirty="0">
                <a:solidFill>
                  <a:schemeClr val="tx1"/>
                </a:solidFill>
                <a:effectLst/>
                <a:latin typeface="+mn-lt"/>
                <a:ea typeface="+mn-ea"/>
                <a:cs typeface="+mn-cs"/>
              </a:rPr>
              <a:t>人工呼吸器は、</a:t>
            </a:r>
            <a:r>
              <a:rPr lang="ja-JP" altLang="ja-JP" dirty="0"/>
              <a:t>器械本体とチューブや蛇管（じゃかん）などの回路をつなげて使用します。</a:t>
            </a:r>
          </a:p>
          <a:p>
            <a:r>
              <a:rPr lang="ja-JP" altLang="ja-JP" dirty="0"/>
              <a:t>室内の空気を取り込んでフィルターできれいにしたものを、加温加湿器で加湿してから肺に送り込みます。つまりこの部分は、私たちの鼻や喉の役割をしています。</a:t>
            </a:r>
          </a:p>
          <a:p>
            <a:r>
              <a:rPr lang="ja-JP" altLang="ja-JP" dirty="0"/>
              <a:t>外出時などは、加温加湿器を用いず、図内の赤色の矢印のように、フレキシブルチューブと呼気弁（こきべん）の間に人工鼻（じんこうばな）を組み込んで加温加湿を行うことが多くなっています。人工鼻（じんこうばな）は定期的に交換します。</a:t>
            </a:r>
          </a:p>
          <a:p>
            <a:r>
              <a:rPr lang="ja-JP" altLang="ja-JP" dirty="0"/>
              <a:t>必要な場合、高濃度酸素を回路の途中で取り入れ、吸入空気中の酸素の濃度を高める場合もあります。吸う空気、吐く空気が一定の方向に流れるように弁がついており、回路内にたまった結露を集めて廃棄するウォータートラップという部分もついています。</a:t>
            </a:r>
          </a:p>
          <a:p>
            <a:r>
              <a:rPr lang="ja-JP" altLang="ja-JP" dirty="0"/>
              <a:t>回路はチューブや蛇管（じゃかん）などの部品を接続して作られているので、この接続がゆるんだりはずれたりすると、空気が漏れてしまいます。また、チューブがねじれたり折れたりすると、回路内に圧力がかかります。このように設定した通りの空気が流れていない場合などには、人工呼吸器はアラームを鳴らして異常を知らせてくれます。</a:t>
            </a:r>
          </a:p>
          <a:p>
            <a:r>
              <a:rPr lang="ja-JP" altLang="ja-JP" dirty="0"/>
              <a:t>2011年の東日本大震災以降、停電時にも自宅で人工呼吸器が継続使用できるように、内部バッテリーのある人工呼吸器の使用、外部バッテリー、人工呼吸器を安全に駆動できる自家発電装置やインバーター、アンビューバッグ（蘇生バッグ、バッグバルブ）などの準備が、進められています。</a:t>
            </a:r>
            <a:endParaRPr lang="ja-JP" altLang="en-US" dirty="0"/>
          </a:p>
        </p:txBody>
      </p:sp>
    </p:spTree>
    <p:extLst>
      <p:ext uri="{BB962C8B-B14F-4D97-AF65-F5344CB8AC3E}">
        <p14:creationId xmlns:p14="http://schemas.microsoft.com/office/powerpoint/2010/main" val="42821880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8C3E00F7-C9B8-421F-86D1-DCB853DAF4E2}"/>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FE35D6B0-070E-494A-85F6-474E5456752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人工呼吸器は設定通りに換気が保たれないと、アラームを鳴らして異常を知らせてくれます。</a:t>
            </a:r>
          </a:p>
          <a:p>
            <a:r>
              <a:rPr kumimoji="1" lang="ja-JP" altLang="ja-JP" sz="1000" kern="1200" dirty="0">
                <a:solidFill>
                  <a:schemeClr val="tx1"/>
                </a:solidFill>
                <a:effectLst/>
                <a:latin typeface="+mn-lt"/>
                <a:ea typeface="+mn-ea"/>
                <a:cs typeface="+mn-cs"/>
              </a:rPr>
              <a:t>低圧アラームは、回路の接続がはずれたり、ゆるんだりして空気が漏れて設定した量の空気が入っていない時などに鳴ります。</a:t>
            </a:r>
          </a:p>
          <a:p>
            <a:r>
              <a:rPr kumimoji="1" lang="ja-JP" altLang="ja-JP" sz="1000" kern="1200" dirty="0">
                <a:solidFill>
                  <a:schemeClr val="tx1"/>
                </a:solidFill>
                <a:effectLst/>
                <a:latin typeface="+mn-lt"/>
                <a:ea typeface="+mn-ea"/>
                <a:cs typeface="+mn-cs"/>
              </a:rPr>
              <a:t>吸引をする時には、気管カニューレと呼吸器の接続を一時的にはずすので、当然空気が漏れて低圧アラームが鳴ります。この時は、アラームが鳴ってもあわてずに、素早く効率よく気管カニューレ内の吸引を行って下さい。</a:t>
            </a:r>
          </a:p>
          <a:p>
            <a:r>
              <a:rPr kumimoji="1" lang="ja-JP" altLang="ja-JP" sz="1000" kern="1200" dirty="0">
                <a:solidFill>
                  <a:schemeClr val="tx1"/>
                </a:solidFill>
                <a:effectLst/>
                <a:latin typeface="+mn-lt"/>
                <a:ea typeface="+mn-ea"/>
                <a:cs typeface="+mn-cs"/>
              </a:rPr>
              <a:t>高圧アラームは、一定の圧力以上の力が回路のどこかに加わったことを教えてくれます。喀痰がつまったり、チューブがねじれていて空気の流れをさえぎると、そこに圧力がかかるので高圧アラームがなります。</a:t>
            </a:r>
          </a:p>
          <a:p>
            <a:r>
              <a:rPr kumimoji="1" lang="ja-JP" altLang="ja-JP" sz="1000" kern="1200" dirty="0">
                <a:solidFill>
                  <a:schemeClr val="tx1"/>
                </a:solidFill>
                <a:effectLst/>
                <a:latin typeface="+mn-lt"/>
                <a:ea typeface="+mn-ea"/>
                <a:cs typeface="+mn-cs"/>
              </a:rPr>
              <a:t>また、AC 電源不良アラームは、電源プラグのはずれや破損、停電などによって家庭用交流電源が使用できない状態で鳴ります。この場合、内部バッテリーや外部バッテリーが付属していれば、それにより器械が動くことになります。</a:t>
            </a:r>
          </a:p>
          <a:p>
            <a:r>
              <a:rPr kumimoji="1" lang="ja-JP" altLang="ja-JP" sz="1000" kern="1200" dirty="0">
                <a:solidFill>
                  <a:schemeClr val="tx1"/>
                </a:solidFill>
                <a:effectLst/>
                <a:latin typeface="+mn-lt"/>
                <a:ea typeface="+mn-ea"/>
                <a:cs typeface="+mn-cs"/>
              </a:rPr>
              <a:t>その他、家族や医療職も判断できない原因不明のアラームが鳴り続ける時は、緊急連絡先リストに記載のある、人工呼吸器供給管理会社の担当者に連絡をとって下さい。</a:t>
            </a:r>
            <a:endParaRPr lang="ja-JP" altLang="en-US" dirty="0"/>
          </a:p>
        </p:txBody>
      </p:sp>
    </p:spTree>
    <p:extLst>
      <p:ext uri="{BB962C8B-B14F-4D97-AF65-F5344CB8AC3E}">
        <p14:creationId xmlns:p14="http://schemas.microsoft.com/office/powerpoint/2010/main" val="8660916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1E753C50-2CF6-44A1-9D3B-DC9C94AC4C23}"/>
              </a:ext>
            </a:extLst>
          </p:cNvPr>
          <p:cNvSpPr>
            <a:spLocks noGrp="1" noRot="1" noChangeAspect="1" noChangeArrowheads="1" noTextEdit="1"/>
          </p:cNvSpPr>
          <p:nvPr>
            <p:ph type="sldImg"/>
          </p:nvPr>
        </p:nvSpPr>
        <p:spPr>
          <a:ln/>
        </p:spPr>
      </p:sp>
      <p:sp>
        <p:nvSpPr>
          <p:cNvPr id="54275" name="Rectangle 3">
            <a:extLst>
              <a:ext uri="{FF2B5EF4-FFF2-40B4-BE49-F238E27FC236}">
                <a16:creationId xmlns:a16="http://schemas.microsoft.com/office/drawing/2014/main" id="{755B26E4-32CD-44F2-81B1-F20A1A799B0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その他、人工呼吸器で特に知っておくべき知識としては、電源スイッチの位置、交流電源が使用されていることを示す表示、各種アラーム表示の位置、アラーム消音ボタンの位置、気道内圧メーターの表示部位などが挙げられます。</a:t>
            </a:r>
          </a:p>
          <a:p>
            <a:r>
              <a:rPr kumimoji="1" lang="ja-JP" altLang="ja-JP" sz="1000" kern="1200" dirty="0">
                <a:solidFill>
                  <a:schemeClr val="tx1"/>
                </a:solidFill>
                <a:effectLst/>
                <a:latin typeface="+mn-lt"/>
                <a:ea typeface="+mn-ea"/>
                <a:cs typeface="+mn-cs"/>
              </a:rPr>
              <a:t>特に、対象者の日頃の気道内圧がどのくらいかを知っておくことは、必要でしょう。</a:t>
            </a:r>
          </a:p>
          <a:p>
            <a:pPr eaLnBrk="1" hangingPunct="1"/>
            <a:endParaRPr lang="ja-JP" altLang="en-US" dirty="0"/>
          </a:p>
        </p:txBody>
      </p:sp>
    </p:spTree>
    <p:extLst>
      <p:ext uri="{BB962C8B-B14F-4D97-AF65-F5344CB8AC3E}">
        <p14:creationId xmlns:p14="http://schemas.microsoft.com/office/powerpoint/2010/main" val="25461402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1F368470-B676-49FA-BB7C-B6CE5D55D16F}"/>
              </a:ext>
            </a:extLst>
          </p:cNvPr>
          <p:cNvSpPr>
            <a:spLocks noGrp="1" noRot="1" noChangeAspect="1" noChangeArrowheads="1" noTextEdit="1"/>
          </p:cNvSpPr>
          <p:nvPr>
            <p:ph type="sldImg"/>
          </p:nvPr>
        </p:nvSpPr>
        <p:spPr>
          <a:ln/>
        </p:spPr>
      </p:sp>
      <p:sp>
        <p:nvSpPr>
          <p:cNvPr id="56323" name="Rectangle 3">
            <a:extLst>
              <a:ext uri="{FF2B5EF4-FFF2-40B4-BE49-F238E27FC236}">
                <a16:creationId xmlns:a16="http://schemas.microsoft.com/office/drawing/2014/main" id="{745A85E3-291D-46D0-B13B-5650C8D96B0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この写真は、実際に人工呼吸器を装着している場面です。</a:t>
            </a:r>
          </a:p>
          <a:p>
            <a:r>
              <a:rPr kumimoji="1" lang="ja-JP" altLang="ja-JP" sz="1000" kern="1200" dirty="0">
                <a:solidFill>
                  <a:schemeClr val="tx1"/>
                </a:solidFill>
                <a:effectLst/>
                <a:latin typeface="+mn-lt"/>
                <a:ea typeface="+mn-ea"/>
                <a:cs typeface="+mn-cs"/>
              </a:rPr>
              <a:t>回路（蛇管などのチューブ）と他のいろいろな器具が、緩みなくしっかりと接続されているかの確認が大事です。回路の中に水がたまっていないか、ねじれたり折れたりしていないかの確認も必要です。</a:t>
            </a:r>
            <a:r>
              <a:rPr lang="ja-JP" altLang="ja-JP" dirty="0"/>
              <a:t>また、ウォータートラップの蓋はしっかり</a:t>
            </a:r>
            <a:r>
              <a:rPr kumimoji="1" lang="ja-JP" altLang="ja-JP" sz="1000" kern="1200" dirty="0">
                <a:solidFill>
                  <a:schemeClr val="tx1"/>
                </a:solidFill>
                <a:effectLst/>
                <a:latin typeface="+mn-lt"/>
                <a:ea typeface="+mn-ea"/>
                <a:cs typeface="+mn-cs"/>
              </a:rPr>
              <a:t>しめるようにしましょう。</a:t>
            </a:r>
            <a:endParaRPr lang="en-US" altLang="ja-JP" dirty="0"/>
          </a:p>
        </p:txBody>
      </p:sp>
    </p:spTree>
    <p:extLst>
      <p:ext uri="{BB962C8B-B14F-4D97-AF65-F5344CB8AC3E}">
        <p14:creationId xmlns:p14="http://schemas.microsoft.com/office/powerpoint/2010/main" val="959387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47961098-9458-4F98-8F84-DB32A33A1BB2}"/>
              </a:ext>
            </a:extLst>
          </p:cNvPr>
          <p:cNvSpPr>
            <a:spLocks noGrp="1" noRot="1" noChangeAspect="1" noChangeArrowheads="1" noTextEdit="1"/>
          </p:cNvSpPr>
          <p:nvPr>
            <p:ph type="sldImg"/>
          </p:nvPr>
        </p:nvSpPr>
        <p:spPr>
          <a:ln/>
        </p:spPr>
      </p:sp>
      <p:sp>
        <p:nvSpPr>
          <p:cNvPr id="58371" name="Rectangle 3">
            <a:extLst>
              <a:ext uri="{FF2B5EF4-FFF2-40B4-BE49-F238E27FC236}">
                <a16:creationId xmlns:a16="http://schemas.microsoft.com/office/drawing/2014/main" id="{9908CDF1-60C5-4586-AC13-CCD259C1DD0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人工呼吸器の</a:t>
            </a:r>
            <a:r>
              <a:rPr lang="ja-JP" altLang="ja-JP" dirty="0"/>
              <a:t>加温加湿器とウォータートラップに関する注意点を説明します。</a:t>
            </a:r>
          </a:p>
          <a:p>
            <a:r>
              <a:rPr lang="ja-JP" altLang="ja-JP" dirty="0"/>
              <a:t>左側は、空気を温め加湿してから体に送るための加温加湿器です。私たちの鼻や口にあたります。</a:t>
            </a:r>
          </a:p>
          <a:p>
            <a:r>
              <a:rPr lang="ja-JP" altLang="ja-JP" dirty="0"/>
              <a:t>加湿器の水槽の水が少なくなっていないか、確認することが重要です。水がなくなると高温で乾いた空気が送り込まれることになり危険です。加温加湿器のヒーターとそれに近い部分が熱くなっていることがあるので、やけどに注意が必要です。外出の時などには、加温加湿器のかわりに呼吸器回路とフレキシブルチューブの間に、人工鼻（じんこうばな）を組み込んで使用することもありますが、人工鼻（じんこうばな）では加温加湿が不充分なため、通所や学校などでも加温加湿器を使用することが多くなっています。</a:t>
            </a:r>
          </a:p>
          <a:p>
            <a:r>
              <a:rPr lang="ja-JP" altLang="ja-JP" dirty="0"/>
              <a:t>回路を加温加湿器から一度はずしてからまたつなぐ時に、加温加湿器の人工呼吸器側の回路差込みと、本人側の回路の差込みとが、反対になってしまうことがありますので、正しくつながっているか確認が必要です。</a:t>
            </a:r>
          </a:p>
          <a:p>
            <a:r>
              <a:rPr lang="ja-JP" altLang="ja-JP" dirty="0"/>
              <a:t>また、加温加湿器が傾いたり倒れて、中の水が呼吸器回路に流れ込まないように注意が必要です。</a:t>
            </a:r>
          </a:p>
          <a:p>
            <a:r>
              <a:rPr lang="ja-JP" altLang="ja-JP" dirty="0"/>
              <a:t>右側にあるのが、ウォータートラップです。温めたり加湿した空気は回路内で結露を生じます。この水滴が気管内に入ってしまわないように、このウォータートラップに余分な水分は落ちてたまるようになっています。</a:t>
            </a:r>
          </a:p>
          <a:p>
            <a:r>
              <a:rPr lang="ja-JP" altLang="ja-JP" dirty="0"/>
              <a:t>ウォータートラップの位置が上の方にあったり、水がたまり過ぎてしまうと、回路に水が入ってしまい、危険です。ウォータートラップの水がたまったら、家族や医療職が捨てますが、その際、蓋がきっちりと閉まっているかどうか確認してください。締め方がゆるいとそこから空気が漏れて、対象者は呼吸が苦しく</a:t>
            </a:r>
            <a:r>
              <a:rPr kumimoji="1" lang="ja-JP" altLang="ja-JP" sz="1000" kern="1200" dirty="0">
                <a:solidFill>
                  <a:schemeClr val="tx1"/>
                </a:solidFill>
                <a:effectLst/>
                <a:latin typeface="+mn-lt"/>
                <a:ea typeface="+mn-ea"/>
                <a:cs typeface="+mn-cs"/>
              </a:rPr>
              <a:t>なり危険です。</a:t>
            </a:r>
          </a:p>
          <a:p>
            <a:pPr eaLnBrk="1" hangingPunct="1"/>
            <a:endParaRPr lang="ja-JP" altLang="en-US" dirty="0"/>
          </a:p>
        </p:txBody>
      </p:sp>
    </p:spTree>
    <p:extLst>
      <p:ext uri="{BB962C8B-B14F-4D97-AF65-F5344CB8AC3E}">
        <p14:creationId xmlns:p14="http://schemas.microsoft.com/office/powerpoint/2010/main" val="28459864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09E09529-81C8-440A-B6F4-A277EA15A041}"/>
              </a:ext>
            </a:extLst>
          </p:cNvPr>
          <p:cNvSpPr>
            <a:spLocks noGrp="1" noRot="1" noChangeAspect="1" noChangeArrowheads="1" noTextEdit="1"/>
          </p:cNvSpPr>
          <p:nvPr>
            <p:ph type="sldImg"/>
          </p:nvPr>
        </p:nvSpPr>
        <p:spPr>
          <a:ln/>
        </p:spPr>
      </p:sp>
      <p:sp>
        <p:nvSpPr>
          <p:cNvPr id="60419" name="Rectangle 3">
            <a:extLst>
              <a:ext uri="{FF2B5EF4-FFF2-40B4-BE49-F238E27FC236}">
                <a16:creationId xmlns:a16="http://schemas.microsoft.com/office/drawing/2014/main" id="{F497878F-FB03-4F29-85B1-093FAF053D3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人工呼吸器使用者への支援で留意することを説明します。</a:t>
            </a:r>
          </a:p>
          <a:p>
            <a:r>
              <a:rPr kumimoji="1" lang="ja-JP" altLang="ja-JP" sz="1000" kern="1200" dirty="0">
                <a:solidFill>
                  <a:schemeClr val="tx1"/>
                </a:solidFill>
                <a:effectLst/>
                <a:latin typeface="+mn-lt"/>
                <a:ea typeface="+mn-ea"/>
                <a:cs typeface="+mn-cs"/>
              </a:rPr>
              <a:t>人工呼吸器の仕組みで説明したように、呼吸器の本体は室内から吸い込んだ空気を利用しています。もちろんフィルターを通して、汚れを除去したものを送るようになっていますが、埃や汚れなどが呼吸器に入らないよう、室内を清掃し、清潔を保つことが必要です。</a:t>
            </a:r>
          </a:p>
          <a:p>
            <a:r>
              <a:rPr kumimoji="1" lang="ja-JP" altLang="ja-JP" sz="1000" kern="1200" dirty="0">
                <a:solidFill>
                  <a:schemeClr val="tx1"/>
                </a:solidFill>
                <a:effectLst/>
                <a:latin typeface="+mn-lt"/>
                <a:ea typeface="+mn-ea"/>
                <a:cs typeface="+mn-cs"/>
              </a:rPr>
              <a:t>また、呼吸器の回路の接続がねじれたり、はずれてしまっては、空気が届かなかったり漏れを生じて十分な換気ができません。</a:t>
            </a:r>
          </a:p>
          <a:p>
            <a:r>
              <a:rPr kumimoji="1" lang="ja-JP" altLang="ja-JP" sz="1000" kern="1200" dirty="0">
                <a:solidFill>
                  <a:schemeClr val="tx1"/>
                </a:solidFill>
                <a:effectLst/>
                <a:latin typeface="+mn-lt"/>
                <a:ea typeface="+mn-ea"/>
                <a:cs typeface="+mn-cs"/>
              </a:rPr>
              <a:t>チューブの上に物が乗っかってつぶれたり、体の向きを変えたときに体の下に挟まったり、着替えの時に回路が</a:t>
            </a:r>
            <a:r>
              <a:rPr lang="ja-JP" altLang="ja-JP" dirty="0"/>
              <a:t>はずれてしまわないよう、回路はゆるみを持たせて慎重に扱うようにしましょう。</a:t>
            </a:r>
          </a:p>
          <a:p>
            <a:r>
              <a:rPr lang="ja-JP" altLang="ja-JP" dirty="0"/>
              <a:t>呼吸器は吸引の時に、気管カニューレとコネクターをはずしたり、つけたりします。この時に回路内の水滴が気管カニュ－レ内に落ち込まないよう、ゆっくりはずしたり、つける前にフレキシブルチューブを空中で</a:t>
            </a:r>
            <a:r>
              <a:rPr kumimoji="1" lang="ja-JP" altLang="ja-JP" sz="1000" kern="1200" dirty="0">
                <a:solidFill>
                  <a:schemeClr val="tx1"/>
                </a:solidFill>
                <a:effectLst/>
                <a:latin typeface="+mn-lt"/>
                <a:ea typeface="+mn-ea"/>
                <a:cs typeface="+mn-cs"/>
              </a:rPr>
              <a:t>はらって、水滴を取り除くなどしてください。肺炎予防の上で大変重要な点です。再びつけた後には、空気がきちんと体に送られているか、胸の上がりを見て確認するようにしましょう。</a:t>
            </a:r>
          </a:p>
          <a:p>
            <a:r>
              <a:rPr kumimoji="1" lang="ja-JP" altLang="ja-JP" sz="1000" kern="1200" dirty="0">
                <a:solidFill>
                  <a:schemeClr val="tx1"/>
                </a:solidFill>
                <a:effectLst/>
                <a:latin typeface="+mn-lt"/>
                <a:ea typeface="+mn-ea"/>
                <a:cs typeface="+mn-cs"/>
              </a:rPr>
              <a:t>呼吸器の電源は家庭用プラグから供給しています。</a:t>
            </a:r>
          </a:p>
          <a:p>
            <a:r>
              <a:rPr kumimoji="1" lang="ja-JP" altLang="ja-JP" sz="1000" kern="1200" dirty="0">
                <a:solidFill>
                  <a:schemeClr val="tx1"/>
                </a:solidFill>
                <a:effectLst/>
                <a:latin typeface="+mn-lt"/>
                <a:ea typeface="+mn-ea"/>
                <a:cs typeface="+mn-cs"/>
              </a:rPr>
              <a:t>誤ってプラグを抜いてしまうことのないように十分気をつけましょう。呼吸器には設定ボタンやダイヤルがついていますが、設定はその方の状態に合うように決められています。誤って触って設定が変わってしまうことのないように注意しましょう。</a:t>
            </a:r>
          </a:p>
          <a:p>
            <a:pPr eaLnBrk="1" hangingPunct="1">
              <a:lnSpc>
                <a:spcPct val="90000"/>
              </a:lnSpc>
            </a:pPr>
            <a:endParaRPr lang="ja-JP" altLang="en-US" dirty="0"/>
          </a:p>
        </p:txBody>
      </p:sp>
    </p:spTree>
    <p:extLst>
      <p:ext uri="{BB962C8B-B14F-4D97-AF65-F5344CB8AC3E}">
        <p14:creationId xmlns:p14="http://schemas.microsoft.com/office/powerpoint/2010/main" val="2653379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スライド イメージ プレースホルダー 1">
            <a:extLst>
              <a:ext uri="{FF2B5EF4-FFF2-40B4-BE49-F238E27FC236}">
                <a16:creationId xmlns:a16="http://schemas.microsoft.com/office/drawing/2014/main" id="{483E39F6-FC98-4FA6-9CDF-F618DA5C78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ノート プレースホルダー 2">
            <a:extLst>
              <a:ext uri="{FF2B5EF4-FFF2-40B4-BE49-F238E27FC236}">
                <a16:creationId xmlns:a16="http://schemas.microsoft.com/office/drawing/2014/main" id="{AC4439A9-B196-456A-BDCB-F68F2695365C}"/>
              </a:ext>
            </a:extLst>
          </p:cNvPr>
          <p:cNvSpPr>
            <a:spLocks noGrp="1"/>
          </p:cNvSpPr>
          <p:nvPr>
            <p:ph type="body" idx="1"/>
          </p:nvPr>
        </p:nvSpPr>
        <p:spPr>
          <a:xfrm>
            <a:off x="771525" y="4686300"/>
            <a:ext cx="5291138" cy="4438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ja-JP" altLang="en-US" sz="1100" dirty="0"/>
              <a:t>健康状態の把握について説明します。</a:t>
            </a:r>
            <a:endParaRPr lang="en-US" altLang="ja-JP" sz="1100" dirty="0"/>
          </a:p>
          <a:p>
            <a:pPr>
              <a:spcBef>
                <a:spcPct val="0"/>
              </a:spcBef>
            </a:pPr>
            <a:r>
              <a:rPr lang="ja-JP" altLang="en-US" sz="1100" dirty="0"/>
              <a:t>はじめに、皆さんが担当する対象者は、一人一人障害や病気が違うことを理解する必要があります。</a:t>
            </a:r>
          </a:p>
          <a:p>
            <a:pPr>
              <a:spcBef>
                <a:spcPct val="0"/>
              </a:spcBef>
            </a:pPr>
            <a:r>
              <a:rPr lang="ja-JP" altLang="en-US" sz="1100" dirty="0"/>
              <a:t>たとえ精神・身体機能障害が重度であったり、 さらに障害が進行しつつあったとしても、対象者とその家族にとって、「自分らしい日常生活」が送れることは、健康や、生活の質の上で、非常に重要なことです。</a:t>
            </a:r>
          </a:p>
          <a:p>
            <a:pPr>
              <a:spcBef>
                <a:spcPct val="0"/>
              </a:spcBef>
            </a:pPr>
            <a:endParaRPr lang="ja-JP" altLang="en-US" sz="1100" dirty="0"/>
          </a:p>
        </p:txBody>
      </p:sp>
    </p:spTree>
    <p:extLst>
      <p:ext uri="{BB962C8B-B14F-4D97-AF65-F5344CB8AC3E}">
        <p14:creationId xmlns:p14="http://schemas.microsoft.com/office/powerpoint/2010/main" val="25694003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6C8A9A00-7880-4831-87AF-20A558F67C1E}"/>
              </a:ext>
            </a:extLst>
          </p:cNvPr>
          <p:cNvSpPr>
            <a:spLocks noGrp="1" noRot="1" noChangeAspect="1" noChangeArrowheads="1" noTextEdit="1"/>
          </p:cNvSpPr>
          <p:nvPr>
            <p:ph type="sldImg"/>
          </p:nvPr>
        </p:nvSpPr>
        <p:spPr>
          <a:ln/>
        </p:spPr>
      </p:sp>
      <p:sp>
        <p:nvSpPr>
          <p:cNvPr id="62467" name="Rectangle 3">
            <a:extLst>
              <a:ext uri="{FF2B5EF4-FFF2-40B4-BE49-F238E27FC236}">
                <a16:creationId xmlns:a16="http://schemas.microsoft.com/office/drawing/2014/main" id="{B0B3A036-1C3A-4B0B-9EF1-AE9D44EB500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人工呼吸器を装着している方へ、緊急に対応しなくてはならない状況としては、</a:t>
            </a:r>
          </a:p>
          <a:p>
            <a:r>
              <a:rPr kumimoji="1" lang="ja-JP" altLang="ja-JP" sz="1000" kern="1200" dirty="0">
                <a:solidFill>
                  <a:schemeClr val="tx1"/>
                </a:solidFill>
                <a:effectLst/>
                <a:latin typeface="+mn-lt"/>
                <a:ea typeface="+mn-ea"/>
                <a:cs typeface="+mn-cs"/>
              </a:rPr>
              <a:t>　・人工呼吸器が作動していても胸の上がり下がりがない</a:t>
            </a:r>
          </a:p>
          <a:p>
            <a:r>
              <a:rPr kumimoji="1" lang="ja-JP" altLang="ja-JP" sz="1000" kern="1200" dirty="0">
                <a:solidFill>
                  <a:schemeClr val="tx1"/>
                </a:solidFill>
                <a:effectLst/>
                <a:latin typeface="+mn-lt"/>
                <a:ea typeface="+mn-ea"/>
                <a:cs typeface="+mn-cs"/>
              </a:rPr>
              <a:t>　・呼吸が苦しいと訴える、苦しそうな様子がある</a:t>
            </a:r>
          </a:p>
          <a:p>
            <a:r>
              <a:rPr kumimoji="1" lang="ja-JP" altLang="ja-JP" sz="1000" kern="1200" dirty="0">
                <a:solidFill>
                  <a:schemeClr val="tx1"/>
                </a:solidFill>
                <a:effectLst/>
                <a:latin typeface="+mn-lt"/>
                <a:ea typeface="+mn-ea"/>
                <a:cs typeface="+mn-cs"/>
              </a:rPr>
              <a:t>　・顔色</a:t>
            </a:r>
            <a:r>
              <a:rPr lang="ja-JP" altLang="ja-JP" dirty="0"/>
              <a:t>が悪い</a:t>
            </a:r>
          </a:p>
          <a:p>
            <a:r>
              <a:rPr lang="ja-JP" altLang="ja-JP" dirty="0"/>
              <a:t>　・吸引したときに、赤い喀痰が引けてくる（付着する程度以上）</a:t>
            </a:r>
          </a:p>
          <a:p>
            <a:r>
              <a:rPr lang="ja-JP" altLang="ja-JP" dirty="0"/>
              <a:t>　・気管カニューレが抜けてしまった</a:t>
            </a:r>
          </a:p>
          <a:p>
            <a:r>
              <a:rPr lang="ja-JP" altLang="ja-JP" dirty="0"/>
              <a:t>　・人工呼吸器のアラームが鳴りやまない</a:t>
            </a:r>
          </a:p>
          <a:p>
            <a:r>
              <a:rPr lang="ja-JP" altLang="ja-JP" dirty="0"/>
              <a:t>　・停電などで、人工呼吸器が動かなくなった</a:t>
            </a:r>
          </a:p>
          <a:p>
            <a:r>
              <a:rPr lang="ja-JP" altLang="ja-JP" dirty="0"/>
              <a:t>　・いつもの作動音と違う</a:t>
            </a:r>
          </a:p>
          <a:p>
            <a:r>
              <a:rPr lang="ja-JP" altLang="ja-JP" dirty="0"/>
              <a:t>などがあります。このようなときには、すぐに適切な対応が必要です。</a:t>
            </a:r>
          </a:p>
          <a:p>
            <a:r>
              <a:rPr lang="ja-JP" altLang="ja-JP" dirty="0"/>
              <a:t>普段から緊急時を想定し、家族や医師、看護師と緊急時の連絡先、連絡方法、上記の場合の対応方法を、予め取り決</a:t>
            </a:r>
            <a:r>
              <a:rPr kumimoji="1" lang="ja-JP" altLang="ja-JP" sz="1000" kern="1200" dirty="0">
                <a:solidFill>
                  <a:schemeClr val="tx1"/>
                </a:solidFill>
                <a:effectLst/>
                <a:latin typeface="+mn-lt"/>
                <a:ea typeface="+mn-ea"/>
                <a:cs typeface="+mn-cs"/>
              </a:rPr>
              <a:t>めておくようにしましょう。</a:t>
            </a:r>
          </a:p>
          <a:p>
            <a:pPr eaLnBrk="1" hangingPunct="1"/>
            <a:endParaRPr lang="ja-JP" altLang="en-US" dirty="0"/>
          </a:p>
        </p:txBody>
      </p:sp>
    </p:spTree>
    <p:extLst>
      <p:ext uri="{BB962C8B-B14F-4D97-AF65-F5344CB8AC3E}">
        <p14:creationId xmlns:p14="http://schemas.microsoft.com/office/powerpoint/2010/main" val="39404794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スライド イメージ プレースホルダー 1">
            <a:extLst>
              <a:ext uri="{FF2B5EF4-FFF2-40B4-BE49-F238E27FC236}">
                <a16:creationId xmlns:a16="http://schemas.microsoft.com/office/drawing/2014/main" id="{B30A430C-0518-4D96-AD17-B23CDACF0A8D}"/>
              </a:ext>
            </a:extLst>
          </p:cNvPr>
          <p:cNvSpPr>
            <a:spLocks noGrp="1" noRot="1" noChangeAspect="1" noChangeArrowheads="1" noTextEdit="1"/>
          </p:cNvSpPr>
          <p:nvPr>
            <p:ph type="sldImg"/>
          </p:nvPr>
        </p:nvSpPr>
        <p:spPr>
          <a:ln/>
        </p:spPr>
      </p:sp>
      <p:sp>
        <p:nvSpPr>
          <p:cNvPr id="64515" name="ノート プレースホルダー 2">
            <a:extLst>
              <a:ext uri="{FF2B5EF4-FFF2-40B4-BE49-F238E27FC236}">
                <a16:creationId xmlns:a16="http://schemas.microsoft.com/office/drawing/2014/main" id="{14E63BEB-D0EF-4DDD-AA7D-3203DAA205F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人工呼吸器を使用している対象者</a:t>
            </a:r>
            <a:r>
              <a:rPr lang="ja-JP" altLang="ja-JP" dirty="0"/>
              <a:t>では、アンビューバッグによる手動の換気が使われるケースがあります。使用される主なケースは、日常生活の場では人工呼吸器の回路の交換時、車いすやベッドなどへの移動時、入浴時です。このほか、災害などに原因するものも含め、停電時、人工呼吸器のトラブル時など、緊急を要する場合です。</a:t>
            </a:r>
          </a:p>
          <a:p>
            <a:r>
              <a:rPr lang="ja-JP" altLang="ja-JP" dirty="0"/>
              <a:t>アンビューバッグは、蘇生バッグ、あるいはバッグバルブとも呼ばれます。</a:t>
            </a:r>
          </a:p>
          <a:p>
            <a:r>
              <a:rPr lang="ja-JP" altLang="ja-JP" dirty="0"/>
              <a:t>気管切開を行っている対象者の場合、このアンビューバッグを、気管カニューレやフレキシブルチューブに直接つないで手動で換気の介助や人工呼吸を行うことができます。</a:t>
            </a:r>
          </a:p>
          <a:p>
            <a:r>
              <a:rPr lang="ja-JP" altLang="ja-JP" dirty="0"/>
              <a:t>介護職員等が通常行う行為として認められた行為ではないのですが、緊急を要するケースもあり、医師、看護師、家族と協同・連携して介護をしていく上で、アンビューバッグの使い方に関する知識を持っていることは、きわめて有用なことです。</a:t>
            </a:r>
            <a:endParaRPr lang="ja-JP" altLang="en-US" dirty="0"/>
          </a:p>
        </p:txBody>
      </p:sp>
    </p:spTree>
    <p:extLst>
      <p:ext uri="{BB962C8B-B14F-4D97-AF65-F5344CB8AC3E}">
        <p14:creationId xmlns:p14="http://schemas.microsoft.com/office/powerpoint/2010/main" val="33311262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スライド イメージ プレースホルダー 1">
            <a:extLst>
              <a:ext uri="{FF2B5EF4-FFF2-40B4-BE49-F238E27FC236}">
                <a16:creationId xmlns:a16="http://schemas.microsoft.com/office/drawing/2014/main" id="{8E6E53C9-3357-4C56-8841-8313DE50E54E}"/>
              </a:ext>
            </a:extLst>
          </p:cNvPr>
          <p:cNvSpPr>
            <a:spLocks noGrp="1" noRot="1" noChangeAspect="1" noChangeArrowheads="1" noTextEdit="1"/>
          </p:cNvSpPr>
          <p:nvPr>
            <p:ph type="sldImg"/>
          </p:nvPr>
        </p:nvSpPr>
        <p:spPr>
          <a:ln/>
        </p:spPr>
      </p:sp>
      <p:sp>
        <p:nvSpPr>
          <p:cNvPr id="66563" name="ノート プレースホルダー 2">
            <a:extLst>
              <a:ext uri="{FF2B5EF4-FFF2-40B4-BE49-F238E27FC236}">
                <a16:creationId xmlns:a16="http://schemas.microsoft.com/office/drawing/2014/main" id="{2C3898E0-8B3B-4126-B270-78DE117B425D}"/>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dirty="0"/>
              <a:t>アンビューバッグには、過剰な圧が加わらないように加圧制限弁がついているタイプもあります。</a:t>
            </a:r>
          </a:p>
          <a:p>
            <a:r>
              <a:rPr lang="ja-JP" altLang="ja-JP" dirty="0"/>
              <a:t>気管軟化症がある対象者では、バッグを押していない時でも、気管内に一定の陽圧がかかるように、PEEP弁付きのアンビューバッグが使われます</a:t>
            </a:r>
            <a:r>
              <a:rPr kumimoji="1" lang="ja-JP" altLang="ja-JP" sz="1000" kern="1200" dirty="0">
                <a:solidFill>
                  <a:schemeClr val="tx1"/>
                </a:solidFill>
                <a:effectLst/>
                <a:latin typeface="+mn-lt"/>
                <a:ea typeface="+mn-ea"/>
                <a:cs typeface="+mn-cs"/>
              </a:rPr>
              <a:t>。</a:t>
            </a:r>
            <a:endParaRPr lang="ja-JP" altLang="en-US" dirty="0"/>
          </a:p>
        </p:txBody>
      </p:sp>
    </p:spTree>
    <p:extLst>
      <p:ext uri="{BB962C8B-B14F-4D97-AF65-F5344CB8AC3E}">
        <p14:creationId xmlns:p14="http://schemas.microsoft.com/office/powerpoint/2010/main" val="28326169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スライド イメージ プレースホルダー 1">
            <a:extLst>
              <a:ext uri="{FF2B5EF4-FFF2-40B4-BE49-F238E27FC236}">
                <a16:creationId xmlns:a16="http://schemas.microsoft.com/office/drawing/2014/main" id="{9AB1B188-FD0B-4666-87A6-DD396383E6A2}"/>
              </a:ext>
            </a:extLst>
          </p:cNvPr>
          <p:cNvSpPr>
            <a:spLocks noGrp="1" noRot="1" noChangeAspect="1" noChangeArrowheads="1" noTextEdit="1"/>
          </p:cNvSpPr>
          <p:nvPr>
            <p:ph type="sldImg"/>
          </p:nvPr>
        </p:nvSpPr>
        <p:spPr>
          <a:ln/>
        </p:spPr>
      </p:sp>
      <p:sp>
        <p:nvSpPr>
          <p:cNvPr id="68611" name="ノート プレースホルダー 2">
            <a:extLst>
              <a:ext uri="{FF2B5EF4-FFF2-40B4-BE49-F238E27FC236}">
                <a16:creationId xmlns:a16="http://schemas.microsoft.com/office/drawing/2014/main" id="{6B336C5C-6317-424B-892B-25BBAAA2D84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dirty="0"/>
              <a:t>アンビューバッグを</a:t>
            </a:r>
            <a:r>
              <a:rPr kumimoji="1" lang="ja-JP" altLang="ja-JP" sz="1000" kern="1200" dirty="0">
                <a:solidFill>
                  <a:schemeClr val="tx1"/>
                </a:solidFill>
                <a:effectLst/>
                <a:latin typeface="+mn-lt"/>
                <a:ea typeface="+mn-ea"/>
                <a:cs typeface="+mn-cs"/>
              </a:rPr>
              <a:t>使用する上で留意してほしい点は、バッグの押す力・速さによって、対象者に送られる空気の量や圧力が変化する点です。そのため、無理な加圧は避けましょう。</a:t>
            </a:r>
          </a:p>
          <a:p>
            <a:r>
              <a:rPr kumimoji="1" lang="ja-JP" altLang="ja-JP" sz="1000" kern="1200" dirty="0">
                <a:solidFill>
                  <a:schemeClr val="tx1"/>
                </a:solidFill>
                <a:effectLst/>
                <a:latin typeface="+mn-lt"/>
                <a:ea typeface="+mn-ea"/>
                <a:cs typeface="+mn-cs"/>
              </a:rPr>
              <a:t>また、対象者の、普段の換気量と呼吸回数を覚えておく必要があります。</a:t>
            </a:r>
          </a:p>
          <a:p>
            <a:r>
              <a:rPr kumimoji="1" lang="ja-JP" altLang="ja-JP" sz="1000" kern="1200" dirty="0">
                <a:solidFill>
                  <a:schemeClr val="tx1"/>
                </a:solidFill>
                <a:effectLst/>
                <a:latin typeface="+mn-lt"/>
                <a:ea typeface="+mn-ea"/>
                <a:cs typeface="+mn-cs"/>
              </a:rPr>
              <a:t>換気量計やゴム製の袋（テストラング）があれば、片手でどのくらいの力でバッグを押せば、指示された換気量に近いか、事前に予備知識として確認しておくことができます。</a:t>
            </a:r>
          </a:p>
          <a:p>
            <a:endParaRPr lang="ja-JP" altLang="en-US" dirty="0"/>
          </a:p>
        </p:txBody>
      </p:sp>
    </p:spTree>
    <p:extLst>
      <p:ext uri="{BB962C8B-B14F-4D97-AF65-F5344CB8AC3E}">
        <p14:creationId xmlns:p14="http://schemas.microsoft.com/office/powerpoint/2010/main" val="5439355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スライド イメージ プレースホルダー 1">
            <a:extLst>
              <a:ext uri="{FF2B5EF4-FFF2-40B4-BE49-F238E27FC236}">
                <a16:creationId xmlns:a16="http://schemas.microsoft.com/office/drawing/2014/main" id="{04B0194D-1B5E-4399-AA31-07682FB9EAAE}"/>
              </a:ext>
            </a:extLst>
          </p:cNvPr>
          <p:cNvSpPr>
            <a:spLocks noGrp="1" noRot="1" noChangeAspect="1" noChangeArrowheads="1" noTextEdit="1"/>
          </p:cNvSpPr>
          <p:nvPr>
            <p:ph type="sldImg"/>
          </p:nvPr>
        </p:nvSpPr>
        <p:spPr>
          <a:ln/>
        </p:spPr>
      </p:sp>
      <p:sp>
        <p:nvSpPr>
          <p:cNvPr id="72707" name="ノート プレースホルダー 2">
            <a:extLst>
              <a:ext uri="{FF2B5EF4-FFF2-40B4-BE49-F238E27FC236}">
                <a16:creationId xmlns:a16="http://schemas.microsoft.com/office/drawing/2014/main" id="{6E438B4E-7F22-47E4-A9B9-316D4F580C1F}"/>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1 分間に12 回の呼吸器ならば、5 秒毎に片手でバッグを1秒～2 秒かけて押し、そのとき対象者の胸が</a:t>
            </a:r>
            <a:r>
              <a:rPr lang="ja-JP" altLang="ja-JP" dirty="0"/>
              <a:t>膨らむのを観察しましょう。</a:t>
            </a:r>
          </a:p>
          <a:p>
            <a:r>
              <a:rPr lang="ja-JP" altLang="ja-JP" dirty="0"/>
              <a:t>次に、アンビューバッグから速やかに手をはなすと、胸がしぼんで呼気に移行します。</a:t>
            </a:r>
          </a:p>
          <a:p>
            <a:r>
              <a:rPr lang="ja-JP" altLang="ja-JP" dirty="0"/>
              <a:t>この操作を繰り返します。</a:t>
            </a:r>
          </a:p>
          <a:p>
            <a:r>
              <a:rPr lang="ja-JP" altLang="ja-JP" dirty="0"/>
              <a:t>対象者の表情の観察、パルスオキシメーターの値</a:t>
            </a:r>
            <a:r>
              <a:rPr kumimoji="1" lang="ja-JP" altLang="ja-JP" sz="1000" kern="1200" dirty="0">
                <a:solidFill>
                  <a:schemeClr val="tx1"/>
                </a:solidFill>
                <a:effectLst/>
                <a:latin typeface="+mn-lt"/>
                <a:ea typeface="+mn-ea"/>
                <a:cs typeface="+mn-cs"/>
              </a:rPr>
              <a:t>も参考にします。</a:t>
            </a:r>
          </a:p>
          <a:p>
            <a:endParaRPr lang="ja-JP" altLang="en-US" dirty="0"/>
          </a:p>
        </p:txBody>
      </p:sp>
    </p:spTree>
    <p:extLst>
      <p:ext uri="{BB962C8B-B14F-4D97-AF65-F5344CB8AC3E}">
        <p14:creationId xmlns:p14="http://schemas.microsoft.com/office/powerpoint/2010/main" val="37922886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DD09A621-2C83-446E-B9AB-5E3B7E0A4467}"/>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2E2A2CD1-BBAF-45CC-97AC-BC656AB74F7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108000" algn="l" defTabSz="914400" rtl="0" eaLnBrk="1" fontAlgn="auto" latinLnBrk="0" hangingPunct="1">
              <a:lnSpc>
                <a:spcPct val="100000"/>
              </a:lnSpc>
              <a:spcBef>
                <a:spcPts val="0"/>
              </a:spcBef>
              <a:spcAft>
                <a:spcPts val="0"/>
              </a:spcAft>
              <a:buClrTx/>
              <a:buSzTx/>
              <a:buFontTx/>
              <a:buNone/>
              <a:tabLst/>
              <a:defRPr/>
            </a:pPr>
            <a:r>
              <a:rPr kumimoji="1" lang="ja-JP" altLang="ja-JP" sz="1000" kern="1200" dirty="0">
                <a:solidFill>
                  <a:schemeClr val="tx1"/>
                </a:solidFill>
                <a:effectLst/>
                <a:latin typeface="+mn-lt"/>
                <a:ea typeface="+mn-ea"/>
                <a:cs typeface="+mn-cs"/>
              </a:rPr>
              <a:t>喀痰の吸引</a:t>
            </a:r>
          </a:p>
          <a:p>
            <a:endParaRPr lang="ja-JP" altLang="en-US" dirty="0"/>
          </a:p>
        </p:txBody>
      </p:sp>
    </p:spTree>
    <p:extLst>
      <p:ext uri="{BB962C8B-B14F-4D97-AF65-F5344CB8AC3E}">
        <p14:creationId xmlns:p14="http://schemas.microsoft.com/office/powerpoint/2010/main" val="9955690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スライド イメージ プレースホルダ 1">
            <a:extLst>
              <a:ext uri="{FF2B5EF4-FFF2-40B4-BE49-F238E27FC236}">
                <a16:creationId xmlns:a16="http://schemas.microsoft.com/office/drawing/2014/main" id="{9CE059EB-E6AA-40ED-9387-D3746994160C}"/>
              </a:ext>
            </a:extLst>
          </p:cNvPr>
          <p:cNvSpPr>
            <a:spLocks noGrp="1" noRot="1" noChangeAspect="1" noChangeArrowheads="1" noTextEdit="1"/>
          </p:cNvSpPr>
          <p:nvPr>
            <p:ph type="sldImg"/>
          </p:nvPr>
        </p:nvSpPr>
        <p:spPr>
          <a:ln/>
        </p:spPr>
      </p:sp>
      <p:sp>
        <p:nvSpPr>
          <p:cNvPr id="103427" name="ノート プレースホルダ 2">
            <a:extLst>
              <a:ext uri="{FF2B5EF4-FFF2-40B4-BE49-F238E27FC236}">
                <a16:creationId xmlns:a16="http://schemas.microsoft.com/office/drawing/2014/main" id="{A984DFDD-8177-4706-A075-1AF67DF578E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まずは、皆さんが喀痰を吸引する部位の解剖を説明します。</a:t>
            </a:r>
          </a:p>
          <a:p>
            <a:r>
              <a:rPr kumimoji="1" lang="ja-JP" altLang="ja-JP" sz="1000" kern="1200" dirty="0">
                <a:solidFill>
                  <a:schemeClr val="tx1"/>
                </a:solidFill>
                <a:effectLst/>
                <a:latin typeface="+mn-lt"/>
                <a:ea typeface="+mn-ea"/>
                <a:cs typeface="+mn-cs"/>
              </a:rPr>
              <a:t>皆さんが吸引できる</a:t>
            </a:r>
            <a:r>
              <a:rPr lang="ja-JP" altLang="ja-JP" dirty="0"/>
              <a:t>部位は、鼻腔内、口腔内、気管カニューレ内部の３つと決まっています。それが体の中のどの部分なのか見てみましょう。</a:t>
            </a:r>
          </a:p>
          <a:p>
            <a:r>
              <a:rPr lang="ja-JP" altLang="ja-JP" dirty="0"/>
              <a:t>この図は、顔と首の部位を、鼻を通る正中線で２つに割って、右半分の内側を示したものです。首の部分には気管切開がなされ、気管カニューレが</a:t>
            </a:r>
            <a:r>
              <a:rPr kumimoji="1" lang="ja-JP" altLang="ja-JP" sz="1000" kern="1200" dirty="0">
                <a:solidFill>
                  <a:schemeClr val="tx1"/>
                </a:solidFill>
                <a:effectLst/>
                <a:latin typeface="+mn-lt"/>
                <a:ea typeface="+mn-ea"/>
                <a:cs typeface="+mn-cs"/>
              </a:rPr>
              <a:t>気管内に挿入されています。</a:t>
            </a:r>
          </a:p>
          <a:p>
            <a:pPr eaLnBrk="1" hangingPunct="1">
              <a:spcBef>
                <a:spcPct val="0"/>
              </a:spcBef>
            </a:pPr>
            <a:endParaRPr lang="ja-JP" altLang="en-US" dirty="0"/>
          </a:p>
        </p:txBody>
      </p:sp>
    </p:spTree>
    <p:extLst>
      <p:ext uri="{BB962C8B-B14F-4D97-AF65-F5344CB8AC3E}">
        <p14:creationId xmlns:p14="http://schemas.microsoft.com/office/powerpoint/2010/main" val="23417936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スライド イメージ プレースホルダ 1">
            <a:extLst>
              <a:ext uri="{FF2B5EF4-FFF2-40B4-BE49-F238E27FC236}">
                <a16:creationId xmlns:a16="http://schemas.microsoft.com/office/drawing/2014/main" id="{3DE22E7A-BB38-4B00-ACCA-FACCCEED876D}"/>
              </a:ext>
            </a:extLst>
          </p:cNvPr>
          <p:cNvSpPr>
            <a:spLocks noGrp="1" noRot="1" noChangeAspect="1" noChangeArrowheads="1" noTextEdit="1"/>
          </p:cNvSpPr>
          <p:nvPr>
            <p:ph type="sldImg"/>
          </p:nvPr>
        </p:nvSpPr>
        <p:spPr>
          <a:ln/>
        </p:spPr>
      </p:sp>
      <p:sp>
        <p:nvSpPr>
          <p:cNvPr id="105475" name="ノート プレースホルダ 2">
            <a:extLst>
              <a:ext uri="{FF2B5EF4-FFF2-40B4-BE49-F238E27FC236}">
                <a16:creationId xmlns:a16="http://schemas.microsoft.com/office/drawing/2014/main" id="{FF7B3D4D-2D83-4B3B-BA49-29865B368A7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108000" algn="l" defTabSz="914400" rtl="0" eaLnBrk="1" fontAlgn="auto" latinLnBrk="0" hangingPunct="1">
              <a:lnSpc>
                <a:spcPct val="100000"/>
              </a:lnSpc>
              <a:spcBef>
                <a:spcPct val="0"/>
              </a:spcBef>
              <a:spcAft>
                <a:spcPts val="0"/>
              </a:spcAft>
              <a:buClrTx/>
              <a:buSzTx/>
              <a:buFontTx/>
              <a:buNone/>
              <a:tabLst/>
              <a:defRPr/>
            </a:pPr>
            <a:r>
              <a:rPr kumimoji="1" lang="ja-JP" altLang="ja-JP" sz="1000" kern="1200" dirty="0">
                <a:solidFill>
                  <a:schemeClr val="tx1"/>
                </a:solidFill>
                <a:effectLst/>
                <a:latin typeface="+mn-lt"/>
                <a:ea typeface="+mn-ea"/>
                <a:cs typeface="+mn-cs"/>
              </a:rPr>
              <a:t>鼻腔を正中で隔てる</a:t>
            </a:r>
            <a:r>
              <a:rPr lang="ja-JP" altLang="ja-JP" dirty="0"/>
              <a:t>軟骨の隔壁（かくへき）を鼻中隔（びちゅうかく）と呼んでいます。この鼻中隔が左右に弯曲すると、鼻中隔弯曲（びちゅうかくわんきょく）と言い、一方の鼻腔が狭くなり、吸引がしづらくなります</a:t>
            </a:r>
            <a:r>
              <a:rPr kumimoji="1" lang="ja-JP" altLang="ja-JP" sz="1000" kern="1200" dirty="0">
                <a:solidFill>
                  <a:schemeClr val="tx1"/>
                </a:solidFill>
                <a:effectLst/>
                <a:latin typeface="+mn-lt"/>
                <a:ea typeface="+mn-ea"/>
                <a:cs typeface="+mn-cs"/>
              </a:rPr>
              <a:t>。</a:t>
            </a:r>
          </a:p>
          <a:p>
            <a:pPr eaLnBrk="1" hangingPunct="1">
              <a:spcBef>
                <a:spcPct val="0"/>
              </a:spcBef>
            </a:pPr>
            <a:endParaRPr lang="ja-JP" altLang="en-US" dirty="0"/>
          </a:p>
        </p:txBody>
      </p:sp>
    </p:spTree>
    <p:extLst>
      <p:ext uri="{BB962C8B-B14F-4D97-AF65-F5344CB8AC3E}">
        <p14:creationId xmlns:p14="http://schemas.microsoft.com/office/powerpoint/2010/main" val="7880816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スライド イメージ プレースホルダ 1">
            <a:extLst>
              <a:ext uri="{FF2B5EF4-FFF2-40B4-BE49-F238E27FC236}">
                <a16:creationId xmlns:a16="http://schemas.microsoft.com/office/drawing/2014/main" id="{F484C8BE-CAC5-4CA8-81CA-E6425E4CCB55}"/>
              </a:ext>
            </a:extLst>
          </p:cNvPr>
          <p:cNvSpPr>
            <a:spLocks noGrp="1" noRot="1" noChangeAspect="1" noChangeArrowheads="1" noTextEdit="1"/>
          </p:cNvSpPr>
          <p:nvPr>
            <p:ph type="sldImg"/>
          </p:nvPr>
        </p:nvSpPr>
        <p:spPr>
          <a:ln/>
        </p:spPr>
      </p:sp>
      <p:sp>
        <p:nvSpPr>
          <p:cNvPr id="107523" name="ノート プレースホルダ 2">
            <a:extLst>
              <a:ext uri="{FF2B5EF4-FFF2-40B4-BE49-F238E27FC236}">
                <a16:creationId xmlns:a16="http://schemas.microsoft.com/office/drawing/2014/main" id="{3EA4901F-DACA-4B92-8C5B-FA0203A86909}"/>
              </a:ext>
            </a:extLst>
          </p:cNvPr>
          <p:cNvSpPr>
            <a:spLocks noGrp="1"/>
          </p:cNvSpPr>
          <p:nvPr>
            <p:ph type="body" idx="1"/>
          </p:nvPr>
        </p:nvSpPr>
        <p:spPr>
          <a:xfrm>
            <a:off x="673100" y="4686300"/>
            <a:ext cx="5291138" cy="4438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108000" algn="l" defTabSz="914400" rtl="0" eaLnBrk="1" fontAlgn="auto" latinLnBrk="0" hangingPunct="1">
              <a:lnSpc>
                <a:spcPct val="100000"/>
              </a:lnSpc>
              <a:spcBef>
                <a:spcPts val="0"/>
              </a:spcBef>
              <a:spcAft>
                <a:spcPts val="0"/>
              </a:spcAft>
              <a:buClrTx/>
              <a:buSzTx/>
              <a:buFontTx/>
              <a:buNone/>
              <a:tabLst/>
              <a:defRPr/>
            </a:pPr>
            <a:r>
              <a:rPr lang="ja-JP" altLang="ja-JP" dirty="0"/>
              <a:t>鼻中隔を取り除くと、左右の鼻腔内には、上（じょう）、中（ちゅう）、下鼻甲介（かびこうかい）と</a:t>
            </a:r>
            <a:r>
              <a:rPr lang="ja-JP" altLang="ja-JP" dirty="0" err="1"/>
              <a:t>いう垂れ下がった</a:t>
            </a:r>
            <a:r>
              <a:rPr lang="ja-JP" altLang="ja-JP" dirty="0"/>
              <a:t>大きなヒダが存在します。甲介は、鼻粘膜で覆われていて、外から入る空気中のゴミを取り除き、空気をあたため湿り気を与える重要な働きももっています</a:t>
            </a:r>
            <a:r>
              <a:rPr kumimoji="1" lang="ja-JP" altLang="ja-JP" sz="1000" kern="1200" dirty="0">
                <a:solidFill>
                  <a:schemeClr val="tx1"/>
                </a:solidFill>
                <a:effectLst/>
                <a:latin typeface="+mn-lt"/>
                <a:ea typeface="+mn-ea"/>
                <a:cs typeface="+mn-cs"/>
              </a:rPr>
              <a:t>。</a:t>
            </a:r>
          </a:p>
          <a:p>
            <a:endParaRPr lang="ja-JP" altLang="en-US" dirty="0"/>
          </a:p>
        </p:txBody>
      </p:sp>
    </p:spTree>
    <p:extLst>
      <p:ext uri="{BB962C8B-B14F-4D97-AF65-F5344CB8AC3E}">
        <p14:creationId xmlns:p14="http://schemas.microsoft.com/office/powerpoint/2010/main" val="27579145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スライド イメージ プレースホルダ 1">
            <a:extLst>
              <a:ext uri="{FF2B5EF4-FFF2-40B4-BE49-F238E27FC236}">
                <a16:creationId xmlns:a16="http://schemas.microsoft.com/office/drawing/2014/main" id="{3FDE1C9F-FDBC-4436-B2A4-4C0AA59488E9}"/>
              </a:ext>
            </a:extLst>
          </p:cNvPr>
          <p:cNvSpPr>
            <a:spLocks noGrp="1" noRot="1" noChangeAspect="1" noChangeArrowheads="1" noTextEdit="1"/>
          </p:cNvSpPr>
          <p:nvPr>
            <p:ph type="sldImg"/>
          </p:nvPr>
        </p:nvSpPr>
        <p:spPr>
          <a:ln/>
        </p:spPr>
      </p:sp>
      <p:sp>
        <p:nvSpPr>
          <p:cNvPr id="109571" name="ノート プレースホルダ 2">
            <a:extLst>
              <a:ext uri="{FF2B5EF4-FFF2-40B4-BE49-F238E27FC236}">
                <a16:creationId xmlns:a16="http://schemas.microsoft.com/office/drawing/2014/main" id="{27FC9F66-9213-409F-A96E-6F5DD62AF46F}"/>
              </a:ext>
            </a:extLst>
          </p:cNvPr>
          <p:cNvSpPr>
            <a:spLocks noGrp="1"/>
          </p:cNvSpPr>
          <p:nvPr>
            <p:ph type="body" idx="1"/>
          </p:nvPr>
        </p:nvSpPr>
        <p:spPr>
          <a:xfrm>
            <a:off x="673100" y="4686300"/>
            <a:ext cx="5222875" cy="4438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108000" algn="l" defTabSz="914400" rtl="0" eaLnBrk="1" fontAlgn="auto" latinLnBrk="0" hangingPunct="1">
              <a:lnSpc>
                <a:spcPct val="100000"/>
              </a:lnSpc>
              <a:spcBef>
                <a:spcPts val="0"/>
              </a:spcBef>
              <a:spcAft>
                <a:spcPts val="0"/>
              </a:spcAft>
              <a:buClrTx/>
              <a:buSzTx/>
              <a:buFontTx/>
              <a:buNone/>
              <a:tabLst/>
              <a:defRPr/>
            </a:pPr>
            <a:r>
              <a:rPr kumimoji="1" lang="ja-JP" altLang="ja-JP" sz="1000" kern="1200" dirty="0">
                <a:solidFill>
                  <a:schemeClr val="tx1"/>
                </a:solidFill>
                <a:effectLst/>
                <a:latin typeface="+mn-lt"/>
                <a:ea typeface="+mn-ea"/>
                <a:cs typeface="+mn-cs"/>
              </a:rPr>
              <a:t>これが皆さんが</a:t>
            </a:r>
            <a:r>
              <a:rPr lang="ja-JP" altLang="ja-JP" dirty="0"/>
              <a:t>喀痰を吸引できる一つ目の部位、鼻腔です。鼻汁は鼻腔の奥の方にたまりやすくなっています。鼻腔は、口腔や気管カニューレ内部に比べて、毎回必ず吸引する必要はありませんが、皆さんが吸引</a:t>
            </a:r>
            <a:r>
              <a:rPr kumimoji="1" lang="ja-JP" altLang="ja-JP" sz="1000" kern="1200" dirty="0">
                <a:solidFill>
                  <a:schemeClr val="tx1"/>
                </a:solidFill>
                <a:effectLst/>
                <a:latin typeface="+mn-lt"/>
                <a:ea typeface="+mn-ea"/>
                <a:cs typeface="+mn-cs"/>
              </a:rPr>
              <a:t>できる部位です。</a:t>
            </a:r>
          </a:p>
          <a:p>
            <a:endParaRPr lang="ja-JP" altLang="en-US" dirty="0"/>
          </a:p>
        </p:txBody>
      </p:sp>
    </p:spTree>
    <p:extLst>
      <p:ext uri="{BB962C8B-B14F-4D97-AF65-F5344CB8AC3E}">
        <p14:creationId xmlns:p14="http://schemas.microsoft.com/office/powerpoint/2010/main" val="2376425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スライド イメージ プレースホルダー 1">
            <a:extLst>
              <a:ext uri="{FF2B5EF4-FFF2-40B4-BE49-F238E27FC236}">
                <a16:creationId xmlns:a16="http://schemas.microsoft.com/office/drawing/2014/main" id="{2CE62419-78D4-49D0-A7D7-0B1BCD73610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ノート プレースホルダー 2">
            <a:extLst>
              <a:ext uri="{FF2B5EF4-FFF2-40B4-BE49-F238E27FC236}">
                <a16:creationId xmlns:a16="http://schemas.microsoft.com/office/drawing/2014/main" id="{CF58D6B4-061F-4EF5-B58E-7AEF7FCA2D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まずは、医療職や家族から、対象者の障害・ 病気について、十分な説明を受け、対象者の日頃の精神的・身体的な「平常状態（へいじょうじょうたい）」を知る必要があります。</a:t>
            </a:r>
          </a:p>
          <a:p>
            <a:r>
              <a:rPr kumimoji="1" lang="ja-JP" altLang="ja-JP" sz="1000" kern="1200" dirty="0">
                <a:solidFill>
                  <a:schemeClr val="tx1"/>
                </a:solidFill>
                <a:effectLst/>
                <a:latin typeface="+mn-lt"/>
                <a:ea typeface="+mn-ea"/>
                <a:cs typeface="+mn-cs"/>
              </a:rPr>
              <a:t>そのことによって、対象者がいつもの「平常状態」にあるかどうかを判断できますので、対象者が「平常状態」を保ちながら、生き生きと生活していくことを支援できるようになります。</a:t>
            </a:r>
            <a:endParaRPr lang="ja-JP" altLang="en-US" dirty="0"/>
          </a:p>
        </p:txBody>
      </p:sp>
    </p:spTree>
    <p:extLst>
      <p:ext uri="{BB962C8B-B14F-4D97-AF65-F5344CB8AC3E}">
        <p14:creationId xmlns:p14="http://schemas.microsoft.com/office/powerpoint/2010/main" val="34095528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スライド イメージ プレースホルダ 1">
            <a:extLst>
              <a:ext uri="{FF2B5EF4-FFF2-40B4-BE49-F238E27FC236}">
                <a16:creationId xmlns:a16="http://schemas.microsoft.com/office/drawing/2014/main" id="{19D0CCA6-E338-454B-8361-3EC55572B535}"/>
              </a:ext>
            </a:extLst>
          </p:cNvPr>
          <p:cNvSpPr>
            <a:spLocks noGrp="1" noRot="1" noChangeAspect="1" noChangeArrowheads="1" noTextEdit="1"/>
          </p:cNvSpPr>
          <p:nvPr>
            <p:ph type="sldImg"/>
          </p:nvPr>
        </p:nvSpPr>
        <p:spPr>
          <a:ln/>
        </p:spPr>
      </p:sp>
      <p:sp>
        <p:nvSpPr>
          <p:cNvPr id="111619" name="ノート プレースホルダ 2">
            <a:extLst>
              <a:ext uri="{FF2B5EF4-FFF2-40B4-BE49-F238E27FC236}">
                <a16:creationId xmlns:a16="http://schemas.microsoft.com/office/drawing/2014/main" id="{CDF86FF7-7BCD-4CF7-8263-9BF7192E9BF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次が口腔、口の中です。皆さんが喀痰を吸引できる二つ目の部位です。唾液が、舌の上下面、頬の粘膜との間にたまるので、この部位を十分吸引します。</a:t>
            </a:r>
          </a:p>
        </p:txBody>
      </p:sp>
    </p:spTree>
    <p:extLst>
      <p:ext uri="{BB962C8B-B14F-4D97-AF65-F5344CB8AC3E}">
        <p14:creationId xmlns:p14="http://schemas.microsoft.com/office/powerpoint/2010/main" val="31008801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スライド イメージ プレースホルダ 1">
            <a:extLst>
              <a:ext uri="{FF2B5EF4-FFF2-40B4-BE49-F238E27FC236}">
                <a16:creationId xmlns:a16="http://schemas.microsoft.com/office/drawing/2014/main" id="{C14B5321-C0DF-463D-8F41-205ECBF45B15}"/>
              </a:ext>
            </a:extLst>
          </p:cNvPr>
          <p:cNvSpPr>
            <a:spLocks noGrp="1" noRot="1" noChangeAspect="1" noChangeArrowheads="1" noTextEdit="1"/>
          </p:cNvSpPr>
          <p:nvPr>
            <p:ph type="sldImg"/>
          </p:nvPr>
        </p:nvSpPr>
        <p:spPr>
          <a:ln/>
        </p:spPr>
      </p:sp>
      <p:sp>
        <p:nvSpPr>
          <p:cNvPr id="113667" name="ノート プレースホルダ 2">
            <a:extLst>
              <a:ext uri="{FF2B5EF4-FFF2-40B4-BE49-F238E27FC236}">
                <a16:creationId xmlns:a16="http://schemas.microsoft.com/office/drawing/2014/main" id="{730219F4-C840-42D9-AC5F-DFFFB945613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108000" algn="l" defTabSz="914400" rtl="0" eaLnBrk="1" fontAlgn="auto" latinLnBrk="0" hangingPunct="1">
              <a:lnSpc>
                <a:spcPct val="100000"/>
              </a:lnSpc>
              <a:spcBef>
                <a:spcPts val="0"/>
              </a:spcBef>
              <a:spcAft>
                <a:spcPts val="0"/>
              </a:spcAft>
              <a:buClrTx/>
              <a:buSzTx/>
              <a:buFontTx/>
              <a:buNone/>
              <a:tabLst/>
              <a:defRPr/>
            </a:pPr>
            <a:r>
              <a:rPr kumimoji="1" lang="ja-JP" altLang="ja-JP" sz="1000" kern="1200" dirty="0">
                <a:solidFill>
                  <a:schemeClr val="tx1"/>
                </a:solidFill>
                <a:effectLst/>
                <a:latin typeface="+mn-lt"/>
                <a:ea typeface="+mn-ea"/>
                <a:cs typeface="+mn-cs"/>
              </a:rPr>
              <a:t>喉の奥</a:t>
            </a:r>
            <a:r>
              <a:rPr lang="ja-JP" altLang="ja-JP" dirty="0"/>
              <a:t>には咽頭（いんとう）があり、口蓋垂（こうがいすい）の奥、鼻腔から喉頭へ続くところで、細長い筒状の構造となっています。鼻腔からの空気と口腔からの食べ物の通り道で、喀痰がたまりやすい所ですが、ここは皆さんが吸引できる対象にはなっていません。</a:t>
            </a:r>
          </a:p>
          <a:p>
            <a:endParaRPr lang="ja-JP" altLang="en-US" sz="11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23563202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スライド イメージ プレースホルダ 1">
            <a:extLst>
              <a:ext uri="{FF2B5EF4-FFF2-40B4-BE49-F238E27FC236}">
                <a16:creationId xmlns:a16="http://schemas.microsoft.com/office/drawing/2014/main" id="{7A3D1963-E0AE-41AD-9C3F-4ECB9FDBCC54}"/>
              </a:ext>
            </a:extLst>
          </p:cNvPr>
          <p:cNvSpPr>
            <a:spLocks noGrp="1" noRot="1" noChangeAspect="1" noChangeArrowheads="1" noTextEdit="1"/>
          </p:cNvSpPr>
          <p:nvPr>
            <p:ph type="sldImg"/>
          </p:nvPr>
        </p:nvSpPr>
        <p:spPr>
          <a:ln/>
        </p:spPr>
      </p:sp>
      <p:sp>
        <p:nvSpPr>
          <p:cNvPr id="115715" name="ノート プレースホルダ 2">
            <a:extLst>
              <a:ext uri="{FF2B5EF4-FFF2-40B4-BE49-F238E27FC236}">
                <a16:creationId xmlns:a16="http://schemas.microsoft.com/office/drawing/2014/main" id="{C4155FED-3A90-44E9-859D-99A2366A3A08}"/>
              </a:ext>
            </a:extLst>
          </p:cNvPr>
          <p:cNvSpPr>
            <a:spLocks noGrp="1"/>
          </p:cNvSpPr>
          <p:nvPr>
            <p:ph type="body" idx="1"/>
          </p:nvPr>
        </p:nvSpPr>
        <p:spPr>
          <a:xfrm>
            <a:off x="809625" y="4686300"/>
            <a:ext cx="5154613" cy="4438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108000" algn="l" defTabSz="914400" rtl="0" eaLnBrk="1" fontAlgn="auto" latinLnBrk="0" hangingPunct="1">
              <a:lnSpc>
                <a:spcPct val="100000"/>
              </a:lnSpc>
              <a:spcBef>
                <a:spcPts val="0"/>
              </a:spcBef>
              <a:spcAft>
                <a:spcPts val="0"/>
              </a:spcAft>
              <a:buClrTx/>
              <a:buSzTx/>
              <a:buFontTx/>
              <a:buNone/>
              <a:tabLst/>
              <a:defRPr/>
            </a:pPr>
            <a:r>
              <a:rPr lang="ja-JP" altLang="ja-JP" dirty="0"/>
              <a:t>喉頭（こうとう）は、食べ物を飲み込む時、食べ物が気管に入らないように、瞬時に喉頭蓋（こうとうがい）が蓋をして声門を閉じ、食事は後方にある食道に入っていくようになっています。この素早い動きに支障が起こると、食べ物が喉頭から気管の方に入り、いわゆる誤嚥（ごえん）をおこして</a:t>
            </a:r>
            <a:r>
              <a:rPr kumimoji="1" lang="ja-JP" altLang="ja-JP" sz="1000" kern="1200" dirty="0">
                <a:solidFill>
                  <a:schemeClr val="tx1"/>
                </a:solidFill>
                <a:effectLst/>
                <a:latin typeface="+mn-lt"/>
                <a:ea typeface="+mn-ea"/>
                <a:cs typeface="+mn-cs"/>
              </a:rPr>
              <a:t>しまいます。</a:t>
            </a:r>
          </a:p>
          <a:p>
            <a:endParaRPr lang="ja-JP" altLang="en-US" dirty="0"/>
          </a:p>
        </p:txBody>
      </p:sp>
    </p:spTree>
    <p:extLst>
      <p:ext uri="{BB962C8B-B14F-4D97-AF65-F5344CB8AC3E}">
        <p14:creationId xmlns:p14="http://schemas.microsoft.com/office/powerpoint/2010/main" val="412369541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スライド イメージ プレースホルダ 1">
            <a:extLst>
              <a:ext uri="{FF2B5EF4-FFF2-40B4-BE49-F238E27FC236}">
                <a16:creationId xmlns:a16="http://schemas.microsoft.com/office/drawing/2014/main" id="{80104133-26B3-4C33-A172-E8242713F2FE}"/>
              </a:ext>
            </a:extLst>
          </p:cNvPr>
          <p:cNvSpPr>
            <a:spLocks noGrp="1" noRot="1" noChangeAspect="1" noChangeArrowheads="1" noTextEdit="1"/>
          </p:cNvSpPr>
          <p:nvPr>
            <p:ph type="sldImg"/>
          </p:nvPr>
        </p:nvSpPr>
        <p:spPr>
          <a:ln/>
        </p:spPr>
      </p:sp>
      <p:sp>
        <p:nvSpPr>
          <p:cNvPr id="121859" name="ノート プレースホルダ 2">
            <a:extLst>
              <a:ext uri="{FF2B5EF4-FFF2-40B4-BE49-F238E27FC236}">
                <a16:creationId xmlns:a16="http://schemas.microsoft.com/office/drawing/2014/main" id="{9EF013C6-35E3-4940-A736-4B949C005C05}"/>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次</a:t>
            </a:r>
            <a:r>
              <a:rPr lang="ja-JP" altLang="ja-JP" dirty="0"/>
              <a:t>に、喉頭の下に気管切開が行われ、一般的なカフつきの気管カニューレが気管の中に挿入されている様子をイメージしてください。カニューレの先端にはカフという風船があり、空気をカフエアチューブから注入することで、膨らますことができ、気管の内壁に密着固定されています。カフは上から落ち込んだ唾液などの分泌物が下の気管内に落ち込むことも防いでいます。</a:t>
            </a:r>
          </a:p>
          <a:p>
            <a:r>
              <a:rPr lang="ja-JP" altLang="ja-JP" dirty="0"/>
              <a:t>また、カニューレに付属したサイドチューブの先端は、カフ上部に開口しており、サイドチューブを吸引すると、カフ上部にたまった分泌物を吸引できるようになっています。これによって、人工呼吸器関連肺炎など</a:t>
            </a:r>
            <a:r>
              <a:rPr kumimoji="1" lang="ja-JP" altLang="ja-JP" sz="1000" kern="1200" dirty="0">
                <a:solidFill>
                  <a:schemeClr val="tx1"/>
                </a:solidFill>
                <a:effectLst/>
                <a:latin typeface="+mn-lt"/>
                <a:ea typeface="+mn-ea"/>
                <a:cs typeface="+mn-cs"/>
              </a:rPr>
              <a:t>を予防することもできます。</a:t>
            </a:r>
          </a:p>
          <a:p>
            <a:endParaRPr lang="ja-JP" altLang="en-US" dirty="0"/>
          </a:p>
        </p:txBody>
      </p:sp>
    </p:spTree>
    <p:extLst>
      <p:ext uri="{BB962C8B-B14F-4D97-AF65-F5344CB8AC3E}">
        <p14:creationId xmlns:p14="http://schemas.microsoft.com/office/powerpoint/2010/main" val="30395499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スライド イメージ プレースホルダ 1">
            <a:extLst>
              <a:ext uri="{FF2B5EF4-FFF2-40B4-BE49-F238E27FC236}">
                <a16:creationId xmlns:a16="http://schemas.microsoft.com/office/drawing/2014/main" id="{D93D22CB-9693-48B2-8A86-15FE14BEEAAA}"/>
              </a:ext>
            </a:extLst>
          </p:cNvPr>
          <p:cNvSpPr>
            <a:spLocks noGrp="1" noRot="1" noChangeAspect="1" noChangeArrowheads="1" noTextEdit="1"/>
          </p:cNvSpPr>
          <p:nvPr>
            <p:ph type="sldImg"/>
          </p:nvPr>
        </p:nvSpPr>
        <p:spPr>
          <a:ln/>
        </p:spPr>
      </p:sp>
      <p:sp>
        <p:nvSpPr>
          <p:cNvPr id="123907" name="ノート プレースホルダ 2">
            <a:extLst>
              <a:ext uri="{FF2B5EF4-FFF2-40B4-BE49-F238E27FC236}">
                <a16:creationId xmlns:a16="http://schemas.microsoft.com/office/drawing/2014/main" id="{5C4E22DB-C359-420C-AF4A-A486CC25D0C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皆さんが</a:t>
            </a:r>
            <a:r>
              <a:rPr lang="ja-JP" altLang="ja-JP" dirty="0"/>
              <a:t>喀痰を吸引できる三つ目の部位が、気管カニューレ内部です。</a:t>
            </a:r>
          </a:p>
          <a:p>
            <a:r>
              <a:rPr lang="ja-JP" altLang="ja-JP" dirty="0"/>
              <a:t>通常喀痰は、肺の末梢から、咳や気管上皮の繊毛（せんもう）運動を介して、カニューレ先端部位から内部まで運ばれてくるので、排痰促進法を併用しながら、気管カニューレ内部をしっかりと吸引します。</a:t>
            </a:r>
          </a:p>
          <a:p>
            <a:r>
              <a:rPr lang="ja-JP" altLang="ja-JP" dirty="0"/>
              <a:t>介護職員等が吸引できる部位は気管カニューレ内部と限定されていますので、カニューレの先端を越えて奥まで吸引カテ－テルを挿入してはいけません。対象者の気管カニューレの長さに応じて、何cmまで挿入するか、予め医師から</a:t>
            </a:r>
            <a:r>
              <a:rPr kumimoji="1" lang="ja-JP" altLang="ja-JP" sz="1000" kern="1200" dirty="0">
                <a:solidFill>
                  <a:schemeClr val="tx1"/>
                </a:solidFill>
                <a:effectLst/>
                <a:latin typeface="+mn-lt"/>
                <a:ea typeface="+mn-ea"/>
                <a:cs typeface="+mn-cs"/>
              </a:rPr>
              <a:t>指示を受けておきましょう。</a:t>
            </a:r>
          </a:p>
          <a:p>
            <a:endParaRPr lang="ja-JP" altLang="en-US" dirty="0"/>
          </a:p>
        </p:txBody>
      </p:sp>
    </p:spTree>
    <p:extLst>
      <p:ext uri="{BB962C8B-B14F-4D97-AF65-F5344CB8AC3E}">
        <p14:creationId xmlns:p14="http://schemas.microsoft.com/office/powerpoint/2010/main" val="63155010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E997CDBA-3F41-422B-8327-AD1929F04915}"/>
              </a:ext>
            </a:extLst>
          </p:cNvPr>
          <p:cNvSpPr>
            <a:spLocks noGrp="1" noRot="1" noChangeAspect="1" noChangeArrowheads="1" noTextEdit="1"/>
          </p:cNvSpPr>
          <p:nvPr>
            <p:ph type="sldImg"/>
          </p:nvPr>
        </p:nvSpPr>
        <p:spPr>
          <a:ln/>
        </p:spPr>
      </p:sp>
      <p:sp>
        <p:nvSpPr>
          <p:cNvPr id="128003" name="Rectangle 3">
            <a:extLst>
              <a:ext uri="{FF2B5EF4-FFF2-40B4-BE49-F238E27FC236}">
                <a16:creationId xmlns:a16="http://schemas.microsoft.com/office/drawing/2014/main" id="{648F223F-676D-4300-9B93-05EC5F7387E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dirty="0"/>
              <a:t>皆さんが喀痰を吸引できる部位をまとめると、鼻腔内、口腔内、気管カニューレ内部の３つです。</a:t>
            </a:r>
          </a:p>
          <a:p>
            <a:r>
              <a:rPr lang="ja-JP" altLang="ja-JP" dirty="0"/>
              <a:t>なお、気管カニューレでサイドチューブがついている場合、サイドチューブからの吸引も安全に行える部位と考えられます。</a:t>
            </a:r>
          </a:p>
          <a:p>
            <a:pPr eaLnBrk="1" hangingPunct="1">
              <a:spcBef>
                <a:spcPct val="0"/>
              </a:spcBef>
            </a:pPr>
            <a:endParaRPr lang="ja-JP" altLang="ja-JP" dirty="0"/>
          </a:p>
        </p:txBody>
      </p:sp>
    </p:spTree>
    <p:extLst>
      <p:ext uri="{BB962C8B-B14F-4D97-AF65-F5344CB8AC3E}">
        <p14:creationId xmlns:p14="http://schemas.microsoft.com/office/powerpoint/2010/main" val="9678479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スライド イメージ プレースホルダ 1">
            <a:extLst>
              <a:ext uri="{FF2B5EF4-FFF2-40B4-BE49-F238E27FC236}">
                <a16:creationId xmlns:a16="http://schemas.microsoft.com/office/drawing/2014/main" id="{693E78EC-DA74-4618-BA14-B1A34925C62C}"/>
              </a:ext>
            </a:extLst>
          </p:cNvPr>
          <p:cNvSpPr>
            <a:spLocks noGrp="1" noRot="1" noChangeAspect="1" noChangeArrowheads="1" noTextEdit="1"/>
          </p:cNvSpPr>
          <p:nvPr>
            <p:ph type="sldImg"/>
          </p:nvPr>
        </p:nvSpPr>
        <p:spPr>
          <a:ln/>
        </p:spPr>
      </p:sp>
      <p:sp>
        <p:nvSpPr>
          <p:cNvPr id="78851" name="ノート プレースホルダ 2">
            <a:extLst>
              <a:ext uri="{FF2B5EF4-FFF2-40B4-BE49-F238E27FC236}">
                <a16:creationId xmlns:a16="http://schemas.microsoft.com/office/drawing/2014/main" id="{404A3F04-C277-4B0B-A42D-743017BFCC6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ここからは、</a:t>
            </a:r>
            <a:r>
              <a:rPr lang="ja-JP" altLang="ja-JP" dirty="0"/>
              <a:t>喀痰吸引の基本を説明していきます。</a:t>
            </a:r>
          </a:p>
          <a:p>
            <a:r>
              <a:rPr lang="ja-JP" altLang="ja-JP" dirty="0"/>
              <a:t>一言で「喀痰」といっても、それには唾液（つば）、鼻汁（はなみず）、狭い意味での喀痰（つまり肺・気管などから排出される老廃物や小さな外気のゴミを含んだ粘液）の3つが含まれます。</a:t>
            </a:r>
          </a:p>
          <a:p>
            <a:r>
              <a:rPr lang="ja-JP" altLang="ja-JP" dirty="0"/>
              <a:t>狭い意味での喀痰は、咽頭、喉頭、気管や気管支、肺で分泌されたものです。飲み込むことに障害があれば、飲み込み切れない食物や水分も混じります。</a:t>
            </a:r>
          </a:p>
          <a:p>
            <a:r>
              <a:rPr lang="ja-JP" altLang="ja-JP" dirty="0"/>
              <a:t>胃食道逆流があれば、胃から逆流してきた胃液や栄養剤も含まれます。</a:t>
            </a:r>
          </a:p>
          <a:p>
            <a:r>
              <a:rPr lang="ja-JP" altLang="ja-JP" dirty="0"/>
              <a:t>このテキストでは、これらすべての分泌物を総称して「喀痰」と呼んでいます。また、喀痰の吸引は、この喀痰を吸引する行為</a:t>
            </a:r>
            <a:r>
              <a:rPr kumimoji="1" lang="ja-JP" altLang="ja-JP" sz="1000" kern="1200" dirty="0">
                <a:solidFill>
                  <a:schemeClr val="tx1"/>
                </a:solidFill>
                <a:effectLst/>
                <a:latin typeface="+mn-lt"/>
                <a:ea typeface="+mn-ea"/>
                <a:cs typeface="+mn-cs"/>
              </a:rPr>
              <a:t>を表しています。</a:t>
            </a:r>
          </a:p>
          <a:p>
            <a:pPr eaLnBrk="1" hangingPunct="1"/>
            <a:endParaRPr lang="ja-JP" altLang="en-US" dirty="0"/>
          </a:p>
        </p:txBody>
      </p:sp>
    </p:spTree>
    <p:extLst>
      <p:ext uri="{BB962C8B-B14F-4D97-AF65-F5344CB8AC3E}">
        <p14:creationId xmlns:p14="http://schemas.microsoft.com/office/powerpoint/2010/main" val="8603289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2F7AC7B7-48EE-4CC3-8355-7C1626B48071}"/>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4CD7D5A2-27BC-4989-92C8-A8ED0E81AA2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まず、肺や気管から出てくる狭い意味の喀痰について考えてみましょう。</a:t>
            </a:r>
          </a:p>
          <a:p>
            <a:r>
              <a:rPr kumimoji="1" lang="ja-JP" altLang="ja-JP" sz="1000" kern="1200" dirty="0">
                <a:solidFill>
                  <a:schemeClr val="tx1"/>
                </a:solidFill>
                <a:effectLst/>
                <a:latin typeface="+mn-lt"/>
                <a:ea typeface="+mn-ea"/>
                <a:cs typeface="+mn-cs"/>
              </a:rPr>
              <a:t>私たちは、鼻や口から吸う空気と一緒に、ホコリや多少の</a:t>
            </a:r>
            <a:r>
              <a:rPr kumimoji="1" lang="ja-JP" altLang="ja-JP" sz="1000" kern="1200" dirty="0" err="1">
                <a:solidFill>
                  <a:schemeClr val="tx1"/>
                </a:solidFill>
                <a:effectLst/>
                <a:latin typeface="+mn-lt"/>
                <a:ea typeface="+mn-ea"/>
                <a:cs typeface="+mn-cs"/>
              </a:rPr>
              <a:t>ばい</a:t>
            </a:r>
            <a:r>
              <a:rPr kumimoji="1" lang="ja-JP" altLang="ja-JP" sz="1000" kern="1200" dirty="0">
                <a:solidFill>
                  <a:schemeClr val="tx1"/>
                </a:solidFill>
                <a:effectLst/>
                <a:latin typeface="+mn-lt"/>
                <a:ea typeface="+mn-ea"/>
                <a:cs typeface="+mn-cs"/>
              </a:rPr>
              <a:t>菌も吸い込んでいます。</a:t>
            </a:r>
            <a:r>
              <a:rPr lang="ja-JP" altLang="ja-JP" dirty="0"/>
              <a:t>吸い込んだホコリは、鼻毛などのフィルターを通して、ある程度取り除かれて、咽頭から喉頭、気管に向かいます。</a:t>
            </a:r>
          </a:p>
          <a:p>
            <a:r>
              <a:rPr lang="ja-JP" altLang="ja-JP" dirty="0"/>
              <a:t>この気管の表面は繊毛（せんもう）をもった上皮とその上の粘液でおおわれ、気管の奥から喉の方へ動く繊毛（せんもう）運動によって、異物をとらえた粘液を外に押し出そうとします。</a:t>
            </a:r>
          </a:p>
          <a:p>
            <a:pPr eaLnBrk="1" hangingPunct="1"/>
            <a:endParaRPr lang="ja-JP" altLang="en-US" dirty="0"/>
          </a:p>
        </p:txBody>
      </p:sp>
    </p:spTree>
    <p:extLst>
      <p:ext uri="{BB962C8B-B14F-4D97-AF65-F5344CB8AC3E}">
        <p14:creationId xmlns:p14="http://schemas.microsoft.com/office/powerpoint/2010/main" val="38501730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105F568C-E5CC-420D-BE76-565B5F255253}"/>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335D65DC-DE05-4B9C-AD74-A7914CCA6DB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108000" algn="l" defTabSz="914400" rtl="0" eaLnBrk="1" fontAlgn="auto" latinLnBrk="0" hangingPunct="1">
              <a:lnSpc>
                <a:spcPct val="100000"/>
              </a:lnSpc>
              <a:spcBef>
                <a:spcPts val="0"/>
              </a:spcBef>
              <a:spcAft>
                <a:spcPts val="0"/>
              </a:spcAft>
              <a:buClrTx/>
              <a:buSzTx/>
              <a:buFontTx/>
              <a:buNone/>
              <a:tabLst/>
              <a:defRPr/>
            </a:pPr>
            <a:r>
              <a:rPr kumimoji="1" lang="ja-JP" altLang="ja-JP" sz="1000" kern="1200" dirty="0">
                <a:solidFill>
                  <a:schemeClr val="tx1"/>
                </a:solidFill>
                <a:effectLst/>
                <a:latin typeface="+mn-lt"/>
                <a:ea typeface="+mn-ea"/>
                <a:cs typeface="+mn-cs"/>
              </a:rPr>
              <a:t>私たちは、鼻をかんで鼻水を鼻の穴から排出したり、口から唾液を吐いたり、喀痰をクシャミや咳などで口から排出することがありますが、通常これらの量は少量で、ほとんどは無意識のうちにこれらの分泌物を胃の中に飲み込んでいるといわれています。</a:t>
            </a:r>
          </a:p>
          <a:p>
            <a:pPr eaLnBrk="1" hangingPunct="1"/>
            <a:endParaRPr lang="ja-JP" altLang="ja-JP" dirty="0"/>
          </a:p>
        </p:txBody>
      </p:sp>
    </p:spTree>
    <p:extLst>
      <p:ext uri="{BB962C8B-B14F-4D97-AF65-F5344CB8AC3E}">
        <p14:creationId xmlns:p14="http://schemas.microsoft.com/office/powerpoint/2010/main" val="17937700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C1507327-7436-4AFA-AA60-039385B52365}"/>
              </a:ext>
            </a:extLst>
          </p:cNvPr>
          <p:cNvSpPr>
            <a:spLocks noGrp="1" noRot="1" noChangeAspect="1" noChangeArrowheads="1" noTextEdit="1"/>
          </p:cNvSpPr>
          <p:nvPr>
            <p:ph type="sldImg"/>
          </p:nvPr>
        </p:nvSpPr>
        <p:spPr>
          <a:ln/>
        </p:spPr>
      </p:sp>
      <p:sp>
        <p:nvSpPr>
          <p:cNvPr id="84995" name="Rectangle 3">
            <a:extLst>
              <a:ext uri="{FF2B5EF4-FFF2-40B4-BE49-F238E27FC236}">
                <a16:creationId xmlns:a16="http://schemas.microsoft.com/office/drawing/2014/main" id="{44AF22AD-C285-4E4F-B969-EE6846D9B4F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108000" algn="l" defTabSz="914400" rtl="0" eaLnBrk="1" fontAlgn="auto" latinLnBrk="0" hangingPunct="1">
              <a:lnSpc>
                <a:spcPct val="100000"/>
              </a:lnSpc>
              <a:spcBef>
                <a:spcPts val="0"/>
              </a:spcBef>
              <a:spcAft>
                <a:spcPts val="0"/>
              </a:spcAft>
              <a:buClrTx/>
              <a:buSzTx/>
              <a:buFontTx/>
              <a:buNone/>
              <a:tabLst/>
              <a:defRPr/>
            </a:pPr>
            <a:r>
              <a:rPr kumimoji="1" lang="ja-JP" altLang="ja-JP" sz="1000" kern="1200" dirty="0">
                <a:solidFill>
                  <a:schemeClr val="tx1"/>
                </a:solidFill>
                <a:effectLst/>
                <a:latin typeface="+mn-lt"/>
                <a:ea typeface="+mn-ea"/>
                <a:cs typeface="+mn-cs"/>
              </a:rPr>
              <a:t>しかし、何らかの</a:t>
            </a:r>
            <a:r>
              <a:rPr lang="ja-JP" altLang="ja-JP" dirty="0"/>
              <a:t>原因で、勢いのある呼気や、有効な咳ができない場合、または嚥下（えんげ）障害で胃の中に飲み込めない</a:t>
            </a:r>
            <a:r>
              <a:rPr kumimoji="1" lang="ja-JP" altLang="ja-JP" sz="1000" kern="1200" dirty="0">
                <a:solidFill>
                  <a:schemeClr val="tx1"/>
                </a:solidFill>
                <a:effectLst/>
                <a:latin typeface="+mn-lt"/>
                <a:ea typeface="+mn-ea"/>
                <a:cs typeface="+mn-cs"/>
              </a:rPr>
              <a:t>場合、これらの喀痰が、局所にたまってきます。</a:t>
            </a:r>
          </a:p>
          <a:p>
            <a:pPr eaLnBrk="1" hangingPunct="1"/>
            <a:endParaRPr lang="ja-JP" altLang="ja-JP" dirty="0"/>
          </a:p>
        </p:txBody>
      </p:sp>
    </p:spTree>
    <p:extLst>
      <p:ext uri="{BB962C8B-B14F-4D97-AF65-F5344CB8AC3E}">
        <p14:creationId xmlns:p14="http://schemas.microsoft.com/office/powerpoint/2010/main" val="1829379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スライド イメージ プレースホルダ 1">
            <a:extLst>
              <a:ext uri="{FF2B5EF4-FFF2-40B4-BE49-F238E27FC236}">
                <a16:creationId xmlns:a16="http://schemas.microsoft.com/office/drawing/2014/main" id="{25228B04-2678-49B1-807F-4A3DCCF8C2A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 name="ノート プレースホルダー 1">
            <a:extLst>
              <a:ext uri="{FF2B5EF4-FFF2-40B4-BE49-F238E27FC236}">
                <a16:creationId xmlns:a16="http://schemas.microsoft.com/office/drawing/2014/main" id="{CCEFD051-BF42-4DF5-AFFC-1A1C08C62808}"/>
              </a:ext>
            </a:extLst>
          </p:cNvPr>
          <p:cNvSpPr>
            <a:spLocks noGrp="1"/>
          </p:cNvSpPr>
          <p:nvPr>
            <p:ph type="body" idx="1"/>
          </p:nvPr>
        </p:nvSpPr>
        <p:spPr/>
        <p:txBody>
          <a:bodyPr/>
          <a:lstStyle/>
          <a:p>
            <a:r>
              <a:rPr kumimoji="1" lang="ja-JP" altLang="ja-JP" sz="1000" kern="1200" dirty="0">
                <a:solidFill>
                  <a:schemeClr val="tx1"/>
                </a:solidFill>
                <a:effectLst/>
                <a:latin typeface="+mn-lt"/>
                <a:ea typeface="+mn-ea"/>
                <a:cs typeface="+mn-cs"/>
              </a:rPr>
              <a:t>それでは、対象者が「平常状態」にあるかどうかを判断するには、何に注意すればよいでしょうか？</a:t>
            </a:r>
            <a:endParaRPr kumimoji="1" lang="en-US" altLang="ja-JP" sz="1000" kern="1200" dirty="0">
              <a:solidFill>
                <a:schemeClr val="tx1"/>
              </a:solidFill>
              <a:effectLst/>
              <a:latin typeface="+mn-lt"/>
              <a:ea typeface="+mn-ea"/>
              <a:cs typeface="+mn-cs"/>
            </a:endParaRPr>
          </a:p>
          <a:p>
            <a:r>
              <a:rPr kumimoji="1" lang="ja-JP" altLang="ja-JP" sz="1000" kern="1200" dirty="0">
                <a:solidFill>
                  <a:schemeClr val="tx1"/>
                </a:solidFill>
                <a:effectLst/>
                <a:latin typeface="+mn-lt"/>
                <a:ea typeface="+mn-ea"/>
                <a:cs typeface="+mn-cs"/>
              </a:rPr>
              <a:t>１つ目の観察項目としては、意識状態があります。声かけや色んな刺激に、いつもと同じように反応するかどうかです。もともと意識障害があって判断が困難な場合には、家族に状態を尋ねるのもよいでしょう。</a:t>
            </a:r>
          </a:p>
          <a:p>
            <a:r>
              <a:rPr kumimoji="1" lang="ja-JP" altLang="ja-JP" sz="1000" kern="1200" dirty="0">
                <a:solidFill>
                  <a:schemeClr val="tx1"/>
                </a:solidFill>
                <a:effectLst/>
                <a:latin typeface="+mn-lt"/>
                <a:ea typeface="+mn-ea"/>
                <a:cs typeface="+mn-cs"/>
              </a:rPr>
              <a:t>そのほかの観察項目と</a:t>
            </a:r>
            <a:r>
              <a:rPr lang="ja-JP" altLang="ja-JP" dirty="0"/>
              <a:t>しては、表情、皮膚の張りや色、発汗、嘔吐・腹痛・腹部膨満（ふくぶぼうまん）・便秘・下痢などの腹部症状、気管切開孔（きかんせっかいこう）からの喀痰の漏れ、胃</a:t>
            </a:r>
            <a:r>
              <a:rPr lang="ja-JP" altLang="ja-JP" dirty="0" err="1"/>
              <a:t>ろう</a:t>
            </a:r>
            <a:r>
              <a:rPr lang="ja-JP" altLang="ja-JP" dirty="0"/>
              <a:t>周囲からの栄養剤の漏れ、その他態度に表れる活気・元気などが挙げられます。</a:t>
            </a:r>
          </a:p>
          <a:p>
            <a:r>
              <a:rPr lang="ja-JP" altLang="ja-JP" dirty="0"/>
              <a:t>また、バイタルサイン、つまり 脈拍、呼吸、血圧、体温などの測定は、客観的な指標になるでしょう。</a:t>
            </a:r>
          </a:p>
          <a:p>
            <a:r>
              <a:rPr lang="ja-JP" altLang="ja-JP" dirty="0"/>
              <a:t>これらの観察によって、喀痰吸引や経管栄養の医行為を行ってよいかどうか、それとも中断した方がよいか、家族や医療職に緊急連絡を取った方が良いかなど、判断することが出来ます。</a:t>
            </a:r>
          </a:p>
          <a:p>
            <a:endParaRPr kumimoji="1" lang="ja-JP" altLang="en-US" dirty="0"/>
          </a:p>
        </p:txBody>
      </p:sp>
    </p:spTree>
    <p:extLst>
      <p:ext uri="{BB962C8B-B14F-4D97-AF65-F5344CB8AC3E}">
        <p14:creationId xmlns:p14="http://schemas.microsoft.com/office/powerpoint/2010/main" val="136163248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D2C14BC2-B785-4447-BCC4-7D702BCF4EC2}"/>
              </a:ext>
            </a:extLst>
          </p:cNvPr>
          <p:cNvSpPr>
            <a:spLocks noGrp="1" noRot="1" noChangeAspect="1" noChangeArrowheads="1" noTextEdit="1"/>
          </p:cNvSpPr>
          <p:nvPr>
            <p:ph type="sldImg"/>
          </p:nvPr>
        </p:nvSpPr>
        <p:spPr>
          <a:ln/>
        </p:spPr>
      </p:sp>
      <p:sp>
        <p:nvSpPr>
          <p:cNvPr id="87043" name="Rectangle 3">
            <a:extLst>
              <a:ext uri="{FF2B5EF4-FFF2-40B4-BE49-F238E27FC236}">
                <a16:creationId xmlns:a16="http://schemas.microsoft.com/office/drawing/2014/main" id="{F1436F7F-C5D5-4749-83DC-DDF3D8BEF1B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108000" algn="l" defTabSz="914400" rtl="0" eaLnBrk="1" fontAlgn="auto" latinLnBrk="0" hangingPunct="1">
              <a:lnSpc>
                <a:spcPct val="100000"/>
              </a:lnSpc>
              <a:spcBef>
                <a:spcPts val="0"/>
              </a:spcBef>
              <a:spcAft>
                <a:spcPts val="0"/>
              </a:spcAft>
              <a:buClrTx/>
              <a:buSzTx/>
              <a:buFontTx/>
              <a:buNone/>
              <a:tabLst/>
              <a:defRPr/>
            </a:pPr>
            <a:r>
              <a:rPr kumimoji="1" lang="ja-JP" altLang="ja-JP" sz="1000" kern="1200" dirty="0">
                <a:solidFill>
                  <a:schemeClr val="tx1"/>
                </a:solidFill>
                <a:effectLst/>
                <a:latin typeface="+mn-lt"/>
                <a:ea typeface="+mn-ea"/>
                <a:cs typeface="+mn-cs"/>
              </a:rPr>
              <a:t>また</a:t>
            </a:r>
            <a:r>
              <a:rPr lang="ja-JP" altLang="ja-JP" dirty="0"/>
              <a:t>、気管切開をして、喉から気管内に気管カニューレという器具を挿入している人では、勢いのある呼気や有効な咳ができない場合、喀痰は気管カニューレや気管支、肺の中にとどまってしまいます</a:t>
            </a:r>
            <a:r>
              <a:rPr kumimoji="1" lang="ja-JP" altLang="ja-JP" sz="1000" kern="1200" dirty="0">
                <a:solidFill>
                  <a:schemeClr val="tx1"/>
                </a:solidFill>
                <a:effectLst/>
                <a:latin typeface="+mn-lt"/>
                <a:ea typeface="+mn-ea"/>
                <a:cs typeface="+mn-cs"/>
              </a:rPr>
              <a:t>。</a:t>
            </a:r>
          </a:p>
          <a:p>
            <a:pPr eaLnBrk="1" hangingPunct="1"/>
            <a:endParaRPr lang="ja-JP" altLang="ja-JP" dirty="0"/>
          </a:p>
        </p:txBody>
      </p:sp>
    </p:spTree>
    <p:extLst>
      <p:ext uri="{BB962C8B-B14F-4D97-AF65-F5344CB8AC3E}">
        <p14:creationId xmlns:p14="http://schemas.microsoft.com/office/powerpoint/2010/main" val="14604294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0BE37662-30FC-4AC9-AE99-027647EE6F1D}"/>
              </a:ext>
            </a:extLst>
          </p:cNvPr>
          <p:cNvSpPr>
            <a:spLocks noGrp="1" noRot="1" noChangeAspect="1" noChangeArrowheads="1" noTextEdit="1"/>
          </p:cNvSpPr>
          <p:nvPr>
            <p:ph type="sldImg"/>
          </p:nvPr>
        </p:nvSpPr>
        <p:spPr>
          <a:ln/>
        </p:spPr>
      </p:sp>
      <p:sp>
        <p:nvSpPr>
          <p:cNvPr id="89091" name="Rectangle 3">
            <a:extLst>
              <a:ext uri="{FF2B5EF4-FFF2-40B4-BE49-F238E27FC236}">
                <a16:creationId xmlns:a16="http://schemas.microsoft.com/office/drawing/2014/main" id="{1CCA9B57-0019-4DF3-BBF3-65438ECFC5E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この</a:t>
            </a:r>
            <a:r>
              <a:rPr lang="ja-JP" altLang="ja-JP" dirty="0"/>
              <a:t>ような場合、喀痰が気道にたまって気道を狭くし、窒息や呼吸困難をきたします。また気管カニューレの内部は、気管内のように繊毛がないため、喀痰が上がってきにくい状態にあります。さらに上気道内の喀痰を誤嚥（ごえん）すると肺炎を引き起こし、さらに喀痰の量が多くなるといった悪循環を引き起こします。したがって、私たちは吸引によって喀痰の排出を助ける必要が出てくるのです。</a:t>
            </a:r>
          </a:p>
          <a:p>
            <a:r>
              <a:rPr lang="ja-JP" altLang="ja-JP" dirty="0"/>
              <a:t>吸引には、鼻の穴から吸引カテーテルを入れる「鼻腔内吸引」、口に吸引カテーテルを入れる「口腔内吸引」、気管カニューレ内部に吸引カテーテルを入れる「気管カニューレ内吸引」があります</a:t>
            </a:r>
            <a:r>
              <a:rPr kumimoji="1" lang="ja-JP" altLang="ja-JP" sz="1000" kern="1200" dirty="0">
                <a:solidFill>
                  <a:schemeClr val="tx1"/>
                </a:solidFill>
                <a:effectLst/>
                <a:latin typeface="+mn-lt"/>
                <a:ea typeface="+mn-ea"/>
                <a:cs typeface="+mn-cs"/>
              </a:rPr>
              <a:t>。</a:t>
            </a:r>
          </a:p>
          <a:p>
            <a:pPr eaLnBrk="1" hangingPunct="1"/>
            <a:endParaRPr lang="ja-JP" altLang="en-US" dirty="0"/>
          </a:p>
        </p:txBody>
      </p:sp>
    </p:spTree>
    <p:extLst>
      <p:ext uri="{BB962C8B-B14F-4D97-AF65-F5344CB8AC3E}">
        <p14:creationId xmlns:p14="http://schemas.microsoft.com/office/powerpoint/2010/main" val="158591333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148E30DE-48BE-4FB0-820E-F964CA15A8C3}"/>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F28D9F20-656A-4A06-B35D-8A07CE1350DE}"/>
              </a:ext>
            </a:extLst>
          </p:cNvPr>
          <p:cNvSpPr>
            <a:spLocks noGrp="1" noChangeArrowheads="1"/>
          </p:cNvSpPr>
          <p:nvPr>
            <p:ph type="body" idx="1"/>
          </p:nvPr>
        </p:nvSpPr>
        <p:spPr>
          <a:xfrm>
            <a:off x="673100" y="4686300"/>
            <a:ext cx="5632450" cy="4438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喀痰の性状は、吸い込んだホコリやばい菌の種類や量によって変化します。</a:t>
            </a:r>
          </a:p>
          <a:p>
            <a:r>
              <a:rPr kumimoji="1" lang="ja-JP" altLang="ja-JP" sz="1000" kern="1200" dirty="0">
                <a:solidFill>
                  <a:schemeClr val="tx1"/>
                </a:solidFill>
                <a:effectLst/>
                <a:latin typeface="+mn-lt"/>
                <a:ea typeface="+mn-ea"/>
                <a:cs typeface="+mn-cs"/>
              </a:rPr>
              <a:t>通常の喀痰は、無色透明からやや白っぽくて、やや粘り気があります。においはありません。</a:t>
            </a:r>
          </a:p>
          <a:p>
            <a:r>
              <a:rPr kumimoji="1" lang="ja-JP" altLang="ja-JP" sz="1000" kern="1200" dirty="0" err="1">
                <a:solidFill>
                  <a:schemeClr val="tx1"/>
                </a:solidFill>
                <a:effectLst/>
                <a:latin typeface="+mn-lt"/>
                <a:ea typeface="+mn-ea"/>
                <a:cs typeface="+mn-cs"/>
              </a:rPr>
              <a:t>ばい</a:t>
            </a:r>
            <a:r>
              <a:rPr kumimoji="1" lang="ja-JP" altLang="ja-JP" sz="1000" kern="1200" dirty="0">
                <a:solidFill>
                  <a:schemeClr val="tx1"/>
                </a:solidFill>
                <a:effectLst/>
                <a:latin typeface="+mn-lt"/>
                <a:ea typeface="+mn-ea"/>
                <a:cs typeface="+mn-cs"/>
              </a:rPr>
              <a:t>菌に感染している場合には、濁りが強く、黄色や緑色っぽく粘り気のある喀痰が多く出ます。この場合は、においがします。</a:t>
            </a:r>
          </a:p>
          <a:p>
            <a:r>
              <a:rPr kumimoji="1" lang="ja-JP" altLang="ja-JP" sz="1000" kern="1200" dirty="0">
                <a:solidFill>
                  <a:schemeClr val="tx1"/>
                </a:solidFill>
                <a:effectLst/>
                <a:latin typeface="+mn-lt"/>
                <a:ea typeface="+mn-ea"/>
                <a:cs typeface="+mn-cs"/>
              </a:rPr>
              <a:t>アレルギーなどで分泌物が増えているときには、サラサラして量が多くなります。</a:t>
            </a:r>
          </a:p>
          <a:p>
            <a:r>
              <a:rPr kumimoji="1" lang="ja-JP" altLang="ja-JP" sz="1000" kern="1200" dirty="0">
                <a:solidFill>
                  <a:schemeClr val="tx1"/>
                </a:solidFill>
                <a:effectLst/>
                <a:latin typeface="+mn-lt"/>
                <a:ea typeface="+mn-ea"/>
                <a:cs typeface="+mn-cs"/>
              </a:rPr>
              <a:t>口や鼻、気管などに傷がついている場合には、赤い喀痰になります。通常少量の血液が混じっている程度なら問題ありませんが、真っ赤なサラサラな喀痰では、緊急を要する出血をしている場合があります。</a:t>
            </a:r>
          </a:p>
          <a:p>
            <a:r>
              <a:rPr kumimoji="1" lang="ja-JP" altLang="ja-JP" sz="1000" kern="1200" dirty="0">
                <a:solidFill>
                  <a:schemeClr val="tx1"/>
                </a:solidFill>
                <a:effectLst/>
                <a:latin typeface="+mn-lt"/>
                <a:ea typeface="+mn-ea"/>
                <a:cs typeface="+mn-cs"/>
              </a:rPr>
              <a:t>喀痰が硬いときは、感染で喀痰の粘り気が強くなっている場合や、体内の水分が不足している場合があります。</a:t>
            </a:r>
          </a:p>
          <a:p>
            <a:pPr eaLnBrk="1" hangingPunct="1"/>
            <a:endParaRPr lang="en-US" altLang="ja-JP" dirty="0"/>
          </a:p>
        </p:txBody>
      </p:sp>
    </p:spTree>
    <p:extLst>
      <p:ext uri="{BB962C8B-B14F-4D97-AF65-F5344CB8AC3E}">
        <p14:creationId xmlns:p14="http://schemas.microsoft.com/office/powerpoint/2010/main" val="35663209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51E48730-8DE6-49EA-B903-A6462DEBD0D6}"/>
              </a:ext>
            </a:extLst>
          </p:cNvPr>
          <p:cNvSpPr>
            <a:spLocks noGrp="1" noRot="1" noChangeAspect="1" noChangeArrowheads="1" noTextEdit="1"/>
          </p:cNvSpPr>
          <p:nvPr>
            <p:ph type="sldImg"/>
          </p:nvPr>
        </p:nvSpPr>
        <p:spPr>
          <a:ln/>
        </p:spPr>
      </p:sp>
      <p:sp>
        <p:nvSpPr>
          <p:cNvPr id="95235" name="Rectangle 3">
            <a:extLst>
              <a:ext uri="{FF2B5EF4-FFF2-40B4-BE49-F238E27FC236}">
                <a16:creationId xmlns:a16="http://schemas.microsoft.com/office/drawing/2014/main" id="{5639CC07-1F17-4E5C-A98E-CC8B5EF0B2B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dirty="0"/>
              <a:t>喀痰の吸引が必要な病態や病気としては、次のようなものが挙げられます。</a:t>
            </a:r>
          </a:p>
          <a:p>
            <a:r>
              <a:rPr lang="ja-JP" altLang="ja-JP" dirty="0"/>
              <a:t>反射的な嚥下（えんげ）や弱い咳き込みしかできない遷延性の意識障害や高度の脳発達障害のある場合として、先天性疾患、脳性麻痺などの重症心身障害児、事故による脳外傷（のうがいしょう）、脳血管障害や低酸素血症による重度の脳障害など</a:t>
            </a:r>
          </a:p>
          <a:p>
            <a:r>
              <a:rPr lang="ja-JP" altLang="ja-JP" dirty="0"/>
              <a:t>全身の運動機能とともに嚥下・呼吸機能も二次的に低下した場合として、寝たきりの高齢者、神経筋疾患以外のいろいろな病気</a:t>
            </a:r>
          </a:p>
          <a:p>
            <a:r>
              <a:rPr lang="ja-JP" altLang="ja-JP" dirty="0"/>
              <a:t>嚥下（えんげ）・呼吸機能を一次的に障害する神経筋疾患として、脳梗塞、脳出血、筋ジストロフィーなどの筋疾患、進行期のパーキンソン病や筋萎縮性側索硬化症などの神経変性疾患</a:t>
            </a:r>
          </a:p>
          <a:p>
            <a:r>
              <a:rPr lang="ja-JP" altLang="ja-JP" dirty="0"/>
              <a:t>が挙げられ</a:t>
            </a:r>
            <a:r>
              <a:rPr kumimoji="1" lang="ja-JP" altLang="ja-JP" sz="1000" kern="1200" dirty="0">
                <a:solidFill>
                  <a:schemeClr val="tx1"/>
                </a:solidFill>
                <a:effectLst/>
                <a:latin typeface="+mn-lt"/>
                <a:ea typeface="+mn-ea"/>
                <a:cs typeface="+mn-cs"/>
              </a:rPr>
              <a:t>ます。</a:t>
            </a:r>
          </a:p>
          <a:p>
            <a:pPr eaLnBrk="1" hangingPunct="1"/>
            <a:endParaRPr lang="ja-JP" altLang="ja-JP" dirty="0"/>
          </a:p>
        </p:txBody>
      </p:sp>
    </p:spTree>
    <p:extLst>
      <p:ext uri="{BB962C8B-B14F-4D97-AF65-F5344CB8AC3E}">
        <p14:creationId xmlns:p14="http://schemas.microsoft.com/office/powerpoint/2010/main" val="313988727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a:extLst>
              <a:ext uri="{FF2B5EF4-FFF2-40B4-BE49-F238E27FC236}">
                <a16:creationId xmlns:a16="http://schemas.microsoft.com/office/drawing/2014/main" id="{0669C3A8-D0BB-430E-93C6-B99960B65B43}"/>
              </a:ext>
            </a:extLst>
          </p:cNvPr>
          <p:cNvSpPr>
            <a:spLocks noGrp="1" noRot="1" noChangeAspect="1" noChangeArrowheads="1" noTextEdit="1"/>
          </p:cNvSpPr>
          <p:nvPr>
            <p:ph type="sldImg"/>
          </p:nvPr>
        </p:nvSpPr>
        <p:spPr>
          <a:ln/>
        </p:spPr>
      </p:sp>
      <p:sp>
        <p:nvSpPr>
          <p:cNvPr id="297987" name="Rectangle 3">
            <a:extLst>
              <a:ext uri="{FF2B5EF4-FFF2-40B4-BE49-F238E27FC236}">
                <a16:creationId xmlns:a16="http://schemas.microsoft.com/office/drawing/2014/main" id="{46A4B9F8-8D74-42D8-9A01-E3661E07ED7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皆さんは、吸引を必要とする方の気持ちや家族の思いも知っておく必要があります。</a:t>
            </a:r>
          </a:p>
          <a:p>
            <a:r>
              <a:rPr kumimoji="1" lang="ja-JP" altLang="ja-JP" sz="1000" kern="1200" dirty="0">
                <a:solidFill>
                  <a:schemeClr val="tx1"/>
                </a:solidFill>
                <a:effectLst/>
                <a:latin typeface="+mn-lt"/>
                <a:ea typeface="+mn-ea"/>
                <a:cs typeface="+mn-cs"/>
              </a:rPr>
              <a:t>吸引を必要とする対象者は、呼吸する力が弱くなっている状態です。自分で喀痰を出したりできないために、他人から吸引してもらって呼吸を整えなくてはならないことは苦痛でしょう。</a:t>
            </a:r>
          </a:p>
          <a:p>
            <a:r>
              <a:rPr kumimoji="1" lang="ja-JP" altLang="ja-JP" sz="1000" kern="1200" dirty="0">
                <a:solidFill>
                  <a:schemeClr val="tx1"/>
                </a:solidFill>
                <a:effectLst/>
                <a:latin typeface="+mn-lt"/>
                <a:ea typeface="+mn-ea"/>
                <a:cs typeface="+mn-cs"/>
              </a:rPr>
              <a:t>吸引は時間で決まっているケアではなく、その時の状態により、必要になるものです。　</a:t>
            </a:r>
          </a:p>
          <a:p>
            <a:r>
              <a:rPr kumimoji="1" lang="ja-JP" altLang="ja-JP" sz="1000" kern="1200" dirty="0">
                <a:solidFill>
                  <a:schemeClr val="tx1"/>
                </a:solidFill>
                <a:effectLst/>
                <a:latin typeface="+mn-lt"/>
                <a:ea typeface="+mn-ea"/>
                <a:cs typeface="+mn-cs"/>
              </a:rPr>
              <a:t>吸引が必要な時は、迅速に対応されるべきですが、介護者が対象者の意思に気がつかなかったり準備に時間がかかったりして、つらい思いをされていることもあります。不快なだけではなく、喀痰がたまることで呼吸が苦しくなり、命の危険さえよぎり、不安を感じることもあります。</a:t>
            </a:r>
          </a:p>
          <a:p>
            <a:r>
              <a:rPr kumimoji="1" lang="ja-JP" altLang="ja-JP" sz="1000" kern="1200" dirty="0">
                <a:solidFill>
                  <a:schemeClr val="tx1"/>
                </a:solidFill>
                <a:effectLst/>
                <a:latin typeface="+mn-lt"/>
                <a:ea typeface="+mn-ea"/>
                <a:cs typeface="+mn-cs"/>
              </a:rPr>
              <a:t>また、呼吸の苦しさは主観的なものも大きく、吸引の手技によっては思うようなすっきり感が得られずもどかしい思いをされていることもあるでしょう。</a:t>
            </a:r>
          </a:p>
          <a:p>
            <a:r>
              <a:rPr kumimoji="1" lang="ja-JP" altLang="ja-JP" sz="1000" kern="1200" dirty="0">
                <a:solidFill>
                  <a:schemeClr val="tx1"/>
                </a:solidFill>
                <a:effectLst/>
                <a:latin typeface="+mn-lt"/>
                <a:ea typeface="+mn-ea"/>
                <a:cs typeface="+mn-cs"/>
              </a:rPr>
              <a:t>家族も対象者と同じように、不安を感じています。</a:t>
            </a:r>
          </a:p>
          <a:p>
            <a:r>
              <a:rPr kumimoji="1" lang="ja-JP" altLang="ja-JP" sz="1000" kern="1200" dirty="0">
                <a:solidFill>
                  <a:schemeClr val="tx1"/>
                </a:solidFill>
                <a:effectLst/>
                <a:latin typeface="+mn-lt"/>
                <a:ea typeface="+mn-ea"/>
                <a:cs typeface="+mn-cs"/>
              </a:rPr>
              <a:t>対象者の意思に気づかないようなケアや乱暴に見えるようなケア、手順の違いは、家族にとっては任せてもよいのか大きな不安にかられます。誠実に行っていくようにしましょう。</a:t>
            </a:r>
          </a:p>
          <a:p>
            <a:r>
              <a:rPr kumimoji="1" lang="ja-JP" altLang="ja-JP" sz="1000" kern="1200" dirty="0">
                <a:solidFill>
                  <a:schemeClr val="tx1"/>
                </a:solidFill>
                <a:effectLst/>
                <a:latin typeface="+mn-lt"/>
                <a:ea typeface="+mn-ea"/>
                <a:cs typeface="+mn-cs"/>
              </a:rPr>
              <a:t>また、吸引の物品、カテーテルの保存の方法は、その対象者によって個別性があります。個別性に沿った手順で行えるよう、事前に家族や医療職とよく確認しておきましょう。</a:t>
            </a:r>
          </a:p>
          <a:p>
            <a:r>
              <a:rPr kumimoji="1" lang="ja-JP" altLang="ja-JP" sz="1000" kern="1200" dirty="0">
                <a:solidFill>
                  <a:schemeClr val="tx1"/>
                </a:solidFill>
                <a:effectLst/>
                <a:latin typeface="+mn-lt"/>
                <a:ea typeface="+mn-ea"/>
                <a:cs typeface="+mn-cs"/>
              </a:rPr>
              <a:t>喀痰の吸引は、本研修で学んだことを実践すれば、けっしてむずかしいことではありません。</a:t>
            </a:r>
          </a:p>
          <a:p>
            <a:r>
              <a:rPr kumimoji="1" lang="ja-JP" altLang="ja-JP" sz="1000" kern="1200" dirty="0">
                <a:solidFill>
                  <a:schemeClr val="tx1"/>
                </a:solidFill>
                <a:effectLst/>
                <a:latin typeface="+mn-lt"/>
                <a:ea typeface="+mn-ea"/>
                <a:cs typeface="+mn-cs"/>
              </a:rPr>
              <a:t>皆さんの安全で優しいケアが、対象者の安心や安楽につながりますので、対象者の気持ちや家族の思いを理解し、ケアに入っていくようにしましょう。</a:t>
            </a:r>
          </a:p>
          <a:p>
            <a:pPr eaLnBrk="1" hangingPunct="1">
              <a:lnSpc>
                <a:spcPct val="90000"/>
              </a:lnSpc>
            </a:pPr>
            <a:endParaRPr lang="ja-JP" altLang="ja-JP" dirty="0"/>
          </a:p>
        </p:txBody>
      </p:sp>
    </p:spTree>
    <p:extLst>
      <p:ext uri="{BB962C8B-B14F-4D97-AF65-F5344CB8AC3E}">
        <p14:creationId xmlns:p14="http://schemas.microsoft.com/office/powerpoint/2010/main" val="384880265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72A7DFD3-3546-4392-99CE-023B897F2D67}"/>
              </a:ext>
            </a:extLst>
          </p:cNvPr>
          <p:cNvSpPr>
            <a:spLocks noGrp="1" noRot="1" noChangeAspect="1" noChangeArrowheads="1" noTextEdit="1"/>
          </p:cNvSpPr>
          <p:nvPr>
            <p:ph type="sldImg"/>
          </p:nvPr>
        </p:nvSpPr>
        <p:spPr>
          <a:ln/>
        </p:spPr>
      </p:sp>
      <p:sp>
        <p:nvSpPr>
          <p:cNvPr id="97283" name="Rectangle 3">
            <a:extLst>
              <a:ext uri="{FF2B5EF4-FFF2-40B4-BE49-F238E27FC236}">
                <a16:creationId xmlns:a16="http://schemas.microsoft.com/office/drawing/2014/main" id="{D4A469BE-06F8-4B1E-8AF7-7EBDD1E0CCE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では、</a:t>
            </a:r>
            <a:r>
              <a:rPr lang="ja-JP" altLang="ja-JP" dirty="0"/>
              <a:t>喀痰の吸引は、どのような時に行うのでしょう？</a:t>
            </a:r>
          </a:p>
          <a:p>
            <a:r>
              <a:rPr lang="ja-JP" altLang="ja-JP" dirty="0"/>
              <a:t>まず、喀痰がたまったときに行います。具体的には、喀痰は、食事や飲水などからの刺激や、感情が変化したときに多くなります。また先に説明したように、感染などが起きたときにも多くなります。</a:t>
            </a:r>
          </a:p>
          <a:p>
            <a:r>
              <a:rPr lang="ja-JP" altLang="ja-JP" dirty="0"/>
              <a:t>次は、ナースコールや、表情で対象者が吸引を希望した時です。この要望を素早くキャッチする必要があります。</a:t>
            </a:r>
          </a:p>
          <a:p>
            <a:r>
              <a:rPr lang="ja-JP" altLang="ja-JP" dirty="0"/>
              <a:t>唾液が口の中にたまっているときは、口腔内吸引の必要がありますし、上気道でゴロゴロとした音がしたり、呼吸器のアラームが鳴ったり、酸素飽和度の値がいつもより低いときは喀痰がたまって呼吸がしにくくなっていることが考えられます。このようなときは、対象者に吸引の意思を確認し、吸引をしましょう。意思の確認が難しい場合でも、声かけをしてから吸引をしましょう。</a:t>
            </a:r>
          </a:p>
          <a:p>
            <a:r>
              <a:rPr lang="ja-JP" altLang="ja-JP" dirty="0"/>
              <a:t>吸引は、時間を決めて行うものではなく、必要なときのみ</a:t>
            </a:r>
            <a:r>
              <a:rPr kumimoji="1" lang="ja-JP" altLang="ja-JP" sz="1000" kern="1200" dirty="0">
                <a:solidFill>
                  <a:schemeClr val="tx1"/>
                </a:solidFill>
                <a:effectLst/>
                <a:latin typeface="+mn-lt"/>
                <a:ea typeface="+mn-ea"/>
                <a:cs typeface="+mn-cs"/>
              </a:rPr>
              <a:t>行って下さい。また、吸引のタイミングについては、日頃から家族や医療職と相談しておく必要があります。</a:t>
            </a:r>
            <a:endParaRPr lang="en-US" altLang="ja-JP" dirty="0"/>
          </a:p>
        </p:txBody>
      </p:sp>
    </p:spTree>
    <p:extLst>
      <p:ext uri="{BB962C8B-B14F-4D97-AF65-F5344CB8AC3E}">
        <p14:creationId xmlns:p14="http://schemas.microsoft.com/office/powerpoint/2010/main" val="234831524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a:extLst>
              <a:ext uri="{FF2B5EF4-FFF2-40B4-BE49-F238E27FC236}">
                <a16:creationId xmlns:a16="http://schemas.microsoft.com/office/drawing/2014/main" id="{3217011E-2451-4F88-A342-818C6900F027}"/>
              </a:ext>
            </a:extLst>
          </p:cNvPr>
          <p:cNvSpPr>
            <a:spLocks noGrp="1" noRot="1" noChangeAspect="1" noChangeArrowheads="1" noTextEdit="1"/>
          </p:cNvSpPr>
          <p:nvPr>
            <p:ph type="sldImg"/>
          </p:nvPr>
        </p:nvSpPr>
        <p:spPr>
          <a:xfrm>
            <a:off x="815975" y="731838"/>
            <a:ext cx="4775200" cy="3581400"/>
          </a:xfrm>
          <a:ln/>
        </p:spPr>
      </p:sp>
      <p:sp>
        <p:nvSpPr>
          <p:cNvPr id="67588" name="Rectangle 3">
            <a:extLst>
              <a:ext uri="{FF2B5EF4-FFF2-40B4-BE49-F238E27FC236}">
                <a16:creationId xmlns:a16="http://schemas.microsoft.com/office/drawing/2014/main" id="{FCDB4AE8-02F0-4FE1-BF57-C77FE9F8336E}"/>
              </a:ext>
            </a:extLst>
          </p:cNvPr>
          <p:cNvSpPr>
            <a:spLocks noGrp="1" noChangeArrowheads="1"/>
          </p:cNvSpPr>
          <p:nvPr>
            <p:ph type="body" idx="1"/>
          </p:nvPr>
        </p:nvSpPr>
        <p:spPr>
          <a:xfrm>
            <a:off x="854075" y="4533900"/>
            <a:ext cx="4697413" cy="4240213"/>
          </a:xfrm>
          <a:ln/>
        </p:spPr>
        <p:txBody>
          <a:bodyPr/>
          <a:lstStyle/>
          <a:p>
            <a:r>
              <a:rPr kumimoji="1" lang="ja-JP" altLang="ja-JP" sz="1000" kern="1200" dirty="0">
                <a:solidFill>
                  <a:schemeClr val="tx1"/>
                </a:solidFill>
                <a:effectLst/>
                <a:latin typeface="+mn-lt"/>
                <a:ea typeface="+mn-ea"/>
                <a:cs typeface="+mn-cs"/>
              </a:rPr>
              <a:t>喀痰などへの対応は、まず、横向き（側臥位）やうつぶせ（腹臥位）などの喀痰が出やすいような姿勢を保持して、喀痰を出しやすくします。</a:t>
            </a:r>
          </a:p>
          <a:p>
            <a:r>
              <a:rPr kumimoji="1" lang="ja-JP" altLang="ja-JP" sz="1000" kern="1200" dirty="0">
                <a:solidFill>
                  <a:schemeClr val="tx1"/>
                </a:solidFill>
                <a:effectLst/>
                <a:latin typeface="+mn-lt"/>
                <a:ea typeface="+mn-ea"/>
                <a:cs typeface="+mn-cs"/>
              </a:rPr>
              <a:t>次に、喀痰などが貯留しても苦しく</a:t>
            </a:r>
            <a:r>
              <a:rPr lang="ja-JP" altLang="ja-JP" dirty="0"/>
              <a:t>ならないように、上気道を拡げ、空気の通り道を確保します。</a:t>
            </a:r>
          </a:p>
          <a:p>
            <a:r>
              <a:rPr lang="ja-JP" altLang="ja-JP" dirty="0"/>
              <a:t>喀痰が軟らかく切れやすく、出やすくするためには、喀痰が出やすくなるように全身的な水分補給、空気の加湿、吸入（ネブライザー）、去痰剤などの薬を使用します。</a:t>
            </a:r>
          </a:p>
          <a:p>
            <a:r>
              <a:rPr lang="ja-JP" altLang="ja-JP" dirty="0"/>
              <a:t>そのほか、体を動かし喀痰が出やすくします。また、呼吸運動を介助し換気を促進することも排痰につながります。</a:t>
            </a:r>
          </a:p>
          <a:p>
            <a:r>
              <a:rPr lang="ja-JP" altLang="ja-JP" dirty="0"/>
              <a:t>その上で必要であれば、吸引を行うこととなります。</a:t>
            </a:r>
          </a:p>
          <a:p>
            <a:r>
              <a:rPr lang="ja-JP" altLang="ja-JP" dirty="0"/>
              <a:t>基本的な考え方として、吸引しなくてもよい状況をつくる取組を医療職との連携の下でしっかりと実践し</a:t>
            </a:r>
            <a:r>
              <a:rPr kumimoji="1" lang="ja-JP" altLang="ja-JP" sz="1000" kern="1200" dirty="0">
                <a:solidFill>
                  <a:schemeClr val="tx1"/>
                </a:solidFill>
                <a:effectLst/>
                <a:latin typeface="+mn-lt"/>
                <a:ea typeface="+mn-ea"/>
                <a:cs typeface="+mn-cs"/>
              </a:rPr>
              <a:t>、その上で必要最小限の医療的な対応として、吸引を行うようにしましょう。とくに学校や通所では、教員や介護職員のかかわりとしてこの点が重要です。</a:t>
            </a:r>
            <a:endParaRPr lang="en-US" altLang="ja-JP" dirty="0"/>
          </a:p>
        </p:txBody>
      </p:sp>
    </p:spTree>
    <p:extLst>
      <p:ext uri="{BB962C8B-B14F-4D97-AF65-F5344CB8AC3E}">
        <p14:creationId xmlns:p14="http://schemas.microsoft.com/office/powerpoint/2010/main" val="333623642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43EB60A0-E813-4164-9A3A-D7111D05414D}"/>
              </a:ext>
            </a:extLst>
          </p:cNvPr>
          <p:cNvSpPr>
            <a:spLocks noGrp="1" noRot="1" noChangeAspect="1" noChangeArrowheads="1" noTextEdit="1"/>
          </p:cNvSpPr>
          <p:nvPr>
            <p:ph type="sldImg"/>
          </p:nvPr>
        </p:nvSpPr>
        <p:spPr>
          <a:ln/>
        </p:spPr>
      </p:sp>
      <p:sp>
        <p:nvSpPr>
          <p:cNvPr id="101379" name="Rectangle 3">
            <a:extLst>
              <a:ext uri="{FF2B5EF4-FFF2-40B4-BE49-F238E27FC236}">
                <a16:creationId xmlns:a16="http://schemas.microsoft.com/office/drawing/2014/main" id="{273B8AB8-8C39-440D-8263-06EE8DBD61D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108000" algn="l" defTabSz="914400" rtl="0" eaLnBrk="1" fontAlgn="auto" latinLnBrk="0" hangingPunct="1">
              <a:lnSpc>
                <a:spcPct val="100000"/>
              </a:lnSpc>
              <a:spcBef>
                <a:spcPts val="0"/>
              </a:spcBef>
              <a:spcAft>
                <a:spcPts val="0"/>
              </a:spcAft>
              <a:buClrTx/>
              <a:buSzTx/>
              <a:buFontTx/>
              <a:buNone/>
              <a:tabLst/>
              <a:defRPr/>
            </a:pPr>
            <a:r>
              <a:rPr lang="ja-JP" altLang="ja-JP" dirty="0"/>
              <a:t>排痰促進法には、体位ドレナージ、スクイ－ジングなどや、特殊な物ではカフアシストの使用などがあります。カフアシストは、咳（咳嗽）の補強（もしくは代用）となり、気道内分泌物を除去するのを助けます。排痰促進法後しばらくして（15～30分後などに）喀痰が出てくることも知っておく必要が</a:t>
            </a:r>
            <a:r>
              <a:rPr kumimoji="1" lang="ja-JP" altLang="ja-JP" sz="1000" kern="1200" dirty="0">
                <a:solidFill>
                  <a:schemeClr val="tx1"/>
                </a:solidFill>
                <a:effectLst/>
                <a:latin typeface="+mn-lt"/>
                <a:ea typeface="+mn-ea"/>
                <a:cs typeface="+mn-cs"/>
              </a:rPr>
              <a:t>あります。</a:t>
            </a:r>
          </a:p>
          <a:p>
            <a:endParaRPr lang="ja-JP" altLang="ja-JP" dirty="0"/>
          </a:p>
        </p:txBody>
      </p:sp>
    </p:spTree>
    <p:extLst>
      <p:ext uri="{BB962C8B-B14F-4D97-AF65-F5344CB8AC3E}">
        <p14:creationId xmlns:p14="http://schemas.microsoft.com/office/powerpoint/2010/main" val="790314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E7C9C7AA-E4E7-4D48-858D-FFC08540991F}"/>
              </a:ext>
            </a:extLst>
          </p:cNvPr>
          <p:cNvSpPr>
            <a:spLocks noGrp="1" noRot="1" noChangeAspect="1" noChangeArrowheads="1" noTextEdit="1"/>
          </p:cNvSpPr>
          <p:nvPr>
            <p:ph type="sldImg"/>
          </p:nvPr>
        </p:nvSpPr>
        <p:spPr>
          <a:ln/>
        </p:spPr>
      </p:sp>
      <p:sp>
        <p:nvSpPr>
          <p:cNvPr id="37891" name="Rectangle 3">
            <a:extLst>
              <a:ext uri="{FF2B5EF4-FFF2-40B4-BE49-F238E27FC236}">
                <a16:creationId xmlns:a16="http://schemas.microsoft.com/office/drawing/2014/main" id="{88675166-6072-4E76-A626-3E372697DAC8}"/>
              </a:ext>
            </a:extLst>
          </p:cNvPr>
          <p:cNvSpPr>
            <a:spLocks noGrp="1" noChangeArrowheads="1"/>
          </p:cNvSpPr>
          <p:nvPr>
            <p:ph type="body" idx="1"/>
          </p:nvPr>
        </p:nvSpPr>
        <p:spPr>
          <a:xfrm>
            <a:off x="673100" y="4686300"/>
            <a:ext cx="5632450" cy="4438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dirty="0"/>
              <a:t>体位ドレナージは、少ないエネルギーで喀痰を排出する一番簡単な排痰促進法で、たまっている喀痰を重力によって、低いところへ移動し排出する方法です。</a:t>
            </a:r>
          </a:p>
          <a:p>
            <a:r>
              <a:rPr lang="ja-JP" altLang="ja-JP" dirty="0"/>
              <a:t>喀痰吸引が必要な人は、長時間のあおむけ（仰臥位）により、背中側に喀痰がたまりやすいため、図に示すように横向き（側臥位）が有効です。しかし、同一の姿勢は、循環障害や褥瘡（じょくそう）などを引き起こす危険がありますので、長時間続けないように、1つの体位は、10分～20分保持するのが有効です。また、うつぶせの場合は、鼻や口を塞がないように注意することが重要です。</a:t>
            </a:r>
          </a:p>
          <a:p>
            <a:r>
              <a:rPr lang="ja-JP" altLang="ja-JP" dirty="0"/>
              <a:t>体位ドレナージが</a:t>
            </a:r>
            <a:r>
              <a:rPr kumimoji="1" lang="ja-JP" altLang="ja-JP" sz="1000" kern="1200" dirty="0">
                <a:solidFill>
                  <a:schemeClr val="tx1"/>
                </a:solidFill>
                <a:effectLst/>
                <a:latin typeface="+mn-lt"/>
                <a:ea typeface="+mn-ea"/>
                <a:cs typeface="+mn-cs"/>
              </a:rPr>
              <a:t>必要な場合は、医師や看護師と連携しながら行いましょう。</a:t>
            </a:r>
          </a:p>
          <a:p>
            <a:pPr eaLnBrk="1" hangingPunct="1"/>
            <a:endParaRPr lang="en-US" altLang="ja-JP" dirty="0"/>
          </a:p>
        </p:txBody>
      </p:sp>
    </p:spTree>
    <p:extLst>
      <p:ext uri="{BB962C8B-B14F-4D97-AF65-F5344CB8AC3E}">
        <p14:creationId xmlns:p14="http://schemas.microsoft.com/office/powerpoint/2010/main" val="5828924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E188ECC8-85F9-4604-9F8B-94A4CB10D212}"/>
              </a:ext>
            </a:extLst>
          </p:cNvPr>
          <p:cNvSpPr>
            <a:spLocks noGrp="1" noRot="1" noChangeAspect="1" noChangeArrowheads="1" noTextEdit="1"/>
          </p:cNvSpPr>
          <p:nvPr>
            <p:ph type="sldImg"/>
          </p:nvPr>
        </p:nvSpPr>
        <p:spPr>
          <a:ln/>
        </p:spPr>
      </p:sp>
      <p:sp>
        <p:nvSpPr>
          <p:cNvPr id="99331" name="Rectangle 3">
            <a:extLst>
              <a:ext uri="{FF2B5EF4-FFF2-40B4-BE49-F238E27FC236}">
                <a16:creationId xmlns:a16="http://schemas.microsoft.com/office/drawing/2014/main" id="{A6C4EED9-2BB4-4296-9748-9E8E5A4C3D0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吸引は</a:t>
            </a:r>
            <a:r>
              <a:rPr lang="ja-JP" altLang="ja-JP" dirty="0"/>
              <a:t>、たまった喀痰を取り除き空気の通り道をよくして呼吸を楽にしますが、吸引カテーテルを挿入して圧をかけて吸引しますので、吸引される方には苦痛が伴います。</a:t>
            </a:r>
          </a:p>
          <a:p>
            <a:r>
              <a:rPr lang="ja-JP" altLang="ja-JP" dirty="0"/>
              <a:t>たとえば、口や鼻にカテーテルが入ってくるのですから、不快だったり、痛みがあることは容易に想像できます。</a:t>
            </a:r>
          </a:p>
          <a:p>
            <a:r>
              <a:rPr lang="ja-JP" altLang="ja-JP" dirty="0"/>
              <a:t>口腔内や気管内の粘膜は柔らかく、鼻の奥にはたくさんの細かい血管があります。したがって、かたいカテーテルが入ることで傷つくことがありますので、カテーテルを挿入する場所や挿入する長さは決められたとおりにする必要があります。</a:t>
            </a:r>
          </a:p>
          <a:p>
            <a:r>
              <a:rPr lang="ja-JP" altLang="ja-JP" dirty="0"/>
              <a:t>また、人工呼吸器を使用している対象者の場合、喀痰吸引は人工呼吸器をはずして行いますので、その間、酸素や空気が入ってきません。そのため、吸引時間が長引くと低酸素の状態になります。ですから、皆さんは吸引される方の表情や顔色、パルスオキシメーターがあれば酸素飽和度の低下がないか、十分に注意しながら行う必要があります。</a:t>
            </a:r>
          </a:p>
          <a:p>
            <a:r>
              <a:rPr lang="ja-JP" altLang="ja-JP" dirty="0"/>
              <a:t>以上のように、吸引は多少なりとも対象者の苦痛を伴う行為であることをふまえ、排痰促進法などを用い、1回に十分な量の吸引ができるようにして、吸引回数を減らす努力が必要です。</a:t>
            </a:r>
          </a:p>
          <a:p>
            <a:r>
              <a:rPr lang="ja-JP" altLang="ja-JP" dirty="0"/>
              <a:t>また吸引は、口や鼻、気管の中にカテーテルという異物を直接入れる行為です。汚染した手や器具などを使用して吸引すれば、</a:t>
            </a:r>
            <a:r>
              <a:rPr lang="ja-JP" altLang="ja-JP" dirty="0" err="1"/>
              <a:t>ばい</a:t>
            </a:r>
            <a:r>
              <a:rPr lang="ja-JP" altLang="ja-JP" dirty="0"/>
              <a:t>菌を口や鼻、気管に入れることにもなってしまいます。ですから、清潔な手や器具</a:t>
            </a:r>
            <a:r>
              <a:rPr kumimoji="1" lang="ja-JP" altLang="ja-JP" sz="1000" kern="1200" dirty="0">
                <a:solidFill>
                  <a:schemeClr val="tx1"/>
                </a:solidFill>
                <a:effectLst/>
                <a:latin typeface="+mn-lt"/>
                <a:ea typeface="+mn-ea"/>
                <a:cs typeface="+mn-cs"/>
              </a:rPr>
              <a:t>、環境の中で行うことが何よりも重要です。</a:t>
            </a:r>
          </a:p>
          <a:p>
            <a:pPr eaLnBrk="1" hangingPunct="1">
              <a:lnSpc>
                <a:spcPct val="90000"/>
              </a:lnSpc>
            </a:pPr>
            <a:endParaRPr lang="ja-JP" altLang="en-US" dirty="0"/>
          </a:p>
        </p:txBody>
      </p:sp>
    </p:spTree>
    <p:extLst>
      <p:ext uri="{BB962C8B-B14F-4D97-AF65-F5344CB8AC3E}">
        <p14:creationId xmlns:p14="http://schemas.microsoft.com/office/powerpoint/2010/main" val="3206219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スライド イメージ プレースホルダ 1">
            <a:extLst>
              <a:ext uri="{FF2B5EF4-FFF2-40B4-BE49-F238E27FC236}">
                <a16:creationId xmlns:a16="http://schemas.microsoft.com/office/drawing/2014/main" id="{C48A6200-AD19-4BDD-89FF-897082CF3EE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ノート プレースホルダ 2">
            <a:extLst>
              <a:ext uri="{FF2B5EF4-FFF2-40B4-BE49-F238E27FC236}">
                <a16:creationId xmlns:a16="http://schemas.microsoft.com/office/drawing/2014/main" id="{D8D101D1-FF70-47E0-B495-305996AC0A7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dirty="0"/>
              <a:t>バイタルサインの一つ、脈拍について説明します。医療職は、動脈をさわって、脈の速さ、不整の有無、緊張などを判断します。</a:t>
            </a:r>
          </a:p>
          <a:p>
            <a:r>
              <a:rPr lang="ja-JP" altLang="ja-JP" dirty="0"/>
              <a:t>皆さんは、脈を触れなくても、最近ではパルスオキシメーターの表示で脈拍を知ることが出来ます。</a:t>
            </a:r>
          </a:p>
          <a:p>
            <a:r>
              <a:rPr lang="ja-JP" altLang="ja-JP" dirty="0"/>
              <a:t>正常値は、年齢によって大きく異なり、年齢が若いほど多くなっています。</a:t>
            </a:r>
          </a:p>
          <a:p>
            <a:r>
              <a:rPr lang="ja-JP" altLang="ja-JP" dirty="0"/>
              <a:t>また脈拍数は、運動や精神的興奮、入浴などによって体温の上昇とともに、増加します。</a:t>
            </a:r>
          </a:p>
          <a:p>
            <a:r>
              <a:rPr lang="ja-JP" altLang="ja-JP" dirty="0"/>
              <a:t>みなさんは、担当する対象者の普段の脈拍の幅を知って</a:t>
            </a:r>
            <a:r>
              <a:rPr kumimoji="1" lang="ja-JP" altLang="ja-JP" sz="1000" kern="1200" dirty="0">
                <a:solidFill>
                  <a:schemeClr val="tx1"/>
                </a:solidFill>
                <a:effectLst/>
                <a:latin typeface="+mn-lt"/>
                <a:ea typeface="+mn-ea"/>
                <a:cs typeface="+mn-cs"/>
              </a:rPr>
              <a:t>おくと、その時点で異常かどうかを判断することが出来ます。</a:t>
            </a:r>
          </a:p>
          <a:p>
            <a:endParaRPr lang="ja-JP" altLang="en-US" dirty="0"/>
          </a:p>
        </p:txBody>
      </p:sp>
    </p:spTree>
    <p:extLst>
      <p:ext uri="{BB962C8B-B14F-4D97-AF65-F5344CB8AC3E}">
        <p14:creationId xmlns:p14="http://schemas.microsoft.com/office/powerpoint/2010/main" val="48471859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 1">
            <a:extLst>
              <a:ext uri="{FF2B5EF4-FFF2-40B4-BE49-F238E27FC236}">
                <a16:creationId xmlns:a16="http://schemas.microsoft.com/office/drawing/2014/main" id="{2F3E08BB-CC26-413D-A53B-C3F188AF5F85}"/>
              </a:ext>
            </a:extLst>
          </p:cNvPr>
          <p:cNvSpPr>
            <a:spLocks noGrp="1" noRot="1" noChangeAspect="1" noTextEdit="1"/>
          </p:cNvSpPr>
          <p:nvPr>
            <p:ph type="sldImg"/>
          </p:nvPr>
        </p:nvSpPr>
        <p:spPr>
          <a:ln/>
        </p:spPr>
      </p:sp>
      <p:sp>
        <p:nvSpPr>
          <p:cNvPr id="50179" name="ノート プレースホルダ 2">
            <a:extLst>
              <a:ext uri="{FF2B5EF4-FFF2-40B4-BE49-F238E27FC236}">
                <a16:creationId xmlns:a16="http://schemas.microsoft.com/office/drawing/2014/main" id="{8ABBE6EB-4406-4CF8-A45C-9A13450DFA07}"/>
              </a:ext>
            </a:extLst>
          </p:cNvPr>
          <p:cNvSpPr>
            <a:spLocks noGrp="1"/>
          </p:cNvSpPr>
          <p:nvPr>
            <p:ph type="body" idx="1"/>
          </p:nvPr>
        </p:nvSpPr>
        <p:spPr>
          <a:xfrm>
            <a:off x="680720" y="4721186"/>
            <a:ext cx="5445760" cy="447270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ここ</a:t>
            </a:r>
            <a:r>
              <a:rPr lang="ja-JP" altLang="ja-JP" dirty="0"/>
              <a:t>では、呼吸状態が悪化した時の対応のポイントを説明します。</a:t>
            </a:r>
          </a:p>
          <a:p>
            <a:r>
              <a:rPr lang="ja-JP" altLang="ja-JP" dirty="0"/>
              <a:t>呼吸の状態が悪くなった時には、あおむけ（仰臥位）のままにせず、横向き（側臥位）とし、必要に応じて、上気道を拡げるために下顎を前に出すようにします。その上で、喀痰が貯留している時には適切に吸引</a:t>
            </a:r>
            <a:r>
              <a:rPr kumimoji="1" lang="ja-JP" altLang="ja-JP" sz="1000" kern="1200" dirty="0">
                <a:solidFill>
                  <a:schemeClr val="tx1"/>
                </a:solidFill>
                <a:effectLst/>
                <a:latin typeface="+mn-lt"/>
                <a:ea typeface="+mn-ea"/>
                <a:cs typeface="+mn-cs"/>
              </a:rPr>
              <a:t>を行います。</a:t>
            </a:r>
            <a:endParaRPr lang="ja-JP" altLang="en-US" dirty="0"/>
          </a:p>
        </p:txBody>
      </p:sp>
    </p:spTree>
    <p:extLst>
      <p:ext uri="{BB962C8B-B14F-4D97-AF65-F5344CB8AC3E}">
        <p14:creationId xmlns:p14="http://schemas.microsoft.com/office/powerpoint/2010/main" val="115940609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 1">
            <a:extLst>
              <a:ext uri="{FF2B5EF4-FFF2-40B4-BE49-F238E27FC236}">
                <a16:creationId xmlns:a16="http://schemas.microsoft.com/office/drawing/2014/main" id="{2F3E08BB-CC26-413D-A53B-C3F188AF5F85}"/>
              </a:ext>
            </a:extLst>
          </p:cNvPr>
          <p:cNvSpPr>
            <a:spLocks noGrp="1" noRot="1" noChangeAspect="1" noTextEdit="1"/>
          </p:cNvSpPr>
          <p:nvPr>
            <p:ph type="sldImg"/>
          </p:nvPr>
        </p:nvSpPr>
        <p:spPr>
          <a:ln/>
        </p:spPr>
      </p:sp>
      <p:sp>
        <p:nvSpPr>
          <p:cNvPr id="50179" name="ノート プレースホルダ 2">
            <a:extLst>
              <a:ext uri="{FF2B5EF4-FFF2-40B4-BE49-F238E27FC236}">
                <a16:creationId xmlns:a16="http://schemas.microsoft.com/office/drawing/2014/main" id="{8ABBE6EB-4406-4CF8-A45C-9A13450DFA0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dirty="0"/>
              <a:t>喉頭部の狭窄（きょうさく）が強くなって呼吸が苦しくなる場合は、体を起こして、頸（くび）と顎（あご）をやや前に出し、喉頭部を拡げるというイメージで保持して、狭窄を緩和すると呼吸が改善しやすくなります。気管支喘息の場合にも体を起こした方が呼吸が楽になります。しかし、嚥下障害が強い場合には、体を起こすと、唾液が喉頭にたまり、気管にも流れ込んで、かえって呼吸が苦しくなるので、注意が必要です。</a:t>
            </a:r>
          </a:p>
          <a:p>
            <a:r>
              <a:rPr lang="ja-JP" altLang="ja-JP" dirty="0"/>
              <a:t>その上で、必要に応じて</a:t>
            </a:r>
            <a:r>
              <a:rPr kumimoji="1" lang="ja-JP" altLang="ja-JP" sz="1000" kern="1200" dirty="0">
                <a:solidFill>
                  <a:schemeClr val="tx1"/>
                </a:solidFill>
                <a:effectLst/>
                <a:latin typeface="+mn-lt"/>
                <a:ea typeface="+mn-ea"/>
                <a:cs typeface="+mn-cs"/>
              </a:rPr>
              <a:t>、右側に示すような方法を組み合わせます。</a:t>
            </a:r>
          </a:p>
          <a:p>
            <a:endParaRPr lang="ja-JP" altLang="en-US" dirty="0"/>
          </a:p>
        </p:txBody>
      </p:sp>
    </p:spTree>
    <p:extLst>
      <p:ext uri="{BB962C8B-B14F-4D97-AF65-F5344CB8AC3E}">
        <p14:creationId xmlns:p14="http://schemas.microsoft.com/office/powerpoint/2010/main" val="273136700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0BE37662-30FC-4AC9-AE99-027647EE6F1D}"/>
              </a:ext>
            </a:extLst>
          </p:cNvPr>
          <p:cNvSpPr>
            <a:spLocks noGrp="1" noRot="1" noChangeAspect="1" noChangeArrowheads="1" noTextEdit="1"/>
          </p:cNvSpPr>
          <p:nvPr>
            <p:ph type="sldImg"/>
          </p:nvPr>
        </p:nvSpPr>
        <p:spPr>
          <a:ln/>
        </p:spPr>
      </p:sp>
      <p:sp>
        <p:nvSpPr>
          <p:cNvPr id="89091" name="Rectangle 3">
            <a:extLst>
              <a:ext uri="{FF2B5EF4-FFF2-40B4-BE49-F238E27FC236}">
                <a16:creationId xmlns:a16="http://schemas.microsoft.com/office/drawing/2014/main" id="{1CCA9B57-0019-4DF3-BBF3-65438ECFC5E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ここから、喀痰吸引の手技の説明に入っていきますが、その前に、基本的な考えとして、皆さんが行う喀痰吸引や</a:t>
            </a:r>
            <a:r>
              <a:rPr lang="ja-JP" altLang="ja-JP" dirty="0"/>
              <a:t>経管栄養には、基本原則に従った対応と個別性への対応があることを知っておいてください。</a:t>
            </a:r>
          </a:p>
          <a:p>
            <a:r>
              <a:rPr lang="ja-JP" altLang="ja-JP" dirty="0"/>
              <a:t>基本原則とは、喀痰吸引であれば、吸引圧の上限や吸引カテーテルを入れる長さ、方向などについて、基本的なルールがあります。経管栄養に関しては、栄養剤の温度や注入速度、注入中の体位などです。基本研修では、まずはこの基本原則に従った対応をしっかり習得しましょう。</a:t>
            </a:r>
          </a:p>
          <a:p>
            <a:r>
              <a:rPr lang="ja-JP" altLang="ja-JP" dirty="0"/>
              <a:t>しかし、実際に皆さんが現場で喀痰吸引等を実施する時には、個別性への対応が求められます。例えば、最近では、気管切開の手術の方法や気管カニューレの種類も多様化しており、個々の対象者に応じた手技を身に付ける必要があります。また、経管栄養では、対象者の好みや家族が慣れている方法に応じた対応が求められます。こうした個別性への対応については、介護職員等だけで判断するのではなく、医師の指示に従い、看護師と連携して対応するようにしましょう。皆さんが喀痰吸引や経管栄養を行う対象者の場合、どのような個別対応が必要になるのか、実地研修の段階で確認して習得しておく必要があります。</a:t>
            </a:r>
          </a:p>
          <a:p>
            <a:r>
              <a:rPr lang="ja-JP" altLang="ja-JP" dirty="0"/>
              <a:t>また、緊急時の対応を心得ておくことも大切です。特に、在宅では、対象者が急変したり災害が起きた時でも、一人で対応しなくてはいけない場合があります。個々の対象者に対し、緊急時としてどのような場合が想定されるのか、またその際にどのように対応すべきか</a:t>
            </a:r>
            <a:r>
              <a:rPr lang="ja-JP" altLang="ja-JP" dirty="0" err="1"/>
              <a:t>は</a:t>
            </a:r>
            <a:r>
              <a:rPr lang="ja-JP" altLang="ja-JP" dirty="0"/>
              <a:t>、予め多職種や関係事業者間で決めておきましょう。実際に発生した場合には、医師や看護師と連携して対応しましょう。</a:t>
            </a:r>
          </a:p>
          <a:p>
            <a:r>
              <a:rPr lang="ja-JP" altLang="ja-JP" dirty="0"/>
              <a:t>なお、介護職員等が対応できる範囲については、厚生労働省医政局より平成17年度に通知が出ています。参考資料に掲載されていますので</a:t>
            </a:r>
            <a:r>
              <a:rPr kumimoji="1" lang="ja-JP" altLang="ja-JP" sz="1000" kern="1200" dirty="0">
                <a:solidFill>
                  <a:schemeClr val="tx1"/>
                </a:solidFill>
                <a:effectLst/>
                <a:latin typeface="+mn-lt"/>
                <a:ea typeface="+mn-ea"/>
                <a:cs typeface="+mn-cs"/>
              </a:rPr>
              <a:t>参考にしていただき、現場では医師や看護師と相談しながら対応するようにしましょう。</a:t>
            </a:r>
          </a:p>
          <a:p>
            <a:pPr eaLnBrk="1" hangingPunct="1"/>
            <a:endParaRPr lang="ja-JP" altLang="en-US" sz="11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52291662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72FD9563-4F37-4515-87BC-9D992ED97AB8}"/>
              </a:ext>
            </a:extLst>
          </p:cNvPr>
          <p:cNvSpPr>
            <a:spLocks noGrp="1" noRot="1" noChangeAspect="1" noChangeArrowheads="1" noTextEdit="1"/>
          </p:cNvSpPr>
          <p:nvPr>
            <p:ph type="sldImg"/>
          </p:nvPr>
        </p:nvSpPr>
        <p:spPr>
          <a:ln/>
        </p:spPr>
      </p:sp>
      <p:sp>
        <p:nvSpPr>
          <p:cNvPr id="119811" name="Rectangle 3">
            <a:extLst>
              <a:ext uri="{FF2B5EF4-FFF2-40B4-BE49-F238E27FC236}">
                <a16:creationId xmlns:a16="http://schemas.microsoft.com/office/drawing/2014/main" id="{D673D94F-16D6-4FBE-9DA9-4F1AB525008F}"/>
              </a:ext>
            </a:extLst>
          </p:cNvPr>
          <p:cNvSpPr>
            <a:spLocks noGrp="1" noChangeArrowheads="1"/>
          </p:cNvSpPr>
          <p:nvPr>
            <p:ph type="body" idx="1"/>
          </p:nvPr>
        </p:nvSpPr>
        <p:spPr>
          <a:xfrm>
            <a:off x="673100" y="4686300"/>
            <a:ext cx="5632450" cy="4438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dirty="0"/>
              <a:t>ここからは、喀痰吸引のコツと注意点を説明していきます。</a:t>
            </a:r>
          </a:p>
          <a:p>
            <a:r>
              <a:rPr lang="ja-JP" altLang="ja-JP" dirty="0"/>
              <a:t>まずは、口腔内・鼻腔内吸引の注意点です。</a:t>
            </a:r>
          </a:p>
          <a:p>
            <a:r>
              <a:rPr lang="ja-JP" altLang="ja-JP" dirty="0"/>
              <a:t>第一の注意点は、適正な方向に挿入する、ということです。</a:t>
            </a:r>
          </a:p>
          <a:p>
            <a:r>
              <a:rPr lang="ja-JP" altLang="ja-JP" dirty="0"/>
              <a:t>次に、吸引カテーテルを入れる長さについては、医師の指示を確認し、家族に確認しておきましょう。長さを間違えないようにするための工夫としては、カテーテルに印をつける、目盛がついたカテーテルを使う、規定の長さに切ったカラーテープを吸引器に貼っておくなどの方法があります。</a:t>
            </a:r>
          </a:p>
          <a:p>
            <a:r>
              <a:rPr lang="ja-JP" altLang="ja-JP" dirty="0"/>
              <a:t>吸引圧の目安ですが、粘膜を損傷しないよう、20kPa（キロパスカル）以下にします。その吸引圧で十分に吸引できない場合は、医師に相談しましょう。</a:t>
            </a:r>
          </a:p>
          <a:p>
            <a:r>
              <a:rPr lang="ja-JP" altLang="ja-JP" dirty="0"/>
              <a:t>加えて、感染予防のための清潔操作が必要です。実施前後には</a:t>
            </a:r>
            <a:r>
              <a:rPr kumimoji="1" lang="ja-JP" altLang="ja-JP" sz="1000" kern="1200" dirty="0">
                <a:solidFill>
                  <a:schemeClr val="tx1"/>
                </a:solidFill>
                <a:effectLst/>
                <a:latin typeface="+mn-lt"/>
                <a:ea typeface="+mn-ea"/>
                <a:cs typeface="+mn-cs"/>
              </a:rPr>
              <a:t>必ず手洗いをしましょう。</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dirty="0">
              <a:solidFill>
                <a:srgbClr val="FF0000"/>
              </a:solidFill>
              <a:latin typeface="Segoe UI" panose="020B0502040204020203" pitchFamily="34" charset="0"/>
              <a:ea typeface="メイリオ" panose="020B0604030504040204" pitchFamily="50" charset="-128"/>
            </a:endParaRPr>
          </a:p>
          <a:p>
            <a:pPr eaLnBrk="1" hangingPunct="1"/>
            <a:endParaRPr lang="en-US" altLang="ja-JP" sz="1100" dirty="0">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317827838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スライド イメージ プレースホルダ 1">
            <a:extLst>
              <a:ext uri="{FF2B5EF4-FFF2-40B4-BE49-F238E27FC236}">
                <a16:creationId xmlns:a16="http://schemas.microsoft.com/office/drawing/2014/main" id="{104F096B-E2CA-4ADF-A362-8E1F03127F65}"/>
              </a:ext>
            </a:extLst>
          </p:cNvPr>
          <p:cNvSpPr>
            <a:spLocks noGrp="1" noRot="1" noChangeAspect="1" noChangeArrowheads="1" noTextEdit="1"/>
          </p:cNvSpPr>
          <p:nvPr>
            <p:ph type="sldImg"/>
          </p:nvPr>
        </p:nvSpPr>
        <p:spPr>
          <a:ln/>
        </p:spPr>
      </p:sp>
      <p:sp>
        <p:nvSpPr>
          <p:cNvPr id="132099" name="ノート プレースホルダ 2">
            <a:extLst>
              <a:ext uri="{FF2B5EF4-FFF2-40B4-BE49-F238E27FC236}">
                <a16:creationId xmlns:a16="http://schemas.microsoft.com/office/drawing/2014/main" id="{3A02EAD2-326D-4723-A1D9-31D3645A3BF2}"/>
              </a:ext>
            </a:extLst>
          </p:cNvPr>
          <p:cNvSpPr>
            <a:spLocks noGrp="1"/>
          </p:cNvSpPr>
          <p:nvPr>
            <p:ph type="body" idx="1"/>
          </p:nvPr>
        </p:nvSpPr>
        <p:spPr>
          <a:xfrm>
            <a:off x="839788" y="4686300"/>
            <a:ext cx="5154612" cy="4438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87" tIns="45144" rIns="90287" bIns="45144"/>
          <a:lstStyle/>
          <a:p>
            <a:r>
              <a:rPr lang="ja-JP" altLang="en-US" dirty="0"/>
              <a:t>次に、口腔内吸引のコツを説明します。</a:t>
            </a:r>
          </a:p>
          <a:p>
            <a:r>
              <a:rPr lang="ja-JP" altLang="en-US" dirty="0"/>
              <a:t>口腔内では、奥歯とほおの内側の間、舌の上下面と周囲、前歯と唇の間に喀痰がたまりやすいので、これらを中心に確認し、喀痰があれば吸引します。十分に開口できない人の場合、片手で唇を開いたり、場合によっては、バイトブロックを歯の間に咬ませて、口腔内吸引を行う場合もあります。</a:t>
            </a:r>
          </a:p>
          <a:p>
            <a:endParaRPr lang="ja-JP" altLang="en-US" dirty="0"/>
          </a:p>
        </p:txBody>
      </p:sp>
    </p:spTree>
    <p:extLst>
      <p:ext uri="{BB962C8B-B14F-4D97-AF65-F5344CB8AC3E}">
        <p14:creationId xmlns:p14="http://schemas.microsoft.com/office/powerpoint/2010/main" val="394812694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F7AB83BC-6A81-4872-A9D0-C0CB8B1E1834}"/>
              </a:ext>
            </a:extLst>
          </p:cNvPr>
          <p:cNvSpPr>
            <a:spLocks noGrp="1" noRot="1" noChangeAspect="1" noChangeArrowheads="1" noTextEdit="1"/>
          </p:cNvSpPr>
          <p:nvPr>
            <p:ph type="sldImg"/>
          </p:nvPr>
        </p:nvSpPr>
        <p:spPr>
          <a:ln/>
        </p:spPr>
      </p:sp>
      <p:sp>
        <p:nvSpPr>
          <p:cNvPr id="134147" name="Rectangle 3">
            <a:extLst>
              <a:ext uri="{FF2B5EF4-FFF2-40B4-BE49-F238E27FC236}">
                <a16:creationId xmlns:a16="http://schemas.microsoft.com/office/drawing/2014/main" id="{E5690A14-AD1E-4734-9E44-9C28E6CEA2A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87" tIns="45144" rIns="90287" bIns="45144"/>
          <a:lstStyle/>
          <a:p>
            <a:pPr marL="0" marR="0" lvl="0" indent="108000" algn="l" defTabSz="914400" rtl="0" eaLnBrk="1" fontAlgn="auto" latinLnBrk="0" hangingPunct="1">
              <a:lnSpc>
                <a:spcPct val="100000"/>
              </a:lnSpc>
              <a:spcBef>
                <a:spcPts val="0"/>
              </a:spcBef>
              <a:spcAft>
                <a:spcPts val="0"/>
              </a:spcAft>
              <a:buClrTx/>
              <a:buSzTx/>
              <a:buFontTx/>
              <a:buNone/>
              <a:tabLst/>
              <a:defRPr/>
            </a:pPr>
            <a:r>
              <a:rPr lang="ja-JP" altLang="ja-JP" dirty="0"/>
              <a:t>皆さんには、咽頭内の吸引は許可されていませんが、口腔の奥にある壁である咽頭の壁を強く吸引カテーテルで刺激すると、「ゲエッ」という嘔吐反射が誘発されます。したがって、食後間もない時は、この部位を刺激しないように、やさしく吸引して下さい。</a:t>
            </a:r>
          </a:p>
          <a:p>
            <a:endParaRPr lang="ja-JP" altLang="ja-JP" dirty="0"/>
          </a:p>
        </p:txBody>
      </p:sp>
    </p:spTree>
    <p:extLst>
      <p:ext uri="{BB962C8B-B14F-4D97-AF65-F5344CB8AC3E}">
        <p14:creationId xmlns:p14="http://schemas.microsoft.com/office/powerpoint/2010/main" val="17876640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スライド イメージ プレースホルダ 1">
            <a:extLst>
              <a:ext uri="{FF2B5EF4-FFF2-40B4-BE49-F238E27FC236}">
                <a16:creationId xmlns:a16="http://schemas.microsoft.com/office/drawing/2014/main" id="{B690AF99-4846-4E07-A41B-AB4732ACD77F}"/>
              </a:ext>
            </a:extLst>
          </p:cNvPr>
          <p:cNvSpPr>
            <a:spLocks noGrp="1" noRot="1" noChangeAspect="1" noChangeArrowheads="1" noTextEdit="1"/>
          </p:cNvSpPr>
          <p:nvPr>
            <p:ph type="sldImg"/>
          </p:nvPr>
        </p:nvSpPr>
        <p:spPr>
          <a:ln/>
        </p:spPr>
      </p:sp>
      <p:sp>
        <p:nvSpPr>
          <p:cNvPr id="228355" name="ノート プレースホルダ 2">
            <a:extLst>
              <a:ext uri="{FF2B5EF4-FFF2-40B4-BE49-F238E27FC236}">
                <a16:creationId xmlns:a16="http://schemas.microsoft.com/office/drawing/2014/main" id="{4E25256A-5C99-418C-BA72-1D3BD2BC77B0}"/>
              </a:ext>
            </a:extLst>
          </p:cNvPr>
          <p:cNvSpPr>
            <a:spLocks noGrp="1"/>
          </p:cNvSpPr>
          <p:nvPr>
            <p:ph type="body" idx="1"/>
          </p:nvPr>
        </p:nvSpPr>
        <p:spPr>
          <a:xfrm>
            <a:off x="673100" y="4684713"/>
            <a:ext cx="5389563" cy="4440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lstStyle/>
          <a:p>
            <a:r>
              <a:rPr lang="ja-JP" altLang="ja-JP" dirty="0"/>
              <a:t>続いて、鼻腔内吸引のコツを説明します。</a:t>
            </a:r>
          </a:p>
          <a:p>
            <a:r>
              <a:rPr lang="ja-JP" altLang="ja-JP" dirty="0"/>
              <a:t>鼻腔内を吸引する前に、鼻腔内の構造、特に真ん中に鼻中隔という隔壁があり、左右の鼻腔には、上、中、下の3つの鼻甲介というヒダが垂れ下がっていることをイメージしましょう。もし吸引カテーテルを挿入してみて、カテーテルがなかなか入って行かないようであれば、無理をせず、反対側の鼻腔から吸引を行います。左右の鼻腔</a:t>
            </a:r>
            <a:r>
              <a:rPr kumimoji="1" lang="ja-JP" altLang="ja-JP" sz="1000" kern="1200" dirty="0">
                <a:solidFill>
                  <a:schemeClr val="tx1"/>
                </a:solidFill>
                <a:effectLst/>
                <a:latin typeface="+mn-lt"/>
                <a:ea typeface="+mn-ea"/>
                <a:cs typeface="+mn-cs"/>
              </a:rPr>
              <a:t>は、奥でつながっているからです。</a:t>
            </a:r>
          </a:p>
          <a:p>
            <a:endParaRPr lang="ja-JP" altLang="en-US" dirty="0"/>
          </a:p>
        </p:txBody>
      </p:sp>
      <p:sp>
        <p:nvSpPr>
          <p:cNvPr id="228356" name="スライド番号プレースホルダ 3">
            <a:extLst>
              <a:ext uri="{FF2B5EF4-FFF2-40B4-BE49-F238E27FC236}">
                <a16:creationId xmlns:a16="http://schemas.microsoft.com/office/drawing/2014/main" id="{E61DB728-EAE1-48D3-8CC6-AAA34F3AA7BD}"/>
              </a:ext>
            </a:extLst>
          </p:cNvPr>
          <p:cNvSpPr txBox="1">
            <a:spLocks noGrp="1"/>
          </p:cNvSpPr>
          <p:nvPr/>
        </p:nvSpPr>
        <p:spPr bwMode="auto">
          <a:xfrm>
            <a:off x="3816350" y="9371013"/>
            <a:ext cx="29178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12" tIns="44954" rIns="89912" bIns="44954" anchor="b"/>
          <a:lstStyle>
            <a:lvl1pPr defTabSz="936625">
              <a:spcBef>
                <a:spcPct val="30000"/>
              </a:spcBef>
              <a:defRPr kumimoji="1" sz="1200">
                <a:solidFill>
                  <a:schemeClr val="tx1"/>
                </a:solidFill>
                <a:latin typeface="ＭＳ Ｐ明朝" panose="02020600040205080304" pitchFamily="18" charset="-128"/>
                <a:ea typeface="ＭＳ Ｐ明朝" panose="02020600040205080304" pitchFamily="18" charset="-128"/>
              </a:defRPr>
            </a:lvl1pPr>
            <a:lvl2pPr marL="742950" indent="-285750" defTabSz="936625">
              <a:spcBef>
                <a:spcPct val="30000"/>
              </a:spcBef>
              <a:defRPr kumimoji="1" sz="1200">
                <a:solidFill>
                  <a:schemeClr val="tx1"/>
                </a:solidFill>
                <a:latin typeface="ＭＳ Ｐ明朝" panose="02020600040205080304" pitchFamily="18" charset="-128"/>
                <a:ea typeface="ＭＳ Ｐ明朝" panose="02020600040205080304" pitchFamily="18" charset="-128"/>
              </a:defRPr>
            </a:lvl2pPr>
            <a:lvl3pPr marL="1143000" indent="-228600" defTabSz="936625">
              <a:spcBef>
                <a:spcPct val="30000"/>
              </a:spcBef>
              <a:defRPr kumimoji="1" sz="1200">
                <a:solidFill>
                  <a:schemeClr val="tx1"/>
                </a:solidFill>
                <a:latin typeface="ＭＳ Ｐ明朝" panose="02020600040205080304" pitchFamily="18" charset="-128"/>
                <a:ea typeface="ＭＳ Ｐ明朝" panose="02020600040205080304" pitchFamily="18" charset="-128"/>
              </a:defRPr>
            </a:lvl3pPr>
            <a:lvl4pPr marL="1600200" indent="-228600" defTabSz="936625">
              <a:spcBef>
                <a:spcPct val="30000"/>
              </a:spcBef>
              <a:defRPr kumimoji="1" sz="1200">
                <a:solidFill>
                  <a:schemeClr val="tx1"/>
                </a:solidFill>
                <a:latin typeface="ＭＳ Ｐ明朝" panose="02020600040205080304" pitchFamily="18" charset="-128"/>
                <a:ea typeface="ＭＳ Ｐ明朝" panose="02020600040205080304" pitchFamily="18" charset="-128"/>
              </a:defRPr>
            </a:lvl4pPr>
            <a:lvl5pPr marL="2057400" indent="-228600" defTabSz="936625">
              <a:spcBef>
                <a:spcPct val="30000"/>
              </a:spcBef>
              <a:defRPr kumimoji="1" sz="1200">
                <a:solidFill>
                  <a:schemeClr val="tx1"/>
                </a:solidFill>
                <a:latin typeface="ＭＳ Ｐ明朝" panose="02020600040205080304" pitchFamily="18" charset="-128"/>
                <a:ea typeface="ＭＳ Ｐ明朝" panose="02020600040205080304" pitchFamily="18" charset="-128"/>
              </a:defRPr>
            </a:lvl5pPr>
            <a:lvl6pPr marL="2514600" indent="-228600" defTabSz="93662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6pPr>
            <a:lvl7pPr marL="2971800" indent="-228600" defTabSz="93662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7pPr>
            <a:lvl8pPr marL="3429000" indent="-228600" defTabSz="93662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8pPr>
            <a:lvl9pPr marL="3886200" indent="-228600" defTabSz="936625" eaLnBrk="0" fontAlgn="base" hangingPunct="0">
              <a:spcBef>
                <a:spcPct val="30000"/>
              </a:spcBef>
              <a:spcAft>
                <a:spcPct val="0"/>
              </a:spcAft>
              <a:defRPr kumimoji="1" sz="1200">
                <a:solidFill>
                  <a:schemeClr val="tx1"/>
                </a:solidFill>
                <a:latin typeface="ＭＳ Ｐ明朝" panose="02020600040205080304" pitchFamily="18" charset="-128"/>
                <a:ea typeface="ＭＳ Ｐ明朝" panose="02020600040205080304" pitchFamily="18" charset="-128"/>
              </a:defRPr>
            </a:lvl9pPr>
          </a:lstStyle>
          <a:p>
            <a:pPr marL="0" marR="0" lvl="0" indent="0" algn="r" defTabSz="936625" rtl="0" eaLnBrk="1" fontAlgn="auto" latinLnBrk="0" hangingPunct="1">
              <a:lnSpc>
                <a:spcPct val="100000"/>
              </a:lnSpc>
              <a:spcBef>
                <a:spcPct val="0"/>
              </a:spcBef>
              <a:spcAft>
                <a:spcPts val="0"/>
              </a:spcAft>
              <a:buClrTx/>
              <a:buSzTx/>
              <a:buFontTx/>
              <a:buNone/>
              <a:tabLst/>
              <a:defRPr/>
            </a:pPr>
            <a:endParaRPr kumimoji="1" lang="en-US" altLang="ja-JP" sz="11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55858137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098116E8-EFD2-4B2C-B446-B5A0715544EE}"/>
              </a:ext>
            </a:extLst>
          </p:cNvPr>
          <p:cNvSpPr>
            <a:spLocks noGrp="1" noRot="1" noChangeAspect="1" noChangeArrowheads="1" noTextEdit="1"/>
          </p:cNvSpPr>
          <p:nvPr>
            <p:ph type="sldImg"/>
          </p:nvPr>
        </p:nvSpPr>
        <p:spPr>
          <a:ln/>
        </p:spPr>
      </p:sp>
      <p:sp>
        <p:nvSpPr>
          <p:cNvPr id="136195" name="Rectangle 3">
            <a:extLst>
              <a:ext uri="{FF2B5EF4-FFF2-40B4-BE49-F238E27FC236}">
                <a16:creationId xmlns:a16="http://schemas.microsoft.com/office/drawing/2014/main" id="{83DED910-0ABC-4829-8780-DA2BDA5EB8D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87" tIns="45144" rIns="90287" bIns="45144"/>
          <a:lstStyle/>
          <a:p>
            <a:r>
              <a:rPr lang="ja-JP" altLang="ja-JP" dirty="0"/>
              <a:t>鼻腔粘膜はデリケートで出血しやすいため、吸引カテーテル先端を、鼻腔に適切な長さまで挿入するまでは、吸引カテーテルを操作する手と反対の手で、吸引カテーテルの根元を押さえ、陰圧をかけないようにします。</a:t>
            </a:r>
          </a:p>
          <a:p>
            <a:r>
              <a:rPr lang="ja-JP" altLang="ja-JP" dirty="0"/>
              <a:t>ただし、手前に喀痰がある場合は、初めから陰圧がかかるようにカテーテル接続部を折り曲げず、挿入していく方法も良いでしょう。この方が、鼻腔内の喀痰が吸引しやすい場合もあります。</a:t>
            </a:r>
          </a:p>
          <a:p>
            <a:r>
              <a:rPr lang="ja-JP" altLang="ja-JP" dirty="0"/>
              <a:t>手で直接吸引カテーテルを操作する場合は、ペンを持つように持って、まず吸引カテーテル先端を鼻孔から約0.5cmは、やや上向きに入れます。セッシで吸引カテーテルを操作する場合も同様です。</a:t>
            </a:r>
          </a:p>
          <a:p>
            <a:endParaRPr lang="ja-JP" altLang="ja-JP" dirty="0"/>
          </a:p>
        </p:txBody>
      </p:sp>
    </p:spTree>
    <p:extLst>
      <p:ext uri="{BB962C8B-B14F-4D97-AF65-F5344CB8AC3E}">
        <p14:creationId xmlns:p14="http://schemas.microsoft.com/office/powerpoint/2010/main" val="218402368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23FBBFAC-9E95-4CF1-B8B3-839CB09FCFDB}"/>
              </a:ext>
            </a:extLst>
          </p:cNvPr>
          <p:cNvSpPr>
            <a:spLocks noGrp="1" noRot="1" noChangeAspect="1" noChangeArrowheads="1" noTextEdit="1"/>
          </p:cNvSpPr>
          <p:nvPr>
            <p:ph type="sldImg"/>
          </p:nvPr>
        </p:nvSpPr>
        <p:spPr>
          <a:ln/>
        </p:spPr>
      </p:sp>
      <p:sp>
        <p:nvSpPr>
          <p:cNvPr id="138243" name="Rectangle 3">
            <a:extLst>
              <a:ext uri="{FF2B5EF4-FFF2-40B4-BE49-F238E27FC236}">
                <a16:creationId xmlns:a16="http://schemas.microsoft.com/office/drawing/2014/main" id="{DA826266-3BA7-41CA-B63F-5C359B0DBF7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87" tIns="45144" rIns="90287" bIns="45144"/>
          <a:lstStyle/>
          <a:p>
            <a:r>
              <a:rPr kumimoji="1" lang="ja-JP" altLang="ja-JP" sz="1000" kern="1200" dirty="0">
                <a:solidFill>
                  <a:schemeClr val="tx1"/>
                </a:solidFill>
                <a:effectLst/>
                <a:latin typeface="+mn-lt"/>
                <a:ea typeface="+mn-ea"/>
                <a:cs typeface="+mn-cs"/>
              </a:rPr>
              <a:t>次に吸引</a:t>
            </a:r>
            <a:r>
              <a:rPr lang="ja-JP" altLang="ja-JP" dirty="0"/>
              <a:t>カテーテルを下向きに変え、鼻腔の底を這わせるように深部まで挿入します。</a:t>
            </a:r>
          </a:p>
          <a:p>
            <a:r>
              <a:rPr lang="ja-JP" altLang="ja-JP" dirty="0"/>
              <a:t>上向きのままで挿入すると、挿入できなくなったり、鼻腔の天井にあたったりして、対象者が痛がる原因となります。もし片方の鼻孔からの挿入が困難な場合、反対の鼻孔から挿入して下さい、鼻腔は奥で左右がつながっています。</a:t>
            </a:r>
          </a:p>
          <a:p>
            <a:r>
              <a:rPr lang="ja-JP" altLang="ja-JP" dirty="0"/>
              <a:t>吸引カテーテルは、医師から指示</a:t>
            </a:r>
            <a:r>
              <a:rPr kumimoji="1" lang="ja-JP" altLang="ja-JP" sz="1000" kern="1200" dirty="0">
                <a:solidFill>
                  <a:schemeClr val="tx1"/>
                </a:solidFill>
                <a:effectLst/>
                <a:latin typeface="+mn-lt"/>
                <a:ea typeface="+mn-ea"/>
                <a:cs typeface="+mn-cs"/>
              </a:rPr>
              <a:t>を受けた長さまで挿入します。</a:t>
            </a:r>
          </a:p>
          <a:p>
            <a:endParaRPr lang="ja-JP" altLang="ja-JP" dirty="0"/>
          </a:p>
        </p:txBody>
      </p:sp>
    </p:spTree>
    <p:extLst>
      <p:ext uri="{BB962C8B-B14F-4D97-AF65-F5344CB8AC3E}">
        <p14:creationId xmlns:p14="http://schemas.microsoft.com/office/powerpoint/2010/main" val="193749032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37B6050C-55E9-460E-B925-9FC7D4559482}"/>
              </a:ext>
            </a:extLst>
          </p:cNvPr>
          <p:cNvSpPr>
            <a:spLocks noGrp="1" noRot="1" noChangeAspect="1" noChangeArrowheads="1" noTextEdit="1"/>
          </p:cNvSpPr>
          <p:nvPr>
            <p:ph type="sldImg"/>
          </p:nvPr>
        </p:nvSpPr>
        <p:spPr>
          <a:ln/>
        </p:spPr>
      </p:sp>
      <p:sp>
        <p:nvSpPr>
          <p:cNvPr id="140291" name="Rectangle 3">
            <a:extLst>
              <a:ext uri="{FF2B5EF4-FFF2-40B4-BE49-F238E27FC236}">
                <a16:creationId xmlns:a16="http://schemas.microsoft.com/office/drawing/2014/main" id="{3E7A82FF-EA6C-4DC5-850A-78215C13A58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87" tIns="45144" rIns="90287" bIns="45144"/>
          <a:lstStyle/>
          <a:p>
            <a:r>
              <a:rPr kumimoji="1" lang="ja-JP" altLang="ja-JP" sz="1000" kern="1200" dirty="0">
                <a:solidFill>
                  <a:schemeClr val="tx1"/>
                </a:solidFill>
                <a:effectLst/>
                <a:latin typeface="+mn-lt"/>
                <a:ea typeface="+mn-ea"/>
                <a:cs typeface="+mn-cs"/>
              </a:rPr>
              <a:t>奥まで挿入できたら、はじめて</a:t>
            </a:r>
            <a:r>
              <a:rPr lang="ja-JP" altLang="ja-JP" dirty="0"/>
              <a:t>反対の手での折り曲げを緩め、陰圧をかけられるようにします。</a:t>
            </a:r>
          </a:p>
          <a:p>
            <a:r>
              <a:rPr lang="ja-JP" altLang="ja-JP" dirty="0"/>
              <a:t>折り曲げを急に解除すると、瞬間的に高い吸引圧がかかり粘膜を損傷する可能性が高くなるため、２秒～３秒時間をかけて、折り曲げていた部分を緩めます。</a:t>
            </a:r>
          </a:p>
          <a:p>
            <a:r>
              <a:rPr lang="ja-JP" altLang="ja-JP" dirty="0"/>
              <a:t>そして、ゆっくりと吸引カテーテルを引き出します。この時、手で操作する場合は、</a:t>
            </a:r>
            <a:r>
              <a:rPr lang="ja-JP" altLang="ja-JP" dirty="0" err="1"/>
              <a:t>こ</a:t>
            </a:r>
            <a:r>
              <a:rPr lang="ja-JP" altLang="ja-JP" dirty="0"/>
              <a:t>よりをよるように、カテーテルを左右に回転させながら</a:t>
            </a:r>
            <a:r>
              <a:rPr kumimoji="1" lang="ja-JP" altLang="ja-JP" sz="1000" kern="1200" dirty="0">
                <a:solidFill>
                  <a:schemeClr val="tx1"/>
                </a:solidFill>
                <a:effectLst/>
                <a:latin typeface="+mn-lt"/>
                <a:ea typeface="+mn-ea"/>
                <a:cs typeface="+mn-cs"/>
              </a:rPr>
              <a:t>吸引すると吸引効率が良いでしょう。</a:t>
            </a:r>
          </a:p>
          <a:p>
            <a:pPr eaLnBrk="1" hangingPunct="1"/>
            <a:endParaRPr lang="ja-JP" altLang="ja-JP" dirty="0"/>
          </a:p>
        </p:txBody>
      </p:sp>
    </p:spTree>
    <p:extLst>
      <p:ext uri="{BB962C8B-B14F-4D97-AF65-F5344CB8AC3E}">
        <p14:creationId xmlns:p14="http://schemas.microsoft.com/office/powerpoint/2010/main" val="469272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 イメージ プレースホルダ 1">
            <a:extLst>
              <a:ext uri="{FF2B5EF4-FFF2-40B4-BE49-F238E27FC236}">
                <a16:creationId xmlns:a16="http://schemas.microsoft.com/office/drawing/2014/main" id="{D967D457-27C0-4633-906F-518FA6B841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ノート プレースホルダ 2">
            <a:extLst>
              <a:ext uri="{FF2B5EF4-FFF2-40B4-BE49-F238E27FC236}">
                <a16:creationId xmlns:a16="http://schemas.microsoft.com/office/drawing/2014/main" id="{0A18C789-7C31-4FA7-BED1-66FC71C8ECC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次に、呼吸状態です。</a:t>
            </a:r>
          </a:p>
          <a:p>
            <a:r>
              <a:rPr kumimoji="1" lang="ja-JP" altLang="ja-JP" sz="1000" kern="1200" dirty="0">
                <a:solidFill>
                  <a:schemeClr val="tx1"/>
                </a:solidFill>
                <a:effectLst/>
                <a:latin typeface="+mn-lt"/>
                <a:ea typeface="+mn-ea"/>
                <a:cs typeface="+mn-cs"/>
              </a:rPr>
              <a:t>呼吸とは、一般的には、口や鼻から空気を肺に吸い込み、肺で酸素と二酸化炭素のガス交換を行い、口や鼻から二酸化炭素を吐き出すことを指しています。</a:t>
            </a:r>
          </a:p>
          <a:p>
            <a:r>
              <a:rPr kumimoji="1" lang="ja-JP" altLang="ja-JP" sz="1000" kern="1200" dirty="0">
                <a:solidFill>
                  <a:schemeClr val="tx1"/>
                </a:solidFill>
                <a:effectLst/>
                <a:latin typeface="+mn-lt"/>
                <a:ea typeface="+mn-ea"/>
                <a:cs typeface="+mn-cs"/>
              </a:rPr>
              <a:t>呼吸の回数の正常値も、年齢によって変化し、年齢が若いほど回数は多くなります。</a:t>
            </a:r>
          </a:p>
          <a:p>
            <a:endParaRPr lang="en-US" altLang="ja-JP" dirty="0"/>
          </a:p>
        </p:txBody>
      </p:sp>
    </p:spTree>
    <p:extLst>
      <p:ext uri="{BB962C8B-B14F-4D97-AF65-F5344CB8AC3E}">
        <p14:creationId xmlns:p14="http://schemas.microsoft.com/office/powerpoint/2010/main" val="305820238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1B579776-310F-48B5-AA0F-419B54274491}"/>
              </a:ext>
            </a:extLst>
          </p:cNvPr>
          <p:cNvSpPr>
            <a:spLocks noGrp="1" noRot="1" noChangeAspect="1" noChangeArrowheads="1" noTextEdit="1"/>
          </p:cNvSpPr>
          <p:nvPr>
            <p:ph type="sldImg"/>
          </p:nvPr>
        </p:nvSpPr>
        <p:spPr>
          <a:ln/>
        </p:spPr>
      </p:sp>
      <p:sp>
        <p:nvSpPr>
          <p:cNvPr id="117763" name="Rectangle 3">
            <a:extLst>
              <a:ext uri="{FF2B5EF4-FFF2-40B4-BE49-F238E27FC236}">
                <a16:creationId xmlns:a16="http://schemas.microsoft.com/office/drawing/2014/main" id="{BFF7DA86-79E4-4B1F-B0F7-458FA98FF2A3}"/>
              </a:ext>
            </a:extLst>
          </p:cNvPr>
          <p:cNvSpPr>
            <a:spLocks noGrp="1" noChangeArrowheads="1"/>
          </p:cNvSpPr>
          <p:nvPr>
            <p:ph type="body" idx="1"/>
          </p:nvPr>
        </p:nvSpPr>
        <p:spPr>
          <a:xfrm>
            <a:off x="673100" y="4686300"/>
            <a:ext cx="5632450" cy="4438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dirty="0"/>
              <a:t>吸引にあたっては、吸引カテーテルの経路と行き先を想定しながら行うことが重要です。</a:t>
            </a:r>
          </a:p>
          <a:p>
            <a:r>
              <a:rPr lang="ja-JP" altLang="ja-JP" dirty="0"/>
              <a:t>吸引カテーテルを鼻から入れた場合は、カテーテルは後鼻腔（こうびくう）から咽頭に入ります。この過程で鼻粘膜、アデノイドなどの損傷、出血を生ずることがあります。咽頭では吸引カテーテルの刺激により、吐き気、嘔吐、出血などが生じる可能性があります。</a:t>
            </a:r>
          </a:p>
          <a:p>
            <a:r>
              <a:rPr lang="ja-JP" altLang="ja-JP" dirty="0"/>
              <a:t>吸引カテーテルを口から入れた場合は、敏感な子どもでは口蓋垂や咽頭後壁の刺激による吐き気、嘔吐を、鼻からの吸引よりも生じやすいことがあります。</a:t>
            </a:r>
          </a:p>
          <a:p>
            <a:r>
              <a:rPr lang="ja-JP" altLang="ja-JP" dirty="0"/>
              <a:t>鼻からでも、口からでも、奥まで入れたカテーテルは、食道の入り口の両側にある梨状窩にぶつかることが多く、その刺激で吐き気や嘔吐を生ずることがあります。</a:t>
            </a:r>
          </a:p>
          <a:p>
            <a:r>
              <a:rPr lang="ja-JP" altLang="ja-JP" dirty="0"/>
              <a:t>鼻からでも、口からでも、吸引の刺激での嘔吐により、胃酸を含む胃液が嘔吐され、それが気管から肺に入ると重症の肺炎を生ずることがあります。</a:t>
            </a:r>
          </a:p>
          <a:p>
            <a:r>
              <a:rPr lang="ja-JP" altLang="ja-JP" dirty="0"/>
              <a:t>こうしたリスクには個人差がありますが、こうしたリスクがあるということを認識した上で吸引を行うことが重要</a:t>
            </a:r>
            <a:r>
              <a:rPr kumimoji="1" lang="ja-JP" altLang="ja-JP" sz="1000" kern="1200" dirty="0">
                <a:solidFill>
                  <a:schemeClr val="tx1"/>
                </a:solidFill>
                <a:effectLst/>
                <a:latin typeface="+mn-lt"/>
                <a:ea typeface="+mn-ea"/>
                <a:cs typeface="+mn-cs"/>
              </a:rPr>
              <a:t>です。</a:t>
            </a:r>
          </a:p>
          <a:p>
            <a:pPr eaLnBrk="1" hangingPunct="1"/>
            <a:endParaRPr lang="en-US" altLang="ja-JP" dirty="0"/>
          </a:p>
        </p:txBody>
      </p:sp>
    </p:spTree>
    <p:extLst>
      <p:ext uri="{BB962C8B-B14F-4D97-AF65-F5344CB8AC3E}">
        <p14:creationId xmlns:p14="http://schemas.microsoft.com/office/powerpoint/2010/main" val="364037981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スライド イメージ プレースホルダ 1">
            <a:extLst>
              <a:ext uri="{FF2B5EF4-FFF2-40B4-BE49-F238E27FC236}">
                <a16:creationId xmlns:a16="http://schemas.microsoft.com/office/drawing/2014/main" id="{93908296-CED1-4A24-A2F0-CD0B019600A2}"/>
              </a:ext>
            </a:extLst>
          </p:cNvPr>
          <p:cNvSpPr>
            <a:spLocks noGrp="1" noRot="1" noChangeAspect="1" noTextEdit="1"/>
          </p:cNvSpPr>
          <p:nvPr>
            <p:ph type="sldImg"/>
          </p:nvPr>
        </p:nvSpPr>
        <p:spPr>
          <a:ln/>
        </p:spPr>
      </p:sp>
      <p:sp>
        <p:nvSpPr>
          <p:cNvPr id="3" name="ノート プレースホルダ 2">
            <a:extLst>
              <a:ext uri="{FF2B5EF4-FFF2-40B4-BE49-F238E27FC236}">
                <a16:creationId xmlns:a16="http://schemas.microsoft.com/office/drawing/2014/main" id="{7545E93D-AFB0-4AA9-B152-24AC6F547ED1}"/>
              </a:ext>
            </a:extLst>
          </p:cNvPr>
          <p:cNvSpPr>
            <a:spLocks noGrp="1"/>
          </p:cNvSpPr>
          <p:nvPr>
            <p:ph type="body" idx="1"/>
          </p:nvPr>
        </p:nvSpPr>
        <p:spPr/>
        <p:txBody>
          <a:bodyPr>
            <a:normAutofit/>
          </a:bodyPr>
          <a:lstStyle/>
          <a:p>
            <a:r>
              <a:rPr lang="ja-JP" altLang="ja-JP" dirty="0"/>
              <a:t>続いて、気管カニューレ内吸引の注意点を説明します。</a:t>
            </a:r>
          </a:p>
          <a:p>
            <a:r>
              <a:rPr lang="ja-JP" altLang="ja-JP" dirty="0"/>
              <a:t>気管カニューレ内吸引を、有効かつ安全で苦痛が少なくなるように行うためには、吸引カテーテルを入れる長さをしっかり確認して守ることや、口腔内・鼻腔内吸引よりも徹底した清潔操作、無菌的操作が重要です。</a:t>
            </a:r>
          </a:p>
          <a:p>
            <a:r>
              <a:rPr lang="ja-JP" altLang="ja-JP" dirty="0"/>
              <a:t>また、口腔内・鼻腔内吸引と同様に、吸引圧の目安は、20kPa（キロパスカル）を超えないようにします。20kPa（キロパスカル）以下で十分に吸引できない場合は、医師に相談しましょう。</a:t>
            </a:r>
          </a:p>
          <a:p>
            <a:r>
              <a:rPr lang="ja-JP" altLang="ja-JP" dirty="0"/>
              <a:t>基本的な考え方として、「喀痰が出やすい状態」に調整し、その上で必要最小限の対応として吸引を行います。必要最小限の吸引を行うためには、水分の調整（喀痰の粘性）、ネブライザーの合理的使用などで喀痰がやわらかくなり出やすくなるような対応や姿勢の調節（体位ドレナージ）が重要です。また、呼気をしっかり介助することによって喀痰が気管支や気管下部から上がってくるようにする</a:t>
            </a:r>
            <a:r>
              <a:rPr kumimoji="1" lang="ja-JP" altLang="ja-JP" sz="1000" kern="1200" dirty="0">
                <a:solidFill>
                  <a:schemeClr val="tx1"/>
                </a:solidFill>
                <a:effectLst/>
                <a:latin typeface="+mn-lt"/>
                <a:ea typeface="+mn-ea"/>
                <a:cs typeface="+mn-cs"/>
              </a:rPr>
              <a:t>ことが必要な場合もあります。</a:t>
            </a:r>
          </a:p>
          <a:p>
            <a:pPr>
              <a:defRPr/>
            </a:pPr>
            <a:endParaRPr lang="ja-JP" altLang="en-US" dirty="0"/>
          </a:p>
        </p:txBody>
      </p:sp>
    </p:spTree>
    <p:extLst>
      <p:ext uri="{BB962C8B-B14F-4D97-AF65-F5344CB8AC3E}">
        <p14:creationId xmlns:p14="http://schemas.microsoft.com/office/powerpoint/2010/main" val="9547732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スライド イメージ プレースホルダ 1">
            <a:extLst>
              <a:ext uri="{FF2B5EF4-FFF2-40B4-BE49-F238E27FC236}">
                <a16:creationId xmlns:a16="http://schemas.microsoft.com/office/drawing/2014/main" id="{93908296-CED1-4A24-A2F0-CD0B019600A2}"/>
              </a:ext>
            </a:extLst>
          </p:cNvPr>
          <p:cNvSpPr>
            <a:spLocks noGrp="1" noRot="1" noChangeAspect="1" noTextEdit="1"/>
          </p:cNvSpPr>
          <p:nvPr>
            <p:ph type="sldImg"/>
          </p:nvPr>
        </p:nvSpPr>
        <p:spPr>
          <a:ln/>
        </p:spPr>
      </p:sp>
      <p:sp>
        <p:nvSpPr>
          <p:cNvPr id="3" name="ノート プレースホルダ 2">
            <a:extLst>
              <a:ext uri="{FF2B5EF4-FFF2-40B4-BE49-F238E27FC236}">
                <a16:creationId xmlns:a16="http://schemas.microsoft.com/office/drawing/2014/main" id="{7545E93D-AFB0-4AA9-B152-24AC6F547ED1}"/>
              </a:ext>
            </a:extLst>
          </p:cNvPr>
          <p:cNvSpPr>
            <a:spLocks noGrp="1"/>
          </p:cNvSpPr>
          <p:nvPr>
            <p:ph type="body" idx="1"/>
          </p:nvPr>
        </p:nvSpPr>
        <p:spPr/>
        <p:txBody>
          <a:bodyPr>
            <a:normAutofit/>
          </a:bodyPr>
          <a:lstStyle/>
          <a:p>
            <a:r>
              <a:rPr kumimoji="1" lang="ja-JP" altLang="ja-JP" sz="1000" kern="1200" dirty="0">
                <a:solidFill>
                  <a:schemeClr val="tx1"/>
                </a:solidFill>
                <a:effectLst/>
                <a:latin typeface="+mn-lt"/>
                <a:ea typeface="+mn-ea"/>
                <a:cs typeface="+mn-cs"/>
              </a:rPr>
              <a:t>また、気管にたまっている分泌物は必ずしも肺の方から上がってくる喀痰だけではなく、のどから気管に下りていった（誤嚥された</a:t>
            </a:r>
            <a:r>
              <a:rPr lang="ja-JP" altLang="ja-JP" dirty="0"/>
              <a:t>）唾液であることが多く、鼻汁のこともあります。その場合は、気管切開部のカニューレ周囲から吹き出します。したがって、気管切開部からの吹き出しや吸引を最小限にするために、唾液の誤嚥への対策、鼻の分泌物への対策を合わせて行うことが重要です。</a:t>
            </a:r>
          </a:p>
          <a:p>
            <a:r>
              <a:rPr lang="ja-JP" altLang="ja-JP" dirty="0"/>
              <a:t>対象者が人工呼吸器を使用している場合は、そうでない場合と比べて配慮すべき事項が多くあります。吸引を実施する時には、人工呼吸器をはずしますので、迅速な手技が求められます。また、吸引中の状態の観察や状態の変化によっては、アンビューバッグによる陽圧換気が必要な場合もあるなど、吸引の操作以外の手技や知識も重要</a:t>
            </a:r>
            <a:r>
              <a:rPr kumimoji="1" lang="ja-JP" altLang="ja-JP" sz="1000" kern="1200" dirty="0">
                <a:solidFill>
                  <a:schemeClr val="tx1"/>
                </a:solidFill>
                <a:effectLst/>
                <a:latin typeface="+mn-lt"/>
                <a:ea typeface="+mn-ea"/>
                <a:cs typeface="+mn-cs"/>
              </a:rPr>
              <a:t>です。</a:t>
            </a:r>
          </a:p>
          <a:p>
            <a:pPr>
              <a:defRPr/>
            </a:pPr>
            <a:endParaRPr lang="ja-JP" altLang="en-US" dirty="0"/>
          </a:p>
        </p:txBody>
      </p:sp>
    </p:spTree>
    <p:extLst>
      <p:ext uri="{BB962C8B-B14F-4D97-AF65-F5344CB8AC3E}">
        <p14:creationId xmlns:p14="http://schemas.microsoft.com/office/powerpoint/2010/main" val="258527914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3" name="スライド イメージ プレースホルダ 1">
            <a:extLst>
              <a:ext uri="{FF2B5EF4-FFF2-40B4-BE49-F238E27FC236}">
                <a16:creationId xmlns:a16="http://schemas.microsoft.com/office/drawing/2014/main" id="{B7EA412F-9F73-4EC3-847C-C09A4B3D3D12}"/>
              </a:ext>
            </a:extLst>
          </p:cNvPr>
          <p:cNvSpPr>
            <a:spLocks noGrp="1" noRot="1" noChangeAspect="1" noTextEdit="1"/>
          </p:cNvSpPr>
          <p:nvPr>
            <p:ph type="sldImg"/>
          </p:nvPr>
        </p:nvSpPr>
        <p:spPr>
          <a:ln/>
        </p:spPr>
      </p:sp>
      <p:sp>
        <p:nvSpPr>
          <p:cNvPr id="103428" name="ノート プレースホルダ 2">
            <a:extLst>
              <a:ext uri="{FF2B5EF4-FFF2-40B4-BE49-F238E27FC236}">
                <a16:creationId xmlns:a16="http://schemas.microsoft.com/office/drawing/2014/main" id="{27CFB816-9365-446D-912A-CF83C56CCC93}"/>
              </a:ext>
            </a:extLst>
          </p:cNvPr>
          <p:cNvSpPr>
            <a:spLocks noGrp="1"/>
          </p:cNvSpPr>
          <p:nvPr>
            <p:ph type="body" idx="1"/>
          </p:nvPr>
        </p:nvSpPr>
        <p:spPr>
          <a:ln/>
        </p:spPr>
        <p:txBody>
          <a:bodyPr/>
          <a:lstStyle/>
          <a:p>
            <a:r>
              <a:rPr kumimoji="1" lang="ja-JP" altLang="ja-JP" sz="1000" kern="1200" dirty="0">
                <a:solidFill>
                  <a:schemeClr val="tx1"/>
                </a:solidFill>
                <a:effectLst/>
                <a:latin typeface="+mn-lt"/>
                <a:ea typeface="+mn-ea"/>
                <a:cs typeface="+mn-cs"/>
              </a:rPr>
              <a:t>介護職員等が吸引</a:t>
            </a:r>
            <a:r>
              <a:rPr lang="ja-JP" altLang="ja-JP" dirty="0"/>
              <a:t>できる部位は、気管カニューレ内部と限定されています。</a:t>
            </a:r>
          </a:p>
          <a:p>
            <a:r>
              <a:rPr lang="ja-JP" altLang="ja-JP" dirty="0"/>
              <a:t>カニューレの先端を越えて奥まで吸引カテ－テルを挿入しないように注意が必要です。</a:t>
            </a:r>
          </a:p>
          <a:p>
            <a:r>
              <a:rPr lang="ja-JP" altLang="ja-JP" dirty="0"/>
              <a:t>吸引カテーテルを入れすぎないようにするためには、まず、対象者が使用しているのと同じ種類とサイズの気管カニューレ（本人に使った古いカニューレ）に実際に吸引カテーテルを入れて、カニューレ入口から先端までの吸引カテーテルの入る長さを実測しておくことが必要です。そして、</a:t>
            </a:r>
          </a:p>
          <a:p>
            <a:pPr marL="216000" indent="-108000"/>
            <a:r>
              <a:rPr lang="ja-JP" altLang="ja-JP" dirty="0"/>
              <a:t>・この長さにマジックインクなどで印を付けておく</a:t>
            </a:r>
          </a:p>
          <a:p>
            <a:pPr marL="216000" indent="-108000"/>
            <a:r>
              <a:rPr lang="ja-JP" altLang="ja-JP" dirty="0"/>
              <a:t>・目盛り付のチューブを使用しこの長さを確認できるようにする</a:t>
            </a:r>
          </a:p>
          <a:p>
            <a:pPr marL="216000" indent="-108000"/>
            <a:r>
              <a:rPr lang="ja-JP" altLang="ja-JP" dirty="0"/>
              <a:t>・この長さに切ったカラーテープを吸引器</a:t>
            </a:r>
            <a:r>
              <a:rPr kumimoji="1" lang="ja-JP" altLang="ja-JP" sz="1000" kern="1200" dirty="0">
                <a:solidFill>
                  <a:schemeClr val="tx1"/>
                </a:solidFill>
                <a:effectLst/>
                <a:latin typeface="+mn-lt"/>
                <a:ea typeface="+mn-ea"/>
                <a:cs typeface="+mn-cs"/>
              </a:rPr>
              <a:t>に貼っておき、それと合わせることで規定の長さを守る</a:t>
            </a:r>
          </a:p>
          <a:p>
            <a:r>
              <a:rPr kumimoji="1" lang="ja-JP" altLang="ja-JP" sz="1000" kern="1200" dirty="0">
                <a:solidFill>
                  <a:schemeClr val="tx1"/>
                </a:solidFill>
                <a:effectLst/>
                <a:latin typeface="+mn-lt"/>
                <a:ea typeface="+mn-ea"/>
                <a:cs typeface="+mn-cs"/>
              </a:rPr>
              <a:t>などにより、適正な長さ（深さ）で吸引できるようにしておきます。</a:t>
            </a:r>
          </a:p>
          <a:p>
            <a:pPr>
              <a:defRPr/>
            </a:pPr>
            <a:endParaRPr lang="ja-JP" altLang="ja-JP" dirty="0"/>
          </a:p>
        </p:txBody>
      </p:sp>
    </p:spTree>
    <p:extLst>
      <p:ext uri="{BB962C8B-B14F-4D97-AF65-F5344CB8AC3E}">
        <p14:creationId xmlns:p14="http://schemas.microsoft.com/office/powerpoint/2010/main" val="330898533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38A24B39-9F7F-4F1D-B467-B26EAE909DFA}"/>
              </a:ext>
            </a:extLst>
          </p:cNvPr>
          <p:cNvSpPr>
            <a:spLocks noGrp="1" noRot="1" noChangeAspect="1" noChangeArrowheads="1" noTextEdit="1"/>
          </p:cNvSpPr>
          <p:nvPr>
            <p:ph type="sldImg"/>
          </p:nvPr>
        </p:nvSpPr>
        <p:spPr>
          <a:ln/>
        </p:spPr>
      </p:sp>
      <p:sp>
        <p:nvSpPr>
          <p:cNvPr id="148483" name="Rectangle 3">
            <a:extLst>
              <a:ext uri="{FF2B5EF4-FFF2-40B4-BE49-F238E27FC236}">
                <a16:creationId xmlns:a16="http://schemas.microsoft.com/office/drawing/2014/main" id="{5AD1F09E-7685-4AFE-B7DB-F3CFB0F5624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87" tIns="45144" rIns="90287" bIns="45144"/>
          <a:lstStyle/>
          <a:p>
            <a:pPr marL="0" marR="0" lvl="0" indent="108000" algn="l" defTabSz="914400" rtl="0" eaLnBrk="1" fontAlgn="auto" latinLnBrk="0" hangingPunct="1">
              <a:lnSpc>
                <a:spcPct val="100000"/>
              </a:lnSpc>
              <a:spcBef>
                <a:spcPts val="0"/>
              </a:spcBef>
              <a:spcAft>
                <a:spcPts val="0"/>
              </a:spcAft>
              <a:buClrTx/>
              <a:buSzTx/>
              <a:buFontTx/>
              <a:buNone/>
              <a:tabLst/>
              <a:defRPr/>
            </a:pPr>
            <a:r>
              <a:rPr lang="ja-JP" altLang="ja-JP" dirty="0"/>
              <a:t>気管カニューレを挿入している対象者は、気管切開孔周囲に肉芽（にくが）といって、赤茶色の軟らかい組織が盛り上がってきますが、場合によっては吸引カテーテル先端で繰り返して、気管粘膜を刺激すると、気管粘膜にも肉芽を形成することもあります。したがって、吸引カテーテルの先端は気管カニューレ内部をこえたり、直接気管粘膜にふれることがないようにしましょう</a:t>
            </a:r>
            <a:r>
              <a:rPr kumimoji="1" lang="ja-JP" altLang="ja-JP" sz="1000" kern="1200" dirty="0">
                <a:solidFill>
                  <a:schemeClr val="tx1"/>
                </a:solidFill>
                <a:effectLst/>
                <a:latin typeface="+mn-lt"/>
                <a:ea typeface="+mn-ea"/>
                <a:cs typeface="+mn-cs"/>
              </a:rPr>
              <a:t>。</a:t>
            </a:r>
          </a:p>
          <a:p>
            <a:endParaRPr lang="ja-JP" altLang="ja-JP" dirty="0"/>
          </a:p>
        </p:txBody>
      </p:sp>
    </p:spTree>
    <p:extLst>
      <p:ext uri="{BB962C8B-B14F-4D97-AF65-F5344CB8AC3E}">
        <p14:creationId xmlns:p14="http://schemas.microsoft.com/office/powerpoint/2010/main" val="325146140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CD426478-4E8D-4235-BF1A-E5D5B79DEB72}"/>
              </a:ext>
            </a:extLst>
          </p:cNvPr>
          <p:cNvSpPr>
            <a:spLocks noGrp="1" noRot="1" noChangeAspect="1" noChangeArrowheads="1" noTextEdit="1"/>
          </p:cNvSpPr>
          <p:nvPr>
            <p:ph type="sldImg"/>
          </p:nvPr>
        </p:nvSpPr>
        <p:spPr>
          <a:ln/>
        </p:spPr>
      </p:sp>
      <p:sp>
        <p:nvSpPr>
          <p:cNvPr id="154627" name="Rectangle 3">
            <a:extLst>
              <a:ext uri="{FF2B5EF4-FFF2-40B4-BE49-F238E27FC236}">
                <a16:creationId xmlns:a16="http://schemas.microsoft.com/office/drawing/2014/main" id="{84FEB44E-E186-4DB1-B1A5-9B9EE9F0728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87" tIns="45144" rIns="90287" bIns="45144"/>
          <a:lstStyle/>
          <a:p>
            <a:r>
              <a:rPr lang="ja-JP" altLang="ja-JP" dirty="0"/>
              <a:t>サイドチューブがある場合の気管カニューレ内吸引では、肺炎予防の目的で、サイドチューブからの吸引も行うことがあります。</a:t>
            </a:r>
          </a:p>
          <a:p>
            <a:r>
              <a:rPr lang="ja-JP" altLang="ja-JP" dirty="0"/>
              <a:t>サイドチューブからの吸引は、毎回行うものではありません。どのような時に行うべきか、またその際の吸引圧や時間、具体的な方法、注意点は、対象者によって違いますので、医師や看護師に相談するよう</a:t>
            </a:r>
            <a:r>
              <a:rPr kumimoji="1" lang="ja-JP" altLang="ja-JP" sz="1000" kern="1200" dirty="0">
                <a:solidFill>
                  <a:schemeClr val="tx1"/>
                </a:solidFill>
                <a:effectLst/>
                <a:latin typeface="+mn-lt"/>
                <a:ea typeface="+mn-ea"/>
                <a:cs typeface="+mn-cs"/>
              </a:rPr>
              <a:t>にしましょう。</a:t>
            </a:r>
          </a:p>
          <a:p>
            <a:pPr eaLnBrk="1" hangingPunct="1">
              <a:spcBef>
                <a:spcPct val="0"/>
              </a:spcBef>
            </a:pPr>
            <a:endParaRPr lang="ja-JP" altLang="ja-JP" dirty="0"/>
          </a:p>
        </p:txBody>
      </p:sp>
    </p:spTree>
    <p:extLst>
      <p:ext uri="{BB962C8B-B14F-4D97-AF65-F5344CB8AC3E}">
        <p14:creationId xmlns:p14="http://schemas.microsoft.com/office/powerpoint/2010/main" val="270689503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000" kern="1200" dirty="0">
                <a:solidFill>
                  <a:schemeClr val="tx1"/>
                </a:solidFill>
                <a:effectLst/>
                <a:latin typeface="+mn-lt"/>
                <a:ea typeface="+mn-ea"/>
                <a:cs typeface="+mn-cs"/>
              </a:rPr>
              <a:t>子ども</a:t>
            </a:r>
            <a:r>
              <a:rPr lang="ja-JP" altLang="ja-JP" dirty="0"/>
              <a:t>に対し、喀痰吸引を行う場合の留意点を説明します。</a:t>
            </a:r>
          </a:p>
          <a:p>
            <a:r>
              <a:rPr lang="ja-JP" altLang="ja-JP" dirty="0"/>
              <a:t>子どもでも、本人の気持ちを尊重し協力を得ることが大事です。吸引の必要性を理解できず、嫌がって泣いたり、頭や手を動かして抵抗する場合には、話しかけながら、他の人にも手伝ってもらって、頭や手が動かないように支えてもらいながら、安全に吸引が行えるようにしましょう。</a:t>
            </a:r>
          </a:p>
          <a:p>
            <a:r>
              <a:rPr lang="ja-JP" altLang="ja-JP" dirty="0"/>
              <a:t>カテーテルを入れる長さは体格により違ってくるので、医師・看護師に確認して、決められた長さで行います。気管カニューレは、カフなしの短いものが入っていることが多く、個々に決められた長さまでを確認して吸引を行います。カニューレが抜けないように注意が必要です。</a:t>
            </a:r>
          </a:p>
          <a:p>
            <a:r>
              <a:rPr lang="ja-JP" altLang="ja-JP" dirty="0"/>
              <a:t>できるだけ短時間で（長くても１０秒で）済ませるようにします。鼻の分泌物や喀痰が短時間では取り切れなくても、一旦やめて、間隔をあけて、また吸引します。</a:t>
            </a:r>
          </a:p>
          <a:p>
            <a:r>
              <a:rPr lang="ja-JP" altLang="ja-JP" dirty="0"/>
              <a:t>泣いている状態のままで、吸引を続ける</a:t>
            </a:r>
            <a:r>
              <a:rPr kumimoji="1" lang="ja-JP" altLang="ja-JP" sz="1000" kern="1200" dirty="0">
                <a:solidFill>
                  <a:schemeClr val="tx1"/>
                </a:solidFill>
                <a:effectLst/>
                <a:latin typeface="+mn-lt"/>
                <a:ea typeface="+mn-ea"/>
                <a:cs typeface="+mn-cs"/>
              </a:rPr>
              <a:t>ことは避けるようにします。</a:t>
            </a:r>
          </a:p>
          <a:p>
            <a:endParaRPr lang="ja-JP" altLang="en-US" dirty="0"/>
          </a:p>
        </p:txBody>
      </p:sp>
    </p:spTree>
    <p:extLst>
      <p:ext uri="{BB962C8B-B14F-4D97-AF65-F5344CB8AC3E}">
        <p14:creationId xmlns:p14="http://schemas.microsoft.com/office/powerpoint/2010/main" val="219125724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5" name="Rectangle 2">
            <a:extLst>
              <a:ext uri="{FF2B5EF4-FFF2-40B4-BE49-F238E27FC236}">
                <a16:creationId xmlns:a16="http://schemas.microsoft.com/office/drawing/2014/main" id="{A94C6802-92C9-42F5-8F9D-02264B7F7C17}"/>
              </a:ext>
            </a:extLst>
          </p:cNvPr>
          <p:cNvSpPr>
            <a:spLocks noGrp="1" noRot="1" noChangeAspect="1" noChangeArrowheads="1" noTextEdit="1"/>
          </p:cNvSpPr>
          <p:nvPr>
            <p:ph type="sldImg"/>
          </p:nvPr>
        </p:nvSpPr>
        <p:spPr>
          <a:ln/>
        </p:spPr>
      </p:sp>
      <p:sp>
        <p:nvSpPr>
          <p:cNvPr id="187396" name="Rectangle 3">
            <a:extLst>
              <a:ext uri="{FF2B5EF4-FFF2-40B4-BE49-F238E27FC236}">
                <a16:creationId xmlns:a16="http://schemas.microsoft.com/office/drawing/2014/main" id="{AD5FEE95-4A8F-451A-859F-B0232E9DDD3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ここからは</a:t>
            </a:r>
            <a:r>
              <a:rPr lang="ja-JP" altLang="ja-JP" dirty="0"/>
              <a:t>、喀痰吸引に必要な物品と手順を説明していきます。</a:t>
            </a:r>
          </a:p>
          <a:p>
            <a:r>
              <a:rPr lang="ja-JP" altLang="ja-JP" dirty="0"/>
              <a:t>先ほどの説明のように、吸引は、口や鼻、気管の中に吸引カテーテルを入れる行為です。清潔な手や器具、環境の中で行うことが何よりも重要です。</a:t>
            </a:r>
          </a:p>
          <a:p>
            <a:r>
              <a:rPr lang="ja-JP" altLang="ja-JP" dirty="0"/>
              <a:t>吸引をするベッド周囲に汚いものがあると、吸引に使う物品に接触して汚くなってしまうおそれがあります。そのため、吸引をする前に、ベッド周囲の環境を整理整頓しておきましょう。</a:t>
            </a:r>
          </a:p>
          <a:p>
            <a:r>
              <a:rPr lang="ja-JP" altLang="ja-JP" dirty="0"/>
              <a:t>また、手洗いは、訪問時に、「流水と石けん」による手洗いを行いますが、その後、吸引する前にもう一度、「流水と石けん」もしくは速乾性擦式手指消毒剤（</a:t>
            </a:r>
            <a:r>
              <a:rPr lang="ja-JP" altLang="ja-JP" dirty="0" err="1"/>
              <a:t>そっ</a:t>
            </a:r>
            <a:r>
              <a:rPr lang="ja-JP" altLang="ja-JP" dirty="0"/>
              <a:t>かんせいさっしきしゅししょうどくざい）で手を洗います。</a:t>
            </a:r>
          </a:p>
          <a:p>
            <a:r>
              <a:rPr lang="ja-JP" altLang="ja-JP" dirty="0"/>
              <a:t>吸引する前には、必ず対象者に声をかけて、同意を得ます。吸引は本人の苦痛を伴うものですから、同意を得た上で行わなくてはなりません。</a:t>
            </a:r>
          </a:p>
          <a:p>
            <a:r>
              <a:rPr lang="ja-JP" altLang="ja-JP" dirty="0"/>
              <a:t>体位（姿勢）ですが、吸引カテーテルが入りやすく効果的に吸引できるよう、必要に応じて整えます。頭の高さを変えるときは、急激に上げたり下げたりするのではなく、対象者に伝え、ゆっくり位置をかえるようにします。</a:t>
            </a:r>
          </a:p>
          <a:p>
            <a:r>
              <a:rPr lang="ja-JP" altLang="ja-JP" dirty="0"/>
              <a:t>人工呼吸器を使用している対象者の気管カニューレ内吸引では、呼吸器のコネクターをはずした際にたまっていた分泌物が飛び出すことがあるので、対象者の服が汚れないように、また、はずしたコネクターを清潔に保持するために、タオルなどを用意しておくとよいでしょう。</a:t>
            </a:r>
          </a:p>
          <a:p>
            <a:r>
              <a:rPr lang="ja-JP" altLang="ja-JP" dirty="0"/>
              <a:t>吸引器で吸引する陰圧の調整は、原則として家族や医療職がすることになっています。</a:t>
            </a:r>
          </a:p>
          <a:p>
            <a:r>
              <a:rPr lang="ja-JP" altLang="ja-JP" dirty="0"/>
              <a:t>スイッチを入れた状態で、接続管の一部を折ると、圧がメーター表示でされます。通常、口腔内・鼻腔内吸引・気管カニューレ内吸引は、20kPa（キロパスカル）以下が適切です。吸引圧は、毎回調整する必要はありませんが、時々圧を</a:t>
            </a:r>
            <a:r>
              <a:rPr kumimoji="1" lang="ja-JP" altLang="ja-JP" sz="1000" kern="1200" dirty="0">
                <a:solidFill>
                  <a:schemeClr val="tx1"/>
                </a:solidFill>
                <a:effectLst/>
                <a:latin typeface="+mn-lt"/>
                <a:ea typeface="+mn-ea"/>
                <a:cs typeface="+mn-cs"/>
              </a:rPr>
              <a:t>確認して下さい。</a:t>
            </a:r>
            <a:endParaRPr lang="ja-JP" altLang="en-US" dirty="0"/>
          </a:p>
        </p:txBody>
      </p:sp>
    </p:spTree>
    <p:extLst>
      <p:ext uri="{BB962C8B-B14F-4D97-AF65-F5344CB8AC3E}">
        <p14:creationId xmlns:p14="http://schemas.microsoft.com/office/powerpoint/2010/main" val="279194722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1" name="Rectangle 2">
            <a:extLst>
              <a:ext uri="{FF2B5EF4-FFF2-40B4-BE49-F238E27FC236}">
                <a16:creationId xmlns:a16="http://schemas.microsoft.com/office/drawing/2014/main" id="{1B936746-AD7E-481C-B228-D3A11F73F192}"/>
              </a:ext>
            </a:extLst>
          </p:cNvPr>
          <p:cNvSpPr>
            <a:spLocks noGrp="1" noRot="1" noChangeAspect="1" noChangeArrowheads="1" noTextEdit="1"/>
          </p:cNvSpPr>
          <p:nvPr>
            <p:ph type="sldImg"/>
          </p:nvPr>
        </p:nvSpPr>
        <p:spPr>
          <a:ln/>
        </p:spPr>
      </p:sp>
      <p:sp>
        <p:nvSpPr>
          <p:cNvPr id="191492" name="Rectangle 3">
            <a:extLst>
              <a:ext uri="{FF2B5EF4-FFF2-40B4-BE49-F238E27FC236}">
                <a16:creationId xmlns:a16="http://schemas.microsoft.com/office/drawing/2014/main" id="{A4B77376-63AC-4F46-B522-132088DAF53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000" kern="1200" dirty="0">
                <a:solidFill>
                  <a:schemeClr val="tx1"/>
                </a:solidFill>
                <a:effectLst/>
                <a:latin typeface="+mn-lt"/>
                <a:ea typeface="+mn-ea"/>
                <a:cs typeface="+mn-cs"/>
              </a:rPr>
              <a:t>ここでは、</a:t>
            </a:r>
            <a:r>
              <a:rPr lang="ja-JP" altLang="ja-JP" dirty="0"/>
              <a:t>喀痰吸引に必要な物品を説明していきます。</a:t>
            </a:r>
          </a:p>
          <a:p>
            <a:r>
              <a:rPr lang="ja-JP" altLang="ja-JP" dirty="0"/>
              <a:t>まずは吸引器です。掃除機のようなしくみで、陰圧をかけて喀痰を吸い出します。</a:t>
            </a:r>
          </a:p>
          <a:p>
            <a:r>
              <a:rPr lang="ja-JP" altLang="ja-JP" dirty="0"/>
              <a:t>さまざまな形がありますが、在宅用の吸引器は比較的コンパクトな形になっています。移動用、携帯用の小型吸引器は家庭用電源とともに、短時間充電式の内部バッテリーでも使えるようになっています。最近は、震災などにそなえて、電気を必要としない足踏み式、手動式の吸引器も備えておくよう推奨されています。</a:t>
            </a:r>
          </a:p>
          <a:p>
            <a:r>
              <a:rPr lang="ja-JP" altLang="ja-JP" dirty="0"/>
              <a:t>吸引器は、吸引カテーテル</a:t>
            </a:r>
            <a:r>
              <a:rPr kumimoji="1" lang="ja-JP" altLang="ja-JP" sz="1000" kern="1200" dirty="0">
                <a:solidFill>
                  <a:schemeClr val="tx1"/>
                </a:solidFill>
                <a:effectLst/>
                <a:latin typeface="+mn-lt"/>
                <a:ea typeface="+mn-ea"/>
                <a:cs typeface="+mn-cs"/>
              </a:rPr>
              <a:t>に接続する吸引チューブ、吸引した分泌物をためる吸引びん、本体のつくりになっています。</a:t>
            </a:r>
          </a:p>
          <a:p>
            <a:pPr eaLnBrk="1" hangingPunct="1"/>
            <a:endParaRPr lang="ja-JP" altLang="en-US" dirty="0"/>
          </a:p>
        </p:txBody>
      </p:sp>
    </p:spTree>
    <p:extLst>
      <p:ext uri="{BB962C8B-B14F-4D97-AF65-F5344CB8AC3E}">
        <p14:creationId xmlns:p14="http://schemas.microsoft.com/office/powerpoint/2010/main" val="148016148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スライド イメージ プレースホルダ 1">
            <a:extLst>
              <a:ext uri="{FF2B5EF4-FFF2-40B4-BE49-F238E27FC236}">
                <a16:creationId xmlns:a16="http://schemas.microsoft.com/office/drawing/2014/main" id="{EB49B5DB-27BF-45BD-B233-3FF438F7B99F}"/>
              </a:ext>
            </a:extLst>
          </p:cNvPr>
          <p:cNvSpPr>
            <a:spLocks noGrp="1" noRot="1" noChangeAspect="1" noChangeArrowheads="1" noTextEdit="1"/>
          </p:cNvSpPr>
          <p:nvPr>
            <p:ph type="sldImg"/>
          </p:nvPr>
        </p:nvSpPr>
        <p:spPr>
          <a:ln/>
        </p:spPr>
      </p:sp>
      <p:sp>
        <p:nvSpPr>
          <p:cNvPr id="183299" name="ノート プレースホルダ 2">
            <a:extLst>
              <a:ext uri="{FF2B5EF4-FFF2-40B4-BE49-F238E27FC236}">
                <a16:creationId xmlns:a16="http://schemas.microsoft.com/office/drawing/2014/main" id="{2677CD49-2FD8-48AB-AA90-C585E5EAB52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108000" algn="l" defTabSz="914400" rtl="0" eaLnBrk="1" fontAlgn="auto" latinLnBrk="0" hangingPunct="1">
              <a:lnSpc>
                <a:spcPct val="100000"/>
              </a:lnSpc>
              <a:spcBef>
                <a:spcPts val="0"/>
              </a:spcBef>
              <a:spcAft>
                <a:spcPts val="0"/>
              </a:spcAft>
              <a:buClrTx/>
              <a:buSzTx/>
              <a:buFontTx/>
              <a:buNone/>
              <a:tabLst/>
              <a:defRPr/>
            </a:pPr>
            <a:r>
              <a:rPr kumimoji="1" lang="ja-JP" altLang="ja-JP" sz="1000" kern="1200" dirty="0">
                <a:solidFill>
                  <a:schemeClr val="tx1"/>
                </a:solidFill>
                <a:effectLst/>
                <a:latin typeface="+mn-lt"/>
                <a:ea typeface="+mn-ea"/>
                <a:cs typeface="+mn-cs"/>
              </a:rPr>
              <a:t>次は吸引</a:t>
            </a:r>
            <a:r>
              <a:rPr lang="ja-JP" altLang="ja-JP" dirty="0"/>
              <a:t>カテーテルです。口腔・鼻腔内や、気管カニューレ内部に入れて吸引を行う管を、吸引カテーテルと呼びます。また、この吸引カテーテルと吸引器を結ぶ太い管のことを、接続管と呼びます。</a:t>
            </a:r>
          </a:p>
          <a:p>
            <a:endParaRPr lang="ja-JP" altLang="en-US" dirty="0"/>
          </a:p>
        </p:txBody>
      </p:sp>
    </p:spTree>
    <p:extLst>
      <p:ext uri="{BB962C8B-B14F-4D97-AF65-F5344CB8AC3E}">
        <p14:creationId xmlns:p14="http://schemas.microsoft.com/office/powerpoint/2010/main" val="1722648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11" name="正方形/長方形 10"/>
          <p:cNvSpPr/>
          <p:nvPr userDrawn="1"/>
        </p:nvSpPr>
        <p:spPr>
          <a:xfrm>
            <a:off x="611560" y="728808"/>
            <a:ext cx="7920880" cy="5652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ctrTitle"/>
          </p:nvPr>
        </p:nvSpPr>
        <p:spPr>
          <a:xfrm>
            <a:off x="685800" y="1842393"/>
            <a:ext cx="7772400" cy="1470025"/>
          </a:xfrm>
        </p:spPr>
        <p:txBody>
          <a:bodyPr/>
          <a:lstStyle>
            <a:lvl1pPr>
              <a:defRPr baseline="0">
                <a:latin typeface="Segoe UI" panose="020B0502040204020203" pitchFamily="34" charset="0"/>
                <a:ea typeface="メイリオ" panose="020B0604030504040204" pitchFamily="50" charset="-128"/>
              </a:defRPr>
            </a:lvl1pPr>
          </a:lstStyle>
          <a:p>
            <a:r>
              <a:rPr kumimoji="1" lang="ja-JP" altLang="en-US" dirty="0"/>
              <a:t>マスター タイトルの書式設定</a:t>
            </a:r>
          </a:p>
        </p:txBody>
      </p:sp>
      <p:sp>
        <p:nvSpPr>
          <p:cNvPr id="3" name="サブタイトル 2"/>
          <p:cNvSpPr>
            <a:spLocks noGrp="1"/>
          </p:cNvSpPr>
          <p:nvPr>
            <p:ph type="subTitle" idx="1"/>
          </p:nvPr>
        </p:nvSpPr>
        <p:spPr>
          <a:xfrm>
            <a:off x="1371600" y="3836640"/>
            <a:ext cx="6400800" cy="2400672"/>
          </a:xfrm>
        </p:spPr>
        <p:txBody>
          <a:bodyPr anchor="ctr" anchorCtr="0">
            <a:normAutofit/>
          </a:bodyPr>
          <a:lstStyle>
            <a:lvl1pPr marL="0" indent="0" algn="l">
              <a:buNone/>
              <a:defRPr sz="2400" baseline="0">
                <a:solidFill>
                  <a:schemeClr val="tx1">
                    <a:lumMod val="65000"/>
                    <a:lumOff val="35000"/>
                  </a:schemeClr>
                </a:solidFill>
                <a:latin typeface="Segoe UI" panose="020B0502040204020203" pitchFamily="34" charset="0"/>
                <a:ea typeface="メイリオ" panose="020B0604030504040204" pitchFamily="50" charset="-12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dirty="0"/>
              <a:t>マスター サブタイトルの書式設定</a:t>
            </a:r>
          </a:p>
        </p:txBody>
      </p:sp>
      <p:sp>
        <p:nvSpPr>
          <p:cNvPr id="4" name="日付プレースホルダー 3"/>
          <p:cNvSpPr>
            <a:spLocks noGrp="1"/>
          </p:cNvSpPr>
          <p:nvPr>
            <p:ph type="dt" sz="half" idx="10"/>
          </p:nvPr>
        </p:nvSpPr>
        <p:spPr/>
        <p:txBody>
          <a:bodyPr/>
          <a:lstStyle>
            <a:lvl1pPr>
              <a:defRPr baseline="0">
                <a:latin typeface="Segoe UI" panose="020B0502040204020203" pitchFamily="34" charset="0"/>
                <a:ea typeface="メイリオ" panose="020B0604030504040204" pitchFamily="50" charset="-128"/>
              </a:defRPr>
            </a:lvl1pPr>
          </a:lstStyle>
          <a:p>
            <a:fld id="{093C04D6-D749-4048-860D-12127DE0D799}" type="datetime1">
              <a:rPr lang="ja-JP" altLang="en-US" smtClean="0"/>
              <a:t>2019/4/24</a:t>
            </a:fld>
            <a:endParaRPr lang="ja-JP" altLang="en-US"/>
          </a:p>
        </p:txBody>
      </p:sp>
      <p:sp>
        <p:nvSpPr>
          <p:cNvPr id="5" name="フッター プレースホルダー 4"/>
          <p:cNvSpPr>
            <a:spLocks noGrp="1"/>
          </p:cNvSpPr>
          <p:nvPr>
            <p:ph type="ftr" sz="quarter" idx="11"/>
          </p:nvPr>
        </p:nvSpPr>
        <p:spPr/>
        <p:txBody>
          <a:bodyPr/>
          <a:lstStyle>
            <a:lvl1pPr>
              <a:defRPr baseline="0">
                <a:latin typeface="Segoe UI" panose="020B0502040204020203" pitchFamily="34" charset="0"/>
                <a:ea typeface="メイリオ" panose="020B0604030504040204" pitchFamily="50" charset="-128"/>
              </a:defRPr>
            </a:lvl1pPr>
          </a:lstStyle>
          <a:p>
            <a:endParaRPr lang="ja-JP" altLang="en-US"/>
          </a:p>
        </p:txBody>
      </p:sp>
      <p:sp>
        <p:nvSpPr>
          <p:cNvPr id="7" name="正方形/長方形 6"/>
          <p:cNvSpPr/>
          <p:nvPr userDrawn="1"/>
        </p:nvSpPr>
        <p:spPr>
          <a:xfrm>
            <a:off x="611560" y="728808"/>
            <a:ext cx="7920880" cy="9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0" dirty="0">
              <a:latin typeface="Segoe UI" panose="020B0502040204020203" pitchFamily="34" charset="0"/>
              <a:ea typeface="メイリオ" panose="020B0604030504040204" pitchFamily="50" charset="-128"/>
            </a:endParaRPr>
          </a:p>
        </p:txBody>
      </p:sp>
      <p:cxnSp>
        <p:nvCxnSpPr>
          <p:cNvPr id="9" name="直線コネクタ 8"/>
          <p:cNvCxnSpPr/>
          <p:nvPr userDrawn="1"/>
        </p:nvCxnSpPr>
        <p:spPr>
          <a:xfrm>
            <a:off x="611560" y="3356992"/>
            <a:ext cx="7920880" cy="0"/>
          </a:xfrm>
          <a:prstGeom prst="line">
            <a:avLst/>
          </a:prstGeom>
          <a:ln w="762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1888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B7EFB927-0C36-44B5-BE4D-796B815CF665}" type="datetime1">
              <a:rPr kumimoji="1" lang="ja-JP" altLang="en-US" smtClean="0"/>
              <a:t>2019/4/24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571953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E08E603A-C59B-4064-B0EA-854643F25782}" type="datetime1">
              <a:rPr kumimoji="1" lang="ja-JP" altLang="en-US" smtClean="0"/>
              <a:t>2019/4/24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646054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5D63735-EC20-49C5-B0E7-CA00C643BE24}" type="datetime1">
              <a:rPr kumimoji="1" lang="ja-JP" altLang="en-US" smtClean="0"/>
              <a:t>2019/4/24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086535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Only">
  <p:cSld name="コンテンツ">
    <p:spTree>
      <p:nvGrpSpPr>
        <p:cNvPr id="1" name=""/>
        <p:cNvGrpSpPr/>
        <p:nvPr/>
      </p:nvGrpSpPr>
      <p:grpSpPr>
        <a:xfrm>
          <a:off x="0" y="0"/>
          <a:ext cx="0" cy="0"/>
          <a:chOff x="0" y="0"/>
          <a:chExt cx="0" cy="0"/>
        </a:xfrm>
      </p:grpSpPr>
      <p:pic>
        <p:nvPicPr>
          <p:cNvPr id="3" name="Picture 5" descr="たんの吸引飾り1"/>
          <p:cNvPicPr>
            <a:picLocks noChangeAspect="1" noChangeArrowheads="1"/>
          </p:cNvPicPr>
          <p:nvPr userDrawn="1"/>
        </p:nvPicPr>
        <p:blipFill>
          <a:blip r:embed="rId2">
            <a:extLst>
              <a:ext uri="{28A0092B-C50C-407E-A947-70E740481C1C}">
                <a14:useLocalDpi xmlns:a14="http://schemas.microsoft.com/office/drawing/2010/main" val="0"/>
              </a:ext>
            </a:extLst>
          </a:blip>
          <a:srcRect l="5008" r="5966" b="11688"/>
          <a:stretch>
            <a:fillRect/>
          </a:stretch>
        </p:blipFill>
        <p:spPr bwMode="auto">
          <a:xfrm>
            <a:off x="0" y="333375"/>
            <a:ext cx="9144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コンテンツ プレースホルダ 1"/>
          <p:cNvSpPr>
            <a:spLocks noGrp="1"/>
          </p:cNvSpPr>
          <p:nvPr>
            <p:ph/>
          </p:nvPr>
        </p:nvSpPr>
        <p:spPr>
          <a:xfrm>
            <a:off x="457200" y="274644"/>
            <a:ext cx="8229600" cy="585152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p:txBody>
          <a:bodyPr/>
          <a:lstStyle>
            <a:lvl1pPr>
              <a:defRPr>
                <a:solidFill>
                  <a:srgbClr val="000000"/>
                </a:solidFill>
              </a:defRPr>
            </a:lvl1pPr>
          </a:lstStyle>
          <a:p>
            <a:pPr>
              <a:defRPr/>
            </a:pPr>
            <a:fld id="{19D112DE-D5D5-4673-AF30-AFAB9C9367A4}" type="datetime1">
              <a:rPr lang="ja-JP" altLang="en-US" smtClean="0"/>
              <a:t>2019/4/24</a:t>
            </a:fld>
            <a:endParaRPr lang="en-US" altLang="ja-JP"/>
          </a:p>
        </p:txBody>
      </p:sp>
      <p:sp>
        <p:nvSpPr>
          <p:cNvPr id="5" name="Rectangle 5"/>
          <p:cNvSpPr>
            <a:spLocks noGrp="1" noChangeArrowheads="1"/>
          </p:cNvSpPr>
          <p:nvPr>
            <p:ph type="ftr" sz="quarter" idx="11"/>
          </p:nvPr>
        </p:nvSpPr>
        <p:spPr/>
        <p:txBody>
          <a:bodyPr/>
          <a:lstStyle>
            <a:lvl1pPr>
              <a:defRPr>
                <a:solidFill>
                  <a:srgbClr val="000000"/>
                </a:solidFill>
              </a:defRPr>
            </a:lvl1pPr>
          </a:lstStyle>
          <a:p>
            <a:pPr>
              <a:defRPr/>
            </a:pPr>
            <a:endParaRPr lang="en-US" altLang="ja-JP"/>
          </a:p>
        </p:txBody>
      </p:sp>
    </p:spTree>
    <p:extLst>
      <p:ext uri="{BB962C8B-B14F-4D97-AF65-F5344CB8AC3E}">
        <p14:creationId xmlns:p14="http://schemas.microsoft.com/office/powerpoint/2010/main" val="26829982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4648200" y="1600200"/>
            <a:ext cx="40386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4648200" y="3938588"/>
            <a:ext cx="40386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a:extLst>
              <a:ext uri="{FF2B5EF4-FFF2-40B4-BE49-F238E27FC236}">
                <a16:creationId xmlns:a16="http://schemas.microsoft.com/office/drawing/2014/main" id="{DA08934D-D225-496C-8F1C-3B37260CB7BF}"/>
              </a:ext>
            </a:extLst>
          </p:cNvPr>
          <p:cNvSpPr>
            <a:spLocks noGrp="1" noChangeArrowheads="1"/>
          </p:cNvSpPr>
          <p:nvPr>
            <p:ph type="dt" sz="half" idx="10"/>
          </p:nvPr>
        </p:nvSpPr>
        <p:spPr>
          <a:ln/>
        </p:spPr>
        <p:txBody>
          <a:bodyPr/>
          <a:lstStyle>
            <a:lvl1pPr>
              <a:defRPr/>
            </a:lvl1pPr>
          </a:lstStyle>
          <a:p>
            <a:pPr>
              <a:defRPr/>
            </a:pPr>
            <a:fld id="{C624B05B-4D5D-4D08-8181-9F88EADF48C5}" type="datetime1">
              <a:rPr lang="ja-JP" altLang="en-US" smtClean="0"/>
              <a:t>2019/4/24</a:t>
            </a:fld>
            <a:endParaRPr lang="en-US" altLang="ja-JP"/>
          </a:p>
        </p:txBody>
      </p:sp>
      <p:sp>
        <p:nvSpPr>
          <p:cNvPr id="7" name="Rectangle 5">
            <a:extLst>
              <a:ext uri="{FF2B5EF4-FFF2-40B4-BE49-F238E27FC236}">
                <a16:creationId xmlns:a16="http://schemas.microsoft.com/office/drawing/2014/main" id="{29D0DB31-CF21-4D58-B2DB-85960D48429D}"/>
              </a:ext>
            </a:extLst>
          </p:cNvPr>
          <p:cNvSpPr>
            <a:spLocks noGrp="1" noChangeArrowheads="1"/>
          </p:cNvSpPr>
          <p:nvPr>
            <p:ph type="ftr" sz="quarter" idx="11"/>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34477282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FD84D037-958E-4075-99C3-BE3191FF65F7}"/>
              </a:ext>
            </a:extLst>
          </p:cNvPr>
          <p:cNvSpPr>
            <a:spLocks noGrp="1" noChangeArrowheads="1"/>
          </p:cNvSpPr>
          <p:nvPr>
            <p:ph type="dt" sz="half" idx="10"/>
          </p:nvPr>
        </p:nvSpPr>
        <p:spPr>
          <a:ln/>
        </p:spPr>
        <p:txBody>
          <a:bodyPr/>
          <a:lstStyle>
            <a:lvl1pPr>
              <a:defRPr/>
            </a:lvl1pPr>
          </a:lstStyle>
          <a:p>
            <a:pPr>
              <a:defRPr/>
            </a:pPr>
            <a:fld id="{03236D75-1B58-4476-BAA3-4D7822296C32}" type="datetime1">
              <a:rPr lang="ja-JP" altLang="en-US" smtClean="0"/>
              <a:t>2019/4/24</a:t>
            </a:fld>
            <a:endParaRPr lang="en-US" altLang="ja-JP"/>
          </a:p>
        </p:txBody>
      </p:sp>
      <p:sp>
        <p:nvSpPr>
          <p:cNvPr id="6" name="Rectangle 5">
            <a:extLst>
              <a:ext uri="{FF2B5EF4-FFF2-40B4-BE49-F238E27FC236}">
                <a16:creationId xmlns:a16="http://schemas.microsoft.com/office/drawing/2014/main" id="{4B600976-A3A4-4084-B370-0B37674E653E}"/>
              </a:ext>
            </a:extLst>
          </p:cNvPr>
          <p:cNvSpPr>
            <a:spLocks noGrp="1" noChangeArrowheads="1"/>
          </p:cNvSpPr>
          <p:nvPr>
            <p:ph type="ftr" sz="quarter" idx="11"/>
          </p:nvPr>
        </p:nvSpPr>
        <p:spPr>
          <a:ln/>
        </p:spPr>
        <p:txBody>
          <a:bodyPr/>
          <a:lstStyle>
            <a:lvl1pPr>
              <a:defRPr/>
            </a:lvl1pPr>
          </a:lstStyle>
          <a:p>
            <a:pPr>
              <a:defRPr/>
            </a:pPr>
            <a:endParaRPr lang="en-US" altLang="ja-JP"/>
          </a:p>
        </p:txBody>
      </p:sp>
    </p:spTree>
    <p:extLst>
      <p:ext uri="{BB962C8B-B14F-4D97-AF65-F5344CB8AC3E}">
        <p14:creationId xmlns:p14="http://schemas.microsoft.com/office/powerpoint/2010/main" val="3457933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64CBA9E-E42D-422C-B588-AA62E63DCFE2}" type="datetime1">
              <a:rPr kumimoji="1" lang="ja-JP" altLang="en-US" smtClean="0"/>
              <a:t>2019/4/24</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58319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セクション見出し">
    <p:bg>
      <p:bgPr>
        <a:solidFill>
          <a:schemeClr val="bg1">
            <a:lumMod val="95000"/>
          </a:schemeClr>
        </a:solidFill>
        <a:effectLst/>
      </p:bgPr>
    </p:bg>
    <p:spTree>
      <p:nvGrpSpPr>
        <p:cNvPr id="1" name=""/>
        <p:cNvGrpSpPr/>
        <p:nvPr/>
      </p:nvGrpSpPr>
      <p:grpSpPr>
        <a:xfrm>
          <a:off x="0" y="0"/>
          <a:ext cx="0" cy="0"/>
          <a:chOff x="0" y="0"/>
          <a:chExt cx="0" cy="0"/>
        </a:xfrm>
      </p:grpSpPr>
      <p:sp>
        <p:nvSpPr>
          <p:cNvPr id="12" name="正方形/長方形 11"/>
          <p:cNvSpPr/>
          <p:nvPr userDrawn="1"/>
        </p:nvSpPr>
        <p:spPr>
          <a:xfrm>
            <a:off x="611560" y="728808"/>
            <a:ext cx="7920880" cy="5652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683568" y="1628800"/>
            <a:ext cx="7772400" cy="1584176"/>
          </a:xfrm>
        </p:spPr>
        <p:txBody>
          <a:bodyPr anchor="ctr" anchorCtr="1"/>
          <a:lstStyle>
            <a:lvl1pPr algn="l">
              <a:defRPr sz="4000" b="1" cap="all" baseline="0">
                <a:latin typeface="Segoe UI" panose="020B0502040204020203" pitchFamily="34" charset="0"/>
                <a:ea typeface="メイリオ" panose="020B0604030504040204" pitchFamily="50" charset="-128"/>
              </a:defRPr>
            </a:lvl1pPr>
          </a:lstStyle>
          <a:p>
            <a:r>
              <a:rPr kumimoji="1" lang="ja-JP" altLang="en-US"/>
              <a:t>マスター タイトルの書式設定</a:t>
            </a:r>
          </a:p>
        </p:txBody>
      </p:sp>
      <p:sp>
        <p:nvSpPr>
          <p:cNvPr id="4" name="日付プレースホルダー 3"/>
          <p:cNvSpPr>
            <a:spLocks noGrp="1"/>
          </p:cNvSpPr>
          <p:nvPr>
            <p:ph type="dt" sz="half" idx="10"/>
          </p:nvPr>
        </p:nvSpPr>
        <p:spPr/>
        <p:txBody>
          <a:bodyPr/>
          <a:lstStyle>
            <a:lvl1pPr>
              <a:defRPr baseline="0">
                <a:latin typeface="Segoe UI" panose="020B0502040204020203" pitchFamily="34" charset="0"/>
                <a:ea typeface="メイリオ" panose="020B0604030504040204" pitchFamily="50" charset="-128"/>
              </a:defRPr>
            </a:lvl1pPr>
          </a:lstStyle>
          <a:p>
            <a:fld id="{4C45A03F-2D97-48A1-A96F-58B91113C09B}" type="datetime1">
              <a:rPr lang="ja-JP" altLang="en-US" smtClean="0"/>
              <a:t>2019/4/24</a:t>
            </a:fld>
            <a:endParaRPr lang="ja-JP" altLang="en-US"/>
          </a:p>
        </p:txBody>
      </p:sp>
      <p:sp>
        <p:nvSpPr>
          <p:cNvPr id="5" name="フッター プレースホルダー 4"/>
          <p:cNvSpPr>
            <a:spLocks noGrp="1"/>
          </p:cNvSpPr>
          <p:nvPr>
            <p:ph type="ftr" sz="quarter" idx="11"/>
          </p:nvPr>
        </p:nvSpPr>
        <p:spPr/>
        <p:txBody>
          <a:bodyPr/>
          <a:lstStyle>
            <a:lvl1pPr>
              <a:defRPr baseline="0">
                <a:latin typeface="Segoe UI" panose="020B0502040204020203" pitchFamily="34" charset="0"/>
                <a:ea typeface="メイリオ" panose="020B0604030504040204" pitchFamily="50" charset="-128"/>
              </a:defRPr>
            </a:lvl1pPr>
          </a:lstStyle>
          <a:p>
            <a:endParaRPr lang="ja-JP" altLang="en-US"/>
          </a:p>
        </p:txBody>
      </p:sp>
      <p:cxnSp>
        <p:nvCxnSpPr>
          <p:cNvPr id="7" name="直線コネクタ 6"/>
          <p:cNvCxnSpPr/>
          <p:nvPr userDrawn="1"/>
        </p:nvCxnSpPr>
        <p:spPr>
          <a:xfrm>
            <a:off x="611560" y="3356992"/>
            <a:ext cx="7920880" cy="0"/>
          </a:xfrm>
          <a:prstGeom prst="line">
            <a:avLst/>
          </a:prstGeom>
          <a:ln w="76200" cmpd="thinThick">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サブタイトル 2"/>
          <p:cNvSpPr>
            <a:spLocks noGrp="1"/>
          </p:cNvSpPr>
          <p:nvPr>
            <p:ph type="subTitle" idx="1"/>
          </p:nvPr>
        </p:nvSpPr>
        <p:spPr>
          <a:xfrm>
            <a:off x="1371600" y="3836640"/>
            <a:ext cx="6400800" cy="2400672"/>
          </a:xfrm>
        </p:spPr>
        <p:txBody>
          <a:bodyPr anchor="ctr" anchorCtr="0">
            <a:normAutofit/>
          </a:bodyPr>
          <a:lstStyle>
            <a:lvl1pPr marL="0" indent="0" algn="l">
              <a:buNone/>
              <a:defRPr sz="2400" baseline="0">
                <a:solidFill>
                  <a:schemeClr val="tx1">
                    <a:lumMod val="65000"/>
                    <a:lumOff val="35000"/>
                  </a:schemeClr>
                </a:solidFill>
                <a:latin typeface="Segoe UI" panose="020B0502040204020203" pitchFamily="34" charset="0"/>
                <a:ea typeface="メイリオ" panose="020B0604030504040204" pitchFamily="50" charset="-12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dirty="0"/>
              <a:t>マスター サブタイトルの書式設定</a:t>
            </a:r>
          </a:p>
        </p:txBody>
      </p:sp>
      <p:sp>
        <p:nvSpPr>
          <p:cNvPr id="13" name="正方形/長方形 12"/>
          <p:cNvSpPr/>
          <p:nvPr userDrawn="1"/>
        </p:nvSpPr>
        <p:spPr>
          <a:xfrm>
            <a:off x="611560" y="728808"/>
            <a:ext cx="7920880" cy="75597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0" dirty="0">
              <a:latin typeface="Segoe UI" panose="020B0502040204020203" pitchFamily="34" charset="0"/>
              <a:ea typeface="メイリオ" panose="020B0604030504040204" pitchFamily="50" charset="-128"/>
            </a:endParaRPr>
          </a:p>
        </p:txBody>
      </p:sp>
    </p:spTree>
    <p:extLst>
      <p:ext uri="{BB962C8B-B14F-4D97-AF65-F5344CB8AC3E}">
        <p14:creationId xmlns:p14="http://schemas.microsoft.com/office/powerpoint/2010/main" val="1543179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0180F4D9-52AD-4D64-8D39-CEA2916A00F6}" type="datetime1">
              <a:rPr kumimoji="1" lang="ja-JP" altLang="en-US" smtClean="0"/>
              <a:t>2019/4/24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272878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BFC70533-9575-4F9E-8D8E-BB1363FFBB92}" type="datetime1">
              <a:rPr kumimoji="1" lang="ja-JP" altLang="en-US" smtClean="0"/>
              <a:t>2019/4/24</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630926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10" name="タイトル 1">
            <a:extLst>
              <a:ext uri="{FF2B5EF4-FFF2-40B4-BE49-F238E27FC236}">
                <a16:creationId xmlns:a16="http://schemas.microsoft.com/office/drawing/2014/main" id="{320E429D-E8E6-4D2C-8FFB-4B4840A11018}"/>
              </a:ext>
            </a:extLst>
          </p:cNvPr>
          <p:cNvSpPr>
            <a:spLocks noGrp="1"/>
          </p:cNvSpPr>
          <p:nvPr>
            <p:ph type="title"/>
          </p:nvPr>
        </p:nvSpPr>
        <p:spPr>
          <a:xfrm>
            <a:off x="360000" y="558000"/>
            <a:ext cx="8820960" cy="530688"/>
          </a:xfrm>
        </p:spPr>
        <p:txBody>
          <a:bodyPr>
            <a:normAutofit/>
          </a:bodyPr>
          <a:lstStyle>
            <a:lvl1pPr algn="l">
              <a:defRPr sz="3200" b="0"/>
            </a:lvl1pPr>
          </a:lstStyle>
          <a:p>
            <a:r>
              <a:rPr kumimoji="1" lang="ja-JP" altLang="en-US" dirty="0"/>
              <a:t>マスター タイトルの書式設定</a:t>
            </a:r>
          </a:p>
        </p:txBody>
      </p:sp>
      <p:sp>
        <p:nvSpPr>
          <p:cNvPr id="3" name="日付プレースホルダー 2"/>
          <p:cNvSpPr>
            <a:spLocks noGrp="1"/>
          </p:cNvSpPr>
          <p:nvPr>
            <p:ph type="dt" sz="half" idx="10"/>
          </p:nvPr>
        </p:nvSpPr>
        <p:spPr/>
        <p:txBody>
          <a:bodyPr/>
          <a:lstStyle/>
          <a:p>
            <a:fld id="{D554AB0A-F065-40F6-B8D9-046FC8C01DB7}" type="datetime1">
              <a:rPr kumimoji="1" lang="ja-JP" altLang="en-US" smtClean="0"/>
              <a:t>2019/4/24</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cxnSp>
        <p:nvCxnSpPr>
          <p:cNvPr id="11" name="直線コネクタ 10">
            <a:extLst>
              <a:ext uri="{FF2B5EF4-FFF2-40B4-BE49-F238E27FC236}">
                <a16:creationId xmlns:a16="http://schemas.microsoft.com/office/drawing/2014/main" id="{8C12BB02-9526-4508-90B2-A72F17E1491B}"/>
              </a:ext>
            </a:extLst>
          </p:cNvPr>
          <p:cNvCxnSpPr/>
          <p:nvPr userDrawn="1"/>
        </p:nvCxnSpPr>
        <p:spPr>
          <a:xfrm>
            <a:off x="143528" y="1086859"/>
            <a:ext cx="9000000" cy="0"/>
          </a:xfrm>
          <a:prstGeom prst="line">
            <a:avLst/>
          </a:prstGeom>
          <a:ln w="57150" cmpd="sng">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8D8F8C8D-55BE-4789-861F-8F92420ABAEC}"/>
              </a:ext>
            </a:extLst>
          </p:cNvPr>
          <p:cNvCxnSpPr/>
          <p:nvPr userDrawn="1"/>
        </p:nvCxnSpPr>
        <p:spPr>
          <a:xfrm rot="5400000">
            <a:off x="-144504" y="798787"/>
            <a:ext cx="612000" cy="0"/>
          </a:xfrm>
          <a:prstGeom prst="line">
            <a:avLst/>
          </a:prstGeom>
          <a:ln w="57150" cmpd="sng">
            <a:solidFill>
              <a:schemeClr val="accent2">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96F085CB-49EB-4DED-AA3D-4694551229D3}"/>
              </a:ext>
            </a:extLst>
          </p:cNvPr>
          <p:cNvSpPr txBox="1"/>
          <p:nvPr userDrawn="1"/>
        </p:nvSpPr>
        <p:spPr>
          <a:xfrm>
            <a:off x="4598311" y="188640"/>
            <a:ext cx="4545193" cy="281290"/>
          </a:xfrm>
          <a:prstGeom prst="flowChartPunchedCard">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noAutofit/>
          </a:bodyPr>
          <a:lstStyle/>
          <a:p>
            <a:pPr algn="ctr"/>
            <a:endParaRPr kumimoji="1" lang="ja-JP" altLang="en-US" sz="1400" b="1" dirty="0">
              <a:latin typeface="Segoe UI" panose="020B0502040204020203" pitchFamily="34" charset="0"/>
              <a:ea typeface="メイリオ" panose="020B0604030504040204" pitchFamily="50" charset="-128"/>
            </a:endParaRPr>
          </a:p>
        </p:txBody>
      </p:sp>
      <p:sp>
        <p:nvSpPr>
          <p:cNvPr id="14" name="円/楕円 7">
            <a:extLst>
              <a:ext uri="{FF2B5EF4-FFF2-40B4-BE49-F238E27FC236}">
                <a16:creationId xmlns:a16="http://schemas.microsoft.com/office/drawing/2014/main" id="{D9961767-D2EC-4B6B-A4B3-AE38666F91C6}"/>
              </a:ext>
            </a:extLst>
          </p:cNvPr>
          <p:cNvSpPr/>
          <p:nvPr userDrawn="1"/>
        </p:nvSpPr>
        <p:spPr>
          <a:xfrm>
            <a:off x="107496" y="1032859"/>
            <a:ext cx="108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0">
              <a:latin typeface="ＭＳ Ｐゴシック" panose="020B0600070205080204" pitchFamily="50" charset="-128"/>
              <a:ea typeface="ＭＳ Ｐゴシック" panose="020B0600070205080204" pitchFamily="50" charset="-128"/>
            </a:endParaRPr>
          </a:p>
        </p:txBody>
      </p:sp>
      <p:cxnSp>
        <p:nvCxnSpPr>
          <p:cNvPr id="15" name="直線コネクタ 14">
            <a:extLst>
              <a:ext uri="{FF2B5EF4-FFF2-40B4-BE49-F238E27FC236}">
                <a16:creationId xmlns:a16="http://schemas.microsoft.com/office/drawing/2014/main" id="{A794B606-123D-492A-87B6-CCBBF0D1A347}"/>
              </a:ext>
            </a:extLst>
          </p:cNvPr>
          <p:cNvCxnSpPr>
            <a:cxnSpLocks/>
          </p:cNvCxnSpPr>
          <p:nvPr userDrawn="1"/>
        </p:nvCxnSpPr>
        <p:spPr>
          <a:xfrm>
            <a:off x="107504" y="510803"/>
            <a:ext cx="9036000" cy="0"/>
          </a:xfrm>
          <a:prstGeom prst="line">
            <a:avLst/>
          </a:prstGeom>
          <a:ln w="57150" cmpd="sng">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16" name="円/楕円 7">
            <a:extLst>
              <a:ext uri="{FF2B5EF4-FFF2-40B4-BE49-F238E27FC236}">
                <a16:creationId xmlns:a16="http://schemas.microsoft.com/office/drawing/2014/main" id="{072CE3AE-B314-4B3A-9AFE-60164F85E4BD}"/>
              </a:ext>
            </a:extLst>
          </p:cNvPr>
          <p:cNvSpPr/>
          <p:nvPr userDrawn="1"/>
        </p:nvSpPr>
        <p:spPr>
          <a:xfrm>
            <a:off x="35496" y="384803"/>
            <a:ext cx="252000" cy="252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809378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baseline="0">
                <a:latin typeface="ＭＳ Ｐゴシック" panose="020B0600070205080204" pitchFamily="50" charset="-128"/>
                <a:ea typeface="ＭＳ Ｐゴシック" panose="020B0600070205080204" pitchFamily="50" charset="-128"/>
              </a:defRPr>
            </a:lvl1pPr>
          </a:lstStyle>
          <a:p>
            <a:fld id="{78E8014C-DEF5-4BF5-8AC6-B33C0BF092B7}" type="datetime1">
              <a:rPr lang="ja-JP" altLang="en-US" smtClean="0"/>
              <a:t>2019/4/24</a:t>
            </a:fld>
            <a:endParaRPr lang="ja-JP" altLang="en-US"/>
          </a:p>
        </p:txBody>
      </p:sp>
      <p:sp>
        <p:nvSpPr>
          <p:cNvPr id="3" name="フッター プレースホルダー 2"/>
          <p:cNvSpPr>
            <a:spLocks noGrp="1"/>
          </p:cNvSpPr>
          <p:nvPr>
            <p:ph type="ftr" sz="quarter" idx="11"/>
          </p:nvPr>
        </p:nvSpPr>
        <p:spPr/>
        <p:txBody>
          <a:bodyPr/>
          <a:lstStyle>
            <a:lvl1pPr>
              <a:defRPr baseline="0">
                <a:latin typeface="ＭＳ Ｐゴシック" panose="020B0600070205080204" pitchFamily="50" charset="-128"/>
                <a:ea typeface="ＭＳ Ｐゴシック" panose="020B0600070205080204" pitchFamily="50" charset="-128"/>
              </a:defRPr>
            </a:lvl1pPr>
          </a:lstStyle>
          <a:p>
            <a:endParaRPr lang="ja-JP" altLang="en-US"/>
          </a:p>
        </p:txBody>
      </p:sp>
      <p:cxnSp>
        <p:nvCxnSpPr>
          <p:cNvPr id="18" name="直線コネクタ 17"/>
          <p:cNvCxnSpPr/>
          <p:nvPr userDrawn="1"/>
        </p:nvCxnSpPr>
        <p:spPr>
          <a:xfrm>
            <a:off x="143528" y="638704"/>
            <a:ext cx="9000000" cy="0"/>
          </a:xfrm>
          <a:prstGeom prst="line">
            <a:avLst/>
          </a:prstGeom>
          <a:ln w="57150" cmpd="sng">
            <a:solidFill>
              <a:schemeClr val="accent2"/>
            </a:solidFill>
            <a:prstDash val="solid"/>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userDrawn="1"/>
        </p:nvCxnSpPr>
        <p:spPr>
          <a:xfrm rot="5400000">
            <a:off x="-144504" y="314688"/>
            <a:ext cx="612000" cy="0"/>
          </a:xfrm>
          <a:prstGeom prst="line">
            <a:avLst/>
          </a:prstGeom>
          <a:ln w="57150" cmpd="sng">
            <a:solidFill>
              <a:schemeClr val="accent2">
                <a:lumMod val="40000"/>
                <a:lumOff val="60000"/>
              </a:schemeClr>
            </a:solidFill>
            <a:prstDash val="solid"/>
          </a:ln>
        </p:spPr>
        <p:style>
          <a:lnRef idx="1">
            <a:schemeClr val="accent1"/>
          </a:lnRef>
          <a:fillRef idx="0">
            <a:schemeClr val="accent1"/>
          </a:fillRef>
          <a:effectRef idx="0">
            <a:schemeClr val="accent1"/>
          </a:effectRef>
          <a:fontRef idx="minor">
            <a:schemeClr val="tx1"/>
          </a:fontRef>
        </p:style>
      </p:cxnSp>
      <p:sp>
        <p:nvSpPr>
          <p:cNvPr id="20" name="円/楕円 19"/>
          <p:cNvSpPr/>
          <p:nvPr userDrawn="1"/>
        </p:nvSpPr>
        <p:spPr>
          <a:xfrm>
            <a:off x="35496" y="512704"/>
            <a:ext cx="252000" cy="2520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aseline="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045458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3" name="日付プレースホルダー 2">
            <a:extLst>
              <a:ext uri="{FF2B5EF4-FFF2-40B4-BE49-F238E27FC236}">
                <a16:creationId xmlns:a16="http://schemas.microsoft.com/office/drawing/2014/main" id="{DC5E59A0-C354-468E-AB0A-0A6FB6331A60}"/>
              </a:ext>
            </a:extLst>
          </p:cNvPr>
          <p:cNvSpPr>
            <a:spLocks noGrp="1"/>
          </p:cNvSpPr>
          <p:nvPr>
            <p:ph type="dt" sz="half" idx="10"/>
          </p:nvPr>
        </p:nvSpPr>
        <p:spPr/>
        <p:txBody>
          <a:bodyPr/>
          <a:lstStyle/>
          <a:p>
            <a:fld id="{829EEC1D-731C-439A-849F-F4CE1AA023EC}" type="datetime1">
              <a:rPr lang="ja-JP" altLang="en-US" smtClean="0"/>
              <a:t>2019/4/24</a:t>
            </a:fld>
            <a:endParaRPr lang="ja-JP" altLang="en-US"/>
          </a:p>
        </p:txBody>
      </p:sp>
      <p:sp>
        <p:nvSpPr>
          <p:cNvPr id="4" name="フッター プレースホルダー 3">
            <a:extLst>
              <a:ext uri="{FF2B5EF4-FFF2-40B4-BE49-F238E27FC236}">
                <a16:creationId xmlns:a16="http://schemas.microsoft.com/office/drawing/2014/main" id="{3157EEF9-DC1E-44EE-85E4-95A482160517}"/>
              </a:ext>
            </a:extLst>
          </p:cNvPr>
          <p:cNvSpPr>
            <a:spLocks noGrp="1"/>
          </p:cNvSpPr>
          <p:nvPr>
            <p:ph type="ftr" sz="quarter" idx="11"/>
          </p:nvPr>
        </p:nvSpPr>
        <p:spPr/>
        <p:txBody>
          <a:bodyPr/>
          <a:lstStyle/>
          <a:p>
            <a:endParaRPr lang="ja-JP" altLang="en-US"/>
          </a:p>
        </p:txBody>
      </p:sp>
      <p:sp>
        <p:nvSpPr>
          <p:cNvPr id="6" name="正方形/長方形 5">
            <a:extLst>
              <a:ext uri="{FF2B5EF4-FFF2-40B4-BE49-F238E27FC236}">
                <a16:creationId xmlns:a16="http://schemas.microsoft.com/office/drawing/2014/main" id="{5E646736-9FBF-4414-A824-E3AA076BA6F4}"/>
              </a:ext>
            </a:extLst>
          </p:cNvPr>
          <p:cNvSpPr/>
          <p:nvPr userDrawn="1"/>
        </p:nvSpPr>
        <p:spPr>
          <a:xfrm>
            <a:off x="685800" y="1196752"/>
            <a:ext cx="7859216" cy="4392488"/>
          </a:xfrm>
          <a:prstGeom prst="rect">
            <a:avLst/>
          </a:prstGeom>
          <a:noFill/>
          <a:ln w="3810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5C6C33D8-7E5E-4570-9010-572919778F84}"/>
              </a:ext>
            </a:extLst>
          </p:cNvPr>
          <p:cNvSpPr/>
          <p:nvPr userDrawn="1"/>
        </p:nvSpPr>
        <p:spPr>
          <a:xfrm>
            <a:off x="971600" y="1484784"/>
            <a:ext cx="7272808" cy="3816424"/>
          </a:xfrm>
          <a:prstGeom prst="rect">
            <a:avLst/>
          </a:prstGeom>
          <a:noFill/>
          <a:ln w="2540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タイトル 1">
            <a:extLst>
              <a:ext uri="{FF2B5EF4-FFF2-40B4-BE49-F238E27FC236}">
                <a16:creationId xmlns:a16="http://schemas.microsoft.com/office/drawing/2014/main" id="{6D52DC89-B119-4314-A638-260E240D3783}"/>
              </a:ext>
            </a:extLst>
          </p:cNvPr>
          <p:cNvSpPr>
            <a:spLocks noGrp="1"/>
          </p:cNvSpPr>
          <p:nvPr>
            <p:ph type="title"/>
          </p:nvPr>
        </p:nvSpPr>
        <p:spPr>
          <a:xfrm>
            <a:off x="683568" y="2600908"/>
            <a:ext cx="7772400" cy="1584176"/>
          </a:xfrm>
        </p:spPr>
        <p:txBody>
          <a:bodyPr anchor="ctr" anchorCtr="1">
            <a:normAutofit/>
          </a:bodyPr>
          <a:lstStyle>
            <a:lvl1pPr algn="l">
              <a:defRPr sz="3600" b="1" cap="all" baseline="0">
                <a:latin typeface="Segoe UI" panose="020B0502040204020203" pitchFamily="34" charset="0"/>
                <a:ea typeface="メイリオ" panose="020B0604030504040204" pitchFamily="50" charset="-128"/>
              </a:defRPr>
            </a:lvl1pPr>
          </a:lstStyle>
          <a:p>
            <a:r>
              <a:rPr kumimoji="1" lang="ja-JP" altLang="en-US"/>
              <a:t>マスター タイトルの書式設定</a:t>
            </a:r>
          </a:p>
        </p:txBody>
      </p:sp>
    </p:spTree>
    <p:extLst>
      <p:ext uri="{BB962C8B-B14F-4D97-AF65-F5344CB8AC3E}">
        <p14:creationId xmlns:p14="http://schemas.microsoft.com/office/powerpoint/2010/main" val="106133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A4B796BA-D2E1-464B-A260-67BF41A785EE}" type="datetime1">
              <a:rPr kumimoji="1" lang="ja-JP" altLang="en-US" smtClean="0"/>
              <a:t>2019/4/24</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560865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aseline="0">
                <a:solidFill>
                  <a:schemeClr val="tx1">
                    <a:tint val="75000"/>
                  </a:schemeClr>
                </a:solidFill>
                <a:latin typeface="Segoe UI" panose="020B0502040204020203" pitchFamily="34" charset="0"/>
                <a:ea typeface="メイリオ" panose="020B0604030504040204" pitchFamily="50" charset="-128"/>
              </a:defRPr>
            </a:lvl1pPr>
          </a:lstStyle>
          <a:p>
            <a:fld id="{829EEC1D-731C-439A-849F-F4CE1AA023EC}" type="datetime1">
              <a:rPr lang="ja-JP" altLang="en-US" smtClean="0"/>
              <a:t>2019/4/24</a:t>
            </a:fld>
            <a:endParaRPr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baseline="0">
                <a:solidFill>
                  <a:schemeClr val="tx1">
                    <a:tint val="75000"/>
                  </a:schemeClr>
                </a:solidFill>
                <a:latin typeface="Segoe UI" panose="020B0502040204020203" pitchFamily="34" charset="0"/>
                <a:ea typeface="メイリオ" panose="020B0604030504040204" pitchFamily="50" charset="-128"/>
              </a:defRPr>
            </a:lvl1pPr>
          </a:lstStyle>
          <a:p>
            <a:endParaRPr lang="ja-JP" altLang="en-US"/>
          </a:p>
        </p:txBody>
      </p:sp>
    </p:spTree>
    <p:extLst>
      <p:ext uri="{BB962C8B-B14F-4D97-AF65-F5344CB8AC3E}">
        <p14:creationId xmlns:p14="http://schemas.microsoft.com/office/powerpoint/2010/main" val="9988041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75" r:id="rId8"/>
    <p:sldLayoutId id="2147483656" r:id="rId9"/>
    <p:sldLayoutId id="2147483657" r:id="rId10"/>
    <p:sldLayoutId id="2147483658" r:id="rId11"/>
    <p:sldLayoutId id="2147483659" r:id="rId12"/>
    <p:sldLayoutId id="2147483660" r:id="rId13"/>
    <p:sldLayoutId id="2147483673" r:id="rId14"/>
    <p:sldLayoutId id="2147483674" r:id="rId15"/>
  </p:sldLayoutIdLst>
  <p:hf hdr="0" ftr="0" dt="0"/>
  <p:txStyles>
    <p:titleStyle>
      <a:lvl1pPr algn="ctr" defTabSz="914400" rtl="0" eaLnBrk="1" latinLnBrk="0" hangingPunct="1">
        <a:spcBef>
          <a:spcPct val="0"/>
        </a:spcBef>
        <a:buNone/>
        <a:defRPr kumimoji="1" sz="4400" kern="1200" baseline="0">
          <a:solidFill>
            <a:schemeClr val="tx1"/>
          </a:solidFill>
          <a:latin typeface="Segoe UI" panose="020B0502040204020203" pitchFamily="34" charset="0"/>
          <a:ea typeface="メイリオ" panose="020B0604030504040204" pitchFamily="50" charset="-128"/>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baseline="0">
          <a:solidFill>
            <a:schemeClr val="tx1"/>
          </a:solidFill>
          <a:latin typeface="Segoe UI" panose="020B0502040204020203" pitchFamily="34" charset="0"/>
          <a:ea typeface="メイリオ" panose="020B0604030504040204"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baseline="0">
          <a:solidFill>
            <a:schemeClr val="tx1"/>
          </a:solidFill>
          <a:latin typeface="Segoe UI" panose="020B0502040204020203" pitchFamily="34" charset="0"/>
          <a:ea typeface="メイリオ" panose="020B0604030504040204" pitchFamily="50" charset="-128"/>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baseline="0">
          <a:solidFill>
            <a:schemeClr val="tx1"/>
          </a:solidFill>
          <a:latin typeface="Segoe UI" panose="020B0502040204020203" pitchFamily="34" charset="0"/>
          <a:ea typeface="メイリオ" panose="020B0604030504040204" pitchFamily="50"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baseline="0">
          <a:solidFill>
            <a:schemeClr val="tx1"/>
          </a:solidFill>
          <a:latin typeface="Segoe UI" panose="020B0502040204020203" pitchFamily="34" charset="0"/>
          <a:ea typeface="メイリオ" panose="020B0604030504040204" pitchFamily="50" charset="-128"/>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baseline="0">
          <a:solidFill>
            <a:schemeClr val="tx1"/>
          </a:solidFill>
          <a:latin typeface="Segoe UI" panose="020B0502040204020203" pitchFamily="34" charset="0"/>
          <a:ea typeface="メイリオ" panose="020B0604030504040204"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01.xml"/><Relationship Id="rId1" Type="http://schemas.openxmlformats.org/officeDocument/2006/relationships/slideLayout" Target="../slideLayouts/slideLayout6.xml"/><Relationship Id="rId4" Type="http://schemas.openxmlformats.org/officeDocument/2006/relationships/image" Target="../media/image88.jpg"/></Relationships>
</file>

<file path=ppt/slides/_rels/slide10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102.xml"/><Relationship Id="rId1" Type="http://schemas.openxmlformats.org/officeDocument/2006/relationships/slideLayout" Target="../slideLayouts/slideLayout6.xml"/><Relationship Id="rId4" Type="http://schemas.openxmlformats.org/officeDocument/2006/relationships/image" Target="../media/image90.jp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109.xml"/><Relationship Id="rId1" Type="http://schemas.openxmlformats.org/officeDocument/2006/relationships/slideLayout" Target="../slideLayouts/slideLayout6.xml"/><Relationship Id="rId5" Type="http://schemas.openxmlformats.org/officeDocument/2006/relationships/image" Target="../media/image96.jpg"/><Relationship Id="rId4" Type="http://schemas.openxmlformats.org/officeDocument/2006/relationships/image" Target="../media/image95.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110.xml"/><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98.png"/></Relationships>
</file>

<file path=ppt/slides/_rels/slide111.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11.xml"/><Relationship Id="rId1" Type="http://schemas.openxmlformats.org/officeDocument/2006/relationships/slideLayout" Target="../slideLayouts/slideLayout6.xml"/><Relationship Id="rId4" Type="http://schemas.openxmlformats.org/officeDocument/2006/relationships/image" Target="../media/image100.jpg"/></Relationships>
</file>

<file path=ppt/slides/_rels/slide112.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15.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16.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17.xml"/><Relationship Id="rId1" Type="http://schemas.openxmlformats.org/officeDocument/2006/relationships/slideLayout" Target="../slideLayouts/slideLayout6.xml"/><Relationship Id="rId4" Type="http://schemas.openxmlformats.org/officeDocument/2006/relationships/image" Target="../media/image106.jpg"/></Relationships>
</file>

<file path=ppt/slides/_rels/slide118.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19.xml"/><Relationship Id="rId1" Type="http://schemas.openxmlformats.org/officeDocument/2006/relationships/slideLayout" Target="../slideLayouts/slideLayout6.xml"/><Relationship Id="rId4" Type="http://schemas.openxmlformats.org/officeDocument/2006/relationships/image" Target="../media/image109.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21.xml"/><Relationship Id="rId1" Type="http://schemas.openxmlformats.org/officeDocument/2006/relationships/slideLayout" Target="../slideLayouts/slideLayout6.xml"/><Relationship Id="rId4" Type="http://schemas.openxmlformats.org/officeDocument/2006/relationships/image" Target="../media/image112.jpg"/></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24.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25.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8.xml"/></Relationships>
</file>

<file path=ppt/slides/_rels/slide12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27.xml"/><Relationship Id="rId1" Type="http://schemas.openxmlformats.org/officeDocument/2006/relationships/slideLayout" Target="../slideLayouts/slideLayout6.xml"/><Relationship Id="rId4" Type="http://schemas.openxmlformats.org/officeDocument/2006/relationships/image" Target="../media/image55.jpg"/></Relationships>
</file>

<file path=ppt/slides/_rels/slide128.xml.rels><?xml version="1.0" encoding="UTF-8" standalone="yes"?>
<Relationships xmlns="http://schemas.openxmlformats.org/package/2006/relationships"><Relationship Id="rId3" Type="http://schemas.openxmlformats.org/officeDocument/2006/relationships/image" Target="../media/image116.jpeg"/><Relationship Id="rId7" Type="http://schemas.openxmlformats.org/officeDocument/2006/relationships/image" Target="../media/image120.jpeg"/><Relationship Id="rId2" Type="http://schemas.openxmlformats.org/officeDocument/2006/relationships/notesSlide" Target="../notesSlides/notesSlide128.xml"/><Relationship Id="rId1" Type="http://schemas.openxmlformats.org/officeDocument/2006/relationships/slideLayout" Target="../slideLayouts/slideLayout6.xml"/><Relationship Id="rId6" Type="http://schemas.openxmlformats.org/officeDocument/2006/relationships/image" Target="../media/image119.jpg"/><Relationship Id="rId5" Type="http://schemas.openxmlformats.org/officeDocument/2006/relationships/image" Target="../media/image118.jpg"/><Relationship Id="rId4" Type="http://schemas.openxmlformats.org/officeDocument/2006/relationships/image" Target="../media/image117.jpeg"/></Relationships>
</file>

<file path=ppt/slides/_rels/slide12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2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30.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31.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123.jpg"/><Relationship Id="rId7" Type="http://schemas.openxmlformats.org/officeDocument/2006/relationships/image" Target="../media/image127.jpg"/><Relationship Id="rId2" Type="http://schemas.openxmlformats.org/officeDocument/2006/relationships/notesSlide" Target="../notesSlides/notesSlide134.xml"/><Relationship Id="rId1" Type="http://schemas.openxmlformats.org/officeDocument/2006/relationships/slideLayout" Target="../slideLayouts/slideLayout6.xml"/><Relationship Id="rId6" Type="http://schemas.openxmlformats.org/officeDocument/2006/relationships/image" Target="../media/image126.jpg"/><Relationship Id="rId5" Type="http://schemas.openxmlformats.org/officeDocument/2006/relationships/image" Target="../media/image125.jpg"/><Relationship Id="rId4" Type="http://schemas.openxmlformats.org/officeDocument/2006/relationships/image" Target="../media/image124.jpg"/></Relationships>
</file>

<file path=ppt/slides/_rels/slide135.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135.xml"/><Relationship Id="rId1" Type="http://schemas.openxmlformats.org/officeDocument/2006/relationships/slideLayout" Target="../slideLayouts/slideLayout6.xml"/><Relationship Id="rId5" Type="http://schemas.openxmlformats.org/officeDocument/2006/relationships/image" Target="../media/image130.jpg"/><Relationship Id="rId4" Type="http://schemas.openxmlformats.org/officeDocument/2006/relationships/image" Target="../media/image129.jpg"/></Relationships>
</file>

<file path=ppt/slides/_rels/slide136.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136.xm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137.xml"/><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98.png"/></Relationships>
</file>

<file path=ppt/slides/_rels/slide138.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138.xml"/><Relationship Id="rId1" Type="http://schemas.openxmlformats.org/officeDocument/2006/relationships/slideLayout" Target="../slideLayouts/slideLayout6.xml"/><Relationship Id="rId4" Type="http://schemas.openxmlformats.org/officeDocument/2006/relationships/image" Target="../media/image134.jpg"/></Relationships>
</file>

<file path=ppt/slides/_rels/slide139.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139.xml"/><Relationship Id="rId1" Type="http://schemas.openxmlformats.org/officeDocument/2006/relationships/slideLayout" Target="../slideLayouts/slideLayout6.xml"/><Relationship Id="rId4" Type="http://schemas.openxmlformats.org/officeDocument/2006/relationships/image" Target="../media/image136.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40.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141.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142.xm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143.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144.xml"/><Relationship Id="rId1" Type="http://schemas.openxmlformats.org/officeDocument/2006/relationships/slideLayout" Target="../slideLayouts/slideLayout6.xml"/><Relationship Id="rId4" Type="http://schemas.openxmlformats.org/officeDocument/2006/relationships/image" Target="../media/image142.jpg"/></Relationships>
</file>

<file path=ppt/slides/_rels/slide145.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45.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146.xml"/><Relationship Id="rId1" Type="http://schemas.openxmlformats.org/officeDocument/2006/relationships/slideLayout" Target="../slideLayouts/slideLayout6.xml"/><Relationship Id="rId4" Type="http://schemas.openxmlformats.org/officeDocument/2006/relationships/image" Target="../media/image145.jpg"/></Relationships>
</file>

<file path=ppt/slides/_rels/slide147.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147.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49.xml"/><Relationship Id="rId1" Type="http://schemas.openxmlformats.org/officeDocument/2006/relationships/slideLayout" Target="../slideLayouts/slideLayout6.xml"/><Relationship Id="rId4" Type="http://schemas.openxmlformats.org/officeDocument/2006/relationships/image" Target="../media/image148.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8.xml"/></Relationships>
</file>

<file path=ppt/slides/_rels/slide153.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153.xml"/><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154.xml"/><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56.xml"/><Relationship Id="rId1" Type="http://schemas.openxmlformats.org/officeDocument/2006/relationships/slideLayout" Target="../slideLayouts/slideLayout6.xml"/><Relationship Id="rId4" Type="http://schemas.openxmlformats.org/officeDocument/2006/relationships/image" Target="../media/image152.jpeg"/></Relationships>
</file>

<file path=ppt/slides/_rels/slide157.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notesSlide" Target="../notesSlides/notesSlide157.xml"/><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notesSlide" Target="../notesSlides/notesSlide158.xml"/><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5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160.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60.xml"/><Relationship Id="rId1" Type="http://schemas.openxmlformats.org/officeDocument/2006/relationships/slideLayout" Target="../slideLayouts/slideLayout6.xml"/><Relationship Id="rId4" Type="http://schemas.openxmlformats.org/officeDocument/2006/relationships/image" Target="../media/image156.jpeg"/></Relationships>
</file>

<file path=ppt/slides/_rels/slide161.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notesSlide" Target="../notesSlides/notesSlide161.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63.xml"/><Relationship Id="rId1" Type="http://schemas.openxmlformats.org/officeDocument/2006/relationships/slideLayout" Target="../slideLayouts/slideLayout6.xml"/><Relationship Id="rId4" Type="http://schemas.openxmlformats.org/officeDocument/2006/relationships/image" Target="../media/image148.jpeg"/></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notesSlide" Target="../notesSlides/notesSlide178.xml"/><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notesSlide" Target="../notesSlides/notesSlide181.xml"/><Relationship Id="rId1" Type="http://schemas.openxmlformats.org/officeDocument/2006/relationships/slideLayout" Target="../slideLayouts/slideLayout6.xml"/><Relationship Id="rId4" Type="http://schemas.openxmlformats.org/officeDocument/2006/relationships/image" Target="../media/image160.jpg"/></Relationships>
</file>

<file path=ppt/slides/_rels/slide182.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notesSlide" Target="../notesSlides/notesSlide182.xml"/><Relationship Id="rId1" Type="http://schemas.openxmlformats.org/officeDocument/2006/relationships/slideLayout" Target="../slideLayouts/slideLayout6.xml"/><Relationship Id="rId5" Type="http://schemas.openxmlformats.org/officeDocument/2006/relationships/image" Target="../media/image163.jpg"/><Relationship Id="rId4" Type="http://schemas.openxmlformats.org/officeDocument/2006/relationships/image" Target="../media/image162.jpg"/></Relationships>
</file>

<file path=ppt/slides/_rels/slide183.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notesSlide" Target="../notesSlides/notesSlide183.xml"/><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notesSlide" Target="../notesSlides/notesSlide185.xml"/><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notesSlide" Target="../notesSlides/notesSlide186.xml"/><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3" Type="http://schemas.openxmlformats.org/officeDocument/2006/relationships/image" Target="../media/image167.jpg"/><Relationship Id="rId2" Type="http://schemas.openxmlformats.org/officeDocument/2006/relationships/notesSlide" Target="../notesSlides/notesSlide190.xml"/><Relationship Id="rId1" Type="http://schemas.openxmlformats.org/officeDocument/2006/relationships/slideLayout" Target="../slideLayouts/slideLayout6.xml"/><Relationship Id="rId5" Type="http://schemas.openxmlformats.org/officeDocument/2006/relationships/image" Target="../media/image169.jpeg"/><Relationship Id="rId4" Type="http://schemas.openxmlformats.org/officeDocument/2006/relationships/image" Target="../media/image168.jpeg"/></Relationships>
</file>

<file path=ppt/slides/_rels/slide191.xml.rels><?xml version="1.0" encoding="UTF-8" standalone="yes"?>
<Relationships xmlns="http://schemas.openxmlformats.org/package/2006/relationships"><Relationship Id="rId3" Type="http://schemas.openxmlformats.org/officeDocument/2006/relationships/image" Target="../media/image170.jpg"/><Relationship Id="rId2" Type="http://schemas.openxmlformats.org/officeDocument/2006/relationships/notesSlide" Target="../notesSlides/notesSlide191.xml"/><Relationship Id="rId1" Type="http://schemas.openxmlformats.org/officeDocument/2006/relationships/slideLayout" Target="../slideLayouts/slideLayout6.xml"/><Relationship Id="rId5" Type="http://schemas.openxmlformats.org/officeDocument/2006/relationships/image" Target="../media/image172.jpeg"/><Relationship Id="rId4" Type="http://schemas.openxmlformats.org/officeDocument/2006/relationships/image" Target="../media/image171.jpeg"/></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6.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6.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8.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8.xml"/></Relationships>
</file>

<file path=ppt/slides/_rels/slide19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96.xml"/><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97.xml"/><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3" Type="http://schemas.openxmlformats.org/officeDocument/2006/relationships/image" Target="../media/image174.jpg"/><Relationship Id="rId2" Type="http://schemas.openxmlformats.org/officeDocument/2006/relationships/notesSlide" Target="../notesSlides/notesSlide198.xml"/><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9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00.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200.xml"/><Relationship Id="rId1" Type="http://schemas.openxmlformats.org/officeDocument/2006/relationships/slideLayout" Target="../slideLayouts/slideLayout6.xml"/><Relationship Id="rId6" Type="http://schemas.openxmlformats.org/officeDocument/2006/relationships/image" Target="../media/image179.jpeg"/><Relationship Id="rId5" Type="http://schemas.openxmlformats.org/officeDocument/2006/relationships/image" Target="../media/image178.jpeg"/><Relationship Id="rId4" Type="http://schemas.openxmlformats.org/officeDocument/2006/relationships/image" Target="../media/image177.jpeg"/></Relationships>
</file>

<file path=ppt/slides/_rels/slide201.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201.xml"/><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203.xml"/><Relationship Id="rId1" Type="http://schemas.openxmlformats.org/officeDocument/2006/relationships/slideLayout" Target="../slideLayouts/slideLayout6.xml"/><Relationship Id="rId4" Type="http://schemas.openxmlformats.org/officeDocument/2006/relationships/image" Target="../media/image182.jpg"/></Relationships>
</file>

<file path=ppt/slides/_rels/slide204.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204.xml"/><Relationship Id="rId1" Type="http://schemas.openxmlformats.org/officeDocument/2006/relationships/slideLayout" Target="../slideLayouts/slideLayout6.xml"/><Relationship Id="rId5" Type="http://schemas.openxmlformats.org/officeDocument/2006/relationships/image" Target="../media/image185.png"/><Relationship Id="rId4" Type="http://schemas.openxmlformats.org/officeDocument/2006/relationships/image" Target="../media/image184.jpeg"/></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206.xml"/><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207.xml"/><Relationship Id="rId1"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208.xml"/><Relationship Id="rId1" Type="http://schemas.openxmlformats.org/officeDocument/2006/relationships/slideLayout" Target="../slideLayouts/slideLayout6.xml"/></Relationships>
</file>

<file path=ppt/slides/_rels/slide20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0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8.xml"/></Relationships>
</file>

<file path=ppt/slides/_rels/slide211.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211.xml"/><Relationship Id="rId1" Type="http://schemas.openxmlformats.org/officeDocument/2006/relationships/slideLayout" Target="../slideLayouts/slideLayout6.xml"/></Relationships>
</file>

<file path=ppt/slides/_rels/slide212.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212.xml"/><Relationship Id="rId1" Type="http://schemas.openxmlformats.org/officeDocument/2006/relationships/slideLayout" Target="../slideLayouts/slideLayout6.xml"/></Relationships>
</file>

<file path=ppt/slides/_rels/slide213.xml.rels><?xml version="1.0" encoding="UTF-8" standalone="yes"?>
<Relationships xmlns="http://schemas.openxmlformats.org/package/2006/relationships"><Relationship Id="rId3" Type="http://schemas.openxmlformats.org/officeDocument/2006/relationships/image" Target="../media/image189.jpg"/><Relationship Id="rId2" Type="http://schemas.openxmlformats.org/officeDocument/2006/relationships/notesSlide" Target="../notesSlides/notesSlide213.xml"/><Relationship Id="rId1" Type="http://schemas.openxmlformats.org/officeDocument/2006/relationships/slideLayout" Target="../slideLayouts/slideLayout6.xml"/></Relationships>
</file>

<file path=ppt/slides/_rels/slide214.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214.xml"/><Relationship Id="rId1" Type="http://schemas.openxmlformats.org/officeDocument/2006/relationships/slideLayout" Target="../slideLayouts/slideLayout6.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216.xml"/><Relationship Id="rId1" Type="http://schemas.openxmlformats.org/officeDocument/2006/relationships/slideLayout" Target="../slideLayouts/slideLayout6.xml"/></Relationships>
</file>

<file path=ppt/slides/_rels/slide217.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217.xml"/><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6.xml"/></Relationships>
</file>

<file path=ppt/slides/_rels/slide219.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2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8.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6.xml"/></Relationships>
</file>

<file path=ppt/slides/_rels/slide222.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222.xml"/><Relationship Id="rId1" Type="http://schemas.openxmlformats.org/officeDocument/2006/relationships/slideLayout" Target="../slideLayouts/slideLayout6.xml"/><Relationship Id="rId4" Type="http://schemas.openxmlformats.org/officeDocument/2006/relationships/image" Target="../media/image192.jpg"/></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6.xml"/></Relationships>
</file>

<file path=ppt/slides/_rels/slide224.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224.xml"/><Relationship Id="rId1" Type="http://schemas.openxmlformats.org/officeDocument/2006/relationships/slideLayout" Target="../slideLayouts/slideLayout6.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6.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2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18.jpg"/></Relationships>
</file>

<file path=ppt/slides/_rels/slide3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image" Target="../media/image26.jpg"/><Relationship Id="rId4" Type="http://schemas.openxmlformats.org/officeDocument/2006/relationships/image" Target="../media/image25.jpeg"/></Relationships>
</file>

<file path=ppt/slides/_rels/slide41.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1.jp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eg"/></Relationships>
</file>

<file path=ppt/slides/_rels/slide42.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notesSlide" Target="../notesSlides/notesSlide42.xml"/><Relationship Id="rId1" Type="http://schemas.openxmlformats.org/officeDocument/2006/relationships/slideLayout" Target="../slideLayouts/slideLayout6.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g"/><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image" Target="../media/image40.jpeg"/><Relationship Id="rId5" Type="http://schemas.openxmlformats.org/officeDocument/2006/relationships/image" Target="../media/image39.jpg"/><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43.jp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image" Target="../media/image48.png"/><Relationship Id="rId5" Type="http://schemas.openxmlformats.org/officeDocument/2006/relationships/image" Target="../media/image47.jpg"/><Relationship Id="rId4" Type="http://schemas.openxmlformats.org/officeDocument/2006/relationships/image" Target="../media/image46.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6.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54.jp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image" Target="../media/image55.jpg"/></Relationships>
</file>

<file path=ppt/slides/_rels/slide6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55.jpg"/></Relationships>
</file>

<file path=ppt/slides/_rels/slide6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openxmlformats.org/officeDocument/2006/relationships/image" Target="../media/image55.jp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6.xml"/><Relationship Id="rId1" Type="http://schemas.openxmlformats.org/officeDocument/2006/relationships/tags" Target="../tags/tag1.xml"/><Relationship Id="rId4" Type="http://schemas.openxmlformats.org/officeDocument/2006/relationships/image" Target="../media/image66.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6.xml"/><Relationship Id="rId1" Type="http://schemas.openxmlformats.org/officeDocument/2006/relationships/tags" Target="../tags/tag2.xml"/><Relationship Id="rId4" Type="http://schemas.openxmlformats.org/officeDocument/2006/relationships/image" Target="../media/image67.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4.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93.xml"/><Relationship Id="rId1" Type="http://schemas.openxmlformats.org/officeDocument/2006/relationships/slideLayout" Target="../slideLayouts/slideLayout6.xml"/><Relationship Id="rId4" Type="http://schemas.openxmlformats.org/officeDocument/2006/relationships/image" Target="../media/image55.jpg"/></Relationships>
</file>

<file path=ppt/slides/_rels/slide9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98.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85.png"/><Relationship Id="rId4" Type="http://schemas.openxmlformats.org/officeDocument/2006/relationships/image" Target="../media/image84.jpeg"/></Relationships>
</file>

<file path=ppt/slides/_rels/slide99.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タイトル 1">
            <a:extLst>
              <a:ext uri="{FF2B5EF4-FFF2-40B4-BE49-F238E27FC236}">
                <a16:creationId xmlns:a16="http://schemas.microsoft.com/office/drawing/2014/main" id="{B7AFFE17-6ADF-4166-BA52-03FC80A2C9BF}"/>
              </a:ext>
            </a:extLst>
          </p:cNvPr>
          <p:cNvSpPr>
            <a:spLocks noGrp="1" noChangeArrowheads="1"/>
          </p:cNvSpPr>
          <p:nvPr>
            <p:ph type="ctrTitle"/>
          </p:nvPr>
        </p:nvSpPr>
        <p:spPr>
          <a:xfrm>
            <a:off x="611560" y="1842393"/>
            <a:ext cx="7845804" cy="1470025"/>
          </a:xfrm>
        </p:spPr>
        <p:txBody>
          <a:bodyPr>
            <a:noAutofit/>
          </a:bodyPr>
          <a:lstStyle/>
          <a:p>
            <a:pPr eaLnBrk="1" hangingPunct="1"/>
            <a:r>
              <a:rPr lang="ja-JP" altLang="en-US" sz="3000" b="1" dirty="0"/>
              <a:t>喀痰</a:t>
            </a:r>
            <a:r>
              <a:rPr lang="ja-JP" altLang="ja-JP" sz="3000" b="1" dirty="0"/>
              <a:t>吸引等を必要とする</a:t>
            </a:r>
            <a:r>
              <a:rPr lang="ja-JP" altLang="en-US" sz="3000" b="1" dirty="0"/>
              <a:t>重度障害児・者等の</a:t>
            </a:r>
            <a:br>
              <a:rPr lang="en-US" altLang="ja-JP" sz="3000" b="1" dirty="0"/>
            </a:br>
            <a:r>
              <a:rPr lang="ja-JP" altLang="en-US" sz="3000" b="1" dirty="0"/>
              <a:t>障害及び支援に関する講義</a:t>
            </a:r>
            <a:br>
              <a:rPr lang="ja-JP" altLang="en-US" sz="3000" b="1" dirty="0"/>
            </a:br>
            <a:r>
              <a:rPr lang="ja-JP" altLang="en-US" sz="3000" b="1" dirty="0"/>
              <a:t>緊急時の対応及び危険防止に関する講義</a:t>
            </a:r>
          </a:p>
        </p:txBody>
      </p:sp>
      <p:sp>
        <p:nvSpPr>
          <p:cNvPr id="3" name="字幕 2">
            <a:extLst>
              <a:ext uri="{FF2B5EF4-FFF2-40B4-BE49-F238E27FC236}">
                <a16:creationId xmlns:a16="http://schemas.microsoft.com/office/drawing/2014/main" id="{8A03B521-FD5C-428A-BB1C-BAB31DD8894E}"/>
              </a:ext>
            </a:extLst>
          </p:cNvPr>
          <p:cNvSpPr>
            <a:spLocks noGrp="1"/>
          </p:cNvSpPr>
          <p:nvPr>
            <p:ph type="subTitle" idx="1"/>
          </p:nvPr>
        </p:nvSpPr>
        <p:spPr/>
        <p:txBody>
          <a:bodyPr>
            <a:normAutofit/>
          </a:bodyPr>
          <a:lstStyle/>
          <a:p>
            <a:r>
              <a:rPr lang="ja-JP" altLang="en-US" dirty="0"/>
              <a:t>　　　　１．健康状態の把握</a:t>
            </a:r>
            <a:endParaRPr lang="en-US" altLang="ja-JP" dirty="0"/>
          </a:p>
          <a:p>
            <a:r>
              <a:rPr lang="ja-JP" altLang="en-US" dirty="0"/>
              <a:t>　　　　２．感染予防</a:t>
            </a:r>
            <a:endParaRPr lang="en-US" altLang="ja-JP" dirty="0"/>
          </a:p>
          <a:p>
            <a:r>
              <a:rPr lang="ja-JP" altLang="en-US" dirty="0"/>
              <a:t>　　　　３．呼吸の仕組みと呼吸障害</a:t>
            </a:r>
            <a:endParaRPr lang="en-US" altLang="ja-JP" dirty="0"/>
          </a:p>
          <a:p>
            <a:r>
              <a:rPr lang="ja-JP" altLang="en-US" dirty="0"/>
              <a:t>　　　　４．喀痰の吸引</a:t>
            </a:r>
            <a:endParaRPr lang="en-US" altLang="ja-JP" dirty="0"/>
          </a:p>
          <a:p>
            <a:r>
              <a:rPr lang="ja-JP" altLang="en-US" dirty="0"/>
              <a:t>　　　　５．経管栄養</a:t>
            </a:r>
            <a:endParaRPr lang="en-US" altLang="ja-JP" dirty="0"/>
          </a:p>
        </p:txBody>
      </p:sp>
      <p:sp>
        <p:nvSpPr>
          <p:cNvPr id="8" name="テキスト ボックス 7">
            <a:extLst>
              <a:ext uri="{FF2B5EF4-FFF2-40B4-BE49-F238E27FC236}">
                <a16:creationId xmlns:a16="http://schemas.microsoft.com/office/drawing/2014/main" id="{D104F1A5-0289-4B9B-BF60-54015FCD80B9}"/>
              </a:ext>
            </a:extLst>
          </p:cNvPr>
          <p:cNvSpPr txBox="1"/>
          <p:nvPr/>
        </p:nvSpPr>
        <p:spPr>
          <a:xfrm>
            <a:off x="3574435" y="777478"/>
            <a:ext cx="2008883" cy="923330"/>
          </a:xfrm>
          <a:prstGeom prst="rect">
            <a:avLst/>
          </a:prstGeom>
          <a:noFill/>
        </p:spPr>
        <p:txBody>
          <a:bodyPr wrap="none" rtlCol="0">
            <a:spAutoFit/>
          </a:bodyPr>
          <a:lstStyle/>
          <a:p>
            <a:r>
              <a:rPr kumimoji="1" lang="ja-JP" altLang="en-US" sz="4400" b="1" dirty="0">
                <a:solidFill>
                  <a:schemeClr val="bg1"/>
                </a:solidFill>
                <a:latin typeface="Segoe UI" panose="020B0502040204020203" pitchFamily="34" charset="0"/>
                <a:ea typeface="メイリオ" panose="020B0604030504040204" pitchFamily="50" charset="-128"/>
              </a:rPr>
              <a:t>第</a:t>
            </a:r>
            <a:r>
              <a:rPr kumimoji="1" lang="en-US" altLang="ja-JP" sz="5400" b="1" dirty="0">
                <a:solidFill>
                  <a:schemeClr val="bg1"/>
                </a:solidFill>
                <a:latin typeface="Segoe UI" panose="020B0502040204020203" pitchFamily="34" charset="0"/>
                <a:ea typeface="メイリオ" panose="020B0604030504040204" pitchFamily="50" charset="-128"/>
              </a:rPr>
              <a:t>Ⅱ</a:t>
            </a:r>
            <a:r>
              <a:rPr kumimoji="1" lang="ja-JP" altLang="en-US" sz="4400" b="1" dirty="0">
                <a:solidFill>
                  <a:schemeClr val="bg1"/>
                </a:solidFill>
                <a:latin typeface="Segoe UI" panose="020B0502040204020203" pitchFamily="34" charset="0"/>
                <a:ea typeface="メイリオ" panose="020B0604030504040204" pitchFamily="50" charset="-128"/>
              </a:rPr>
              <a:t>章</a:t>
            </a:r>
          </a:p>
        </p:txBody>
      </p:sp>
    </p:spTree>
    <p:extLst>
      <p:ext uri="{BB962C8B-B14F-4D97-AF65-F5344CB8AC3E}">
        <p14:creationId xmlns:p14="http://schemas.microsoft.com/office/powerpoint/2010/main" val="7514231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図 9">
            <a:extLst>
              <a:ext uri="{FF2B5EF4-FFF2-40B4-BE49-F238E27FC236}">
                <a16:creationId xmlns:a16="http://schemas.microsoft.com/office/drawing/2014/main" id="{198F7BC1-9B90-42AD-A580-B10D586EFB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12153" y="1152000"/>
            <a:ext cx="8687382" cy="4319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タイトル 2">
            <a:extLst>
              <a:ext uri="{FF2B5EF4-FFF2-40B4-BE49-F238E27FC236}">
                <a16:creationId xmlns:a16="http://schemas.microsoft.com/office/drawing/2014/main" id="{2C74AACF-B513-49A1-B667-D7D92621D167}"/>
              </a:ext>
            </a:extLst>
          </p:cNvPr>
          <p:cNvSpPr>
            <a:spLocks noGrp="1"/>
          </p:cNvSpPr>
          <p:nvPr>
            <p:ph type="title"/>
          </p:nvPr>
        </p:nvSpPr>
        <p:spPr/>
        <p:txBody>
          <a:bodyPr>
            <a:normAutofit fontScale="90000"/>
          </a:bodyPr>
          <a:lstStyle/>
          <a:p>
            <a:r>
              <a:rPr kumimoji="1" lang="ja-JP" altLang="en-US" dirty="0"/>
              <a:t>パルスオキシメーター</a:t>
            </a:r>
          </a:p>
        </p:txBody>
      </p:sp>
      <p:sp>
        <p:nvSpPr>
          <p:cNvPr id="8" name="テキスト ボックス 7">
            <a:extLst>
              <a:ext uri="{FF2B5EF4-FFF2-40B4-BE49-F238E27FC236}">
                <a16:creationId xmlns:a16="http://schemas.microsoft.com/office/drawing/2014/main" id="{5AC4708A-5D16-4227-86D4-10ABBA4F745F}"/>
              </a:ext>
            </a:extLst>
          </p:cNvPr>
          <p:cNvSpPr txBox="1"/>
          <p:nvPr/>
        </p:nvSpPr>
        <p:spPr>
          <a:xfrm>
            <a:off x="6228184" y="169200"/>
            <a:ext cx="1414170"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1</a:t>
            </a:r>
            <a:r>
              <a:rPr kumimoji="1" lang="en-US" altLang="ja-JP" sz="1400" b="1" dirty="0">
                <a:solidFill>
                  <a:schemeClr val="bg1"/>
                </a:solidFill>
                <a:latin typeface="游ゴシック" panose="020B0400000000000000" pitchFamily="50" charset="-128"/>
                <a:ea typeface="游ゴシック" panose="020B0400000000000000" pitchFamily="50" charset="-128"/>
              </a:rPr>
              <a:t>-1.</a:t>
            </a:r>
            <a:r>
              <a:rPr kumimoji="1" lang="ja-JP" altLang="en-US" sz="1400" b="1" dirty="0">
                <a:solidFill>
                  <a:schemeClr val="bg1"/>
                </a:solidFill>
                <a:latin typeface="游ゴシック" panose="020B0400000000000000" pitchFamily="50" charset="-128"/>
                <a:ea typeface="游ゴシック" panose="020B0400000000000000" pitchFamily="50" charset="-128"/>
              </a:rPr>
              <a:t>観察と測定</a:t>
            </a:r>
          </a:p>
        </p:txBody>
      </p:sp>
      <p:sp>
        <p:nvSpPr>
          <p:cNvPr id="16389" name="テキスト ボックス 2">
            <a:extLst>
              <a:ext uri="{FF2B5EF4-FFF2-40B4-BE49-F238E27FC236}">
                <a16:creationId xmlns:a16="http://schemas.microsoft.com/office/drawing/2014/main" id="{8524CC92-D99C-42A3-B627-E85FE3AD68CE}"/>
              </a:ext>
            </a:extLst>
          </p:cNvPr>
          <p:cNvSpPr txBox="1">
            <a:spLocks noChangeArrowheads="1"/>
          </p:cNvSpPr>
          <p:nvPr/>
        </p:nvSpPr>
        <p:spPr bwMode="auto">
          <a:xfrm>
            <a:off x="989410" y="5385410"/>
            <a:ext cx="711098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200" dirty="0">
                <a:latin typeface="Segoe UI" panose="020B0502040204020203" pitchFamily="34" charset="0"/>
                <a:ea typeface="メイリオ" panose="020B0604030504040204" pitchFamily="50" charset="-128"/>
              </a:rPr>
              <a:t>対象者の呼吸管理を非侵襲的に継続的に行える。</a:t>
            </a:r>
            <a:endParaRPr lang="en-US" altLang="ja-JP" sz="2200" dirty="0">
              <a:latin typeface="Segoe UI" panose="020B0502040204020203" pitchFamily="34" charset="0"/>
              <a:ea typeface="メイリオ" panose="020B0604030504040204" pitchFamily="50" charset="-128"/>
            </a:endParaRPr>
          </a:p>
          <a:p>
            <a:pPr algn="ctr" eaLnBrk="1" hangingPunct="1">
              <a:spcBef>
                <a:spcPct val="0"/>
              </a:spcBef>
              <a:buFontTx/>
              <a:buNone/>
            </a:pPr>
            <a:r>
              <a:rPr lang="ja-JP" altLang="en-US" sz="2200" dirty="0">
                <a:latin typeface="Segoe UI" panose="020B0502040204020203" pitchFamily="34" charset="0"/>
                <a:ea typeface="メイリオ" panose="020B0604030504040204" pitchFamily="50" charset="-128"/>
              </a:rPr>
              <a:t>ただし、二酸化炭素の排出状態は把握できない。</a:t>
            </a:r>
            <a:endParaRPr lang="en-US" altLang="ja-JP" sz="2200" dirty="0">
              <a:latin typeface="Segoe UI" panose="020B0502040204020203" pitchFamily="34" charset="0"/>
              <a:ea typeface="メイリオ" panose="020B0604030504040204" pitchFamily="50" charset="-128"/>
            </a:endParaRPr>
          </a:p>
        </p:txBody>
      </p:sp>
      <p:sp>
        <p:nvSpPr>
          <p:cNvPr id="7" name="テキスト ボックス 6">
            <a:extLst>
              <a:ext uri="{FF2B5EF4-FFF2-40B4-BE49-F238E27FC236}">
                <a16:creationId xmlns:a16="http://schemas.microsoft.com/office/drawing/2014/main" id="{1420D2BB-69FF-4171-9B65-F1F60DD1EA80}"/>
              </a:ext>
            </a:extLst>
          </p:cNvPr>
          <p:cNvSpPr txBox="1"/>
          <p:nvPr/>
        </p:nvSpPr>
        <p:spPr>
          <a:xfrm>
            <a:off x="351835" y="6093296"/>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9" name="スライド番号プレースホルダー 1">
            <a:extLst>
              <a:ext uri="{FF2B5EF4-FFF2-40B4-BE49-F238E27FC236}">
                <a16:creationId xmlns:a16="http://schemas.microsoft.com/office/drawing/2014/main" id="{A84D6501-7B80-4A2D-8B86-7ACFE29C18BD}"/>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6</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7382348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0085EDAA-FB44-405C-9C25-58EF8D2EF7DE}"/>
              </a:ext>
            </a:extLst>
          </p:cNvPr>
          <p:cNvSpPr txBox="1">
            <a:spLocks noChangeArrowheads="1"/>
          </p:cNvSpPr>
          <p:nvPr/>
        </p:nvSpPr>
        <p:spPr>
          <a:xfrm>
            <a:off x="251519" y="1275842"/>
            <a:ext cx="8640961" cy="186512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kumimoji="1" sz="3200" kern="1200" baseline="0">
                <a:solidFill>
                  <a:schemeClr val="tx1"/>
                </a:solidFill>
                <a:latin typeface="Segoe UI" panose="020B0502040204020203" pitchFamily="34" charset="0"/>
                <a:ea typeface="メイリオ" panose="020B0604030504040204"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baseline="0">
                <a:solidFill>
                  <a:schemeClr val="tx1"/>
                </a:solidFill>
                <a:latin typeface="Segoe UI" panose="020B0502040204020203" pitchFamily="34" charset="0"/>
                <a:ea typeface="メイリオ" panose="020B0604030504040204" pitchFamily="50" charset="-128"/>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baseline="0">
                <a:solidFill>
                  <a:schemeClr val="tx1"/>
                </a:solidFill>
                <a:latin typeface="Segoe UI" panose="020B0502040204020203" pitchFamily="34" charset="0"/>
                <a:ea typeface="メイリオ" panose="020B0604030504040204" pitchFamily="50"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baseline="0">
                <a:solidFill>
                  <a:schemeClr val="tx1"/>
                </a:solidFill>
                <a:latin typeface="Segoe UI" panose="020B0502040204020203" pitchFamily="34" charset="0"/>
                <a:ea typeface="メイリオ" panose="020B0604030504040204" pitchFamily="50" charset="-128"/>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baseline="0">
                <a:solidFill>
                  <a:schemeClr val="tx1"/>
                </a:solidFill>
                <a:latin typeface="Segoe UI" panose="020B0502040204020203" pitchFamily="34" charset="0"/>
                <a:ea typeface="メイリオ" panose="020B0604030504040204"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1" lang="ja-JP" altLang="en-US" sz="3200" b="1" i="0" u="none" strike="noStrike" kern="1200" cap="none" spc="0" normalizeH="0" baseline="0" noProof="0" dirty="0">
                <a:ln>
                  <a:noFill/>
                </a:ln>
                <a:solidFill>
                  <a:srgbClr val="002060"/>
                </a:solidFill>
                <a:effectLst/>
                <a:uLnTx/>
                <a:uFillTx/>
                <a:latin typeface="Segoe UI" panose="020B0502040204020203" pitchFamily="34" charset="0"/>
                <a:ea typeface="メイリオ" panose="020B0604030504040204" pitchFamily="50" charset="-128"/>
                <a:cs typeface="+mn-cs"/>
              </a:rPr>
              <a:t>乾燥法（ドライ保管法）</a:t>
            </a:r>
            <a:r>
              <a:rPr kumimoji="1" lang="ja-JP" altLang="en-US" sz="3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a:t>
            </a:r>
            <a:endParaRPr kumimoji="1" lang="en-US" altLang="ja-JP" sz="3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1" lang="ja-JP" altLang="en-US" sz="26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吸引カテーテルを洗浄した後、乾燥させて（吸引カテーテル内に水滴がない状態で）保管する方法。消毒した瓶など、清潔な蓋付き</a:t>
            </a:r>
            <a:r>
              <a:rPr kumimoji="1" lang="ja-JP" altLang="en-US" sz="2600" b="0" i="0" u="none" strike="noStrike" kern="1200" cap="none" spc="0" normalizeH="0" baseline="0" noProof="0" dirty="0">
                <a:ln>
                  <a:noFill/>
                </a:ln>
                <a:effectLst/>
                <a:uLnTx/>
                <a:uFillTx/>
                <a:latin typeface="Segoe UI" panose="020B0502040204020203" pitchFamily="34" charset="0"/>
                <a:ea typeface="メイリオ" panose="020B0604030504040204" pitchFamily="50" charset="-128"/>
                <a:cs typeface="+mn-cs"/>
              </a:rPr>
              <a:t>容器を使用する。</a:t>
            </a:r>
          </a:p>
        </p:txBody>
      </p:sp>
      <p:sp>
        <p:nvSpPr>
          <p:cNvPr id="9" name="Rectangle 3">
            <a:extLst>
              <a:ext uri="{FF2B5EF4-FFF2-40B4-BE49-F238E27FC236}">
                <a16:creationId xmlns:a16="http://schemas.microsoft.com/office/drawing/2014/main" id="{325536CE-C359-46BA-B877-77BD8B295CDC}"/>
              </a:ext>
            </a:extLst>
          </p:cNvPr>
          <p:cNvSpPr txBox="1">
            <a:spLocks noChangeArrowheads="1"/>
          </p:cNvSpPr>
          <p:nvPr/>
        </p:nvSpPr>
        <p:spPr>
          <a:xfrm>
            <a:off x="286767" y="3212976"/>
            <a:ext cx="8605713" cy="1865126"/>
          </a:xfrm>
          <a:prstGeom prst="rect">
            <a:avLst/>
          </a:prstGeom>
        </p:spPr>
        <p:txBody>
          <a:bodyPr vert="horz" wrap="square" lIns="91440" tIns="45720" rIns="91440" bIns="45720" rtlCol="0">
            <a:spAutoFit/>
          </a:bodyPr>
          <a:lstStyle>
            <a:lvl1pPr marL="342900" indent="-342900" algn="l" defTabSz="914400" rtl="0" eaLnBrk="1" latinLnBrk="0" hangingPunct="1">
              <a:spcBef>
                <a:spcPct val="20000"/>
              </a:spcBef>
              <a:buFont typeface="Arial" panose="020B0604020202020204" pitchFamily="34" charset="0"/>
              <a:buChar char="•"/>
              <a:defRPr kumimoji="1" sz="3200" kern="1200" baseline="0">
                <a:solidFill>
                  <a:schemeClr val="tx1"/>
                </a:solidFill>
                <a:latin typeface="Segoe UI" panose="020B0502040204020203" pitchFamily="34" charset="0"/>
                <a:ea typeface="メイリオ" panose="020B0604030504040204"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baseline="0">
                <a:solidFill>
                  <a:schemeClr val="tx1"/>
                </a:solidFill>
                <a:latin typeface="Segoe UI" panose="020B0502040204020203" pitchFamily="34" charset="0"/>
                <a:ea typeface="メイリオ" panose="020B0604030504040204" pitchFamily="50" charset="-128"/>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baseline="0">
                <a:solidFill>
                  <a:schemeClr val="tx1"/>
                </a:solidFill>
                <a:latin typeface="Segoe UI" panose="020B0502040204020203" pitchFamily="34" charset="0"/>
                <a:ea typeface="メイリオ" panose="020B0604030504040204" pitchFamily="50"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baseline="0">
                <a:solidFill>
                  <a:schemeClr val="tx1"/>
                </a:solidFill>
                <a:latin typeface="Segoe UI" panose="020B0502040204020203" pitchFamily="34" charset="0"/>
                <a:ea typeface="メイリオ" panose="020B0604030504040204" pitchFamily="50" charset="-128"/>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baseline="0">
                <a:solidFill>
                  <a:schemeClr val="tx1"/>
                </a:solidFill>
                <a:latin typeface="Segoe UI" panose="020B0502040204020203" pitchFamily="34" charset="0"/>
                <a:ea typeface="メイリオ" panose="020B0604030504040204"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FontTx/>
              <a:buNone/>
            </a:pPr>
            <a:r>
              <a:rPr lang="ja-JP" altLang="en-US" b="1" dirty="0">
                <a:solidFill>
                  <a:srgbClr val="002060"/>
                </a:solidFill>
              </a:rPr>
              <a:t>薬液浸漬法（やくえきしんしほう）</a:t>
            </a:r>
            <a:r>
              <a:rPr lang="ja-JP" altLang="en-US" dirty="0">
                <a:solidFill>
                  <a:srgbClr val="002060"/>
                </a:solidFill>
              </a:rPr>
              <a:t>：</a:t>
            </a:r>
            <a:endParaRPr lang="en-US" altLang="ja-JP" sz="1000" dirty="0">
              <a:solidFill>
                <a:srgbClr val="002060"/>
              </a:solidFill>
            </a:endParaRPr>
          </a:p>
          <a:p>
            <a:pPr marL="0" indent="0">
              <a:buFontTx/>
              <a:buNone/>
            </a:pPr>
            <a:r>
              <a:rPr lang="ja-JP" altLang="en-US" sz="2600" dirty="0">
                <a:solidFill>
                  <a:prstClr val="black"/>
                </a:solidFill>
              </a:rPr>
              <a:t>吸引カテーテルを洗浄した後、</a:t>
            </a:r>
            <a:r>
              <a:rPr lang="ja-JP" altLang="en-US" sz="2600" dirty="0"/>
              <a:t>消毒液に漬けて保管する方法。毎回、アルコール綿で外側を消毒するか、洗浄水等でしっかり洗浄する。</a:t>
            </a:r>
          </a:p>
        </p:txBody>
      </p:sp>
      <p:sp>
        <p:nvSpPr>
          <p:cNvPr id="12" name="Rectangle 3">
            <a:extLst>
              <a:ext uri="{FF2B5EF4-FFF2-40B4-BE49-F238E27FC236}">
                <a16:creationId xmlns:a16="http://schemas.microsoft.com/office/drawing/2014/main" id="{C3D1F29D-DA06-4B78-A68B-ADF9575DBF77}"/>
              </a:ext>
            </a:extLst>
          </p:cNvPr>
          <p:cNvSpPr txBox="1">
            <a:spLocks noChangeArrowheads="1"/>
          </p:cNvSpPr>
          <p:nvPr/>
        </p:nvSpPr>
        <p:spPr>
          <a:xfrm>
            <a:off x="395288" y="5222118"/>
            <a:ext cx="8353425" cy="893885"/>
          </a:xfrm>
          <a:prstGeom prst="rect">
            <a:avLst/>
          </a:prstGeom>
          <a:ln>
            <a:solidFill>
              <a:schemeClr val="tx1"/>
            </a:solidFill>
            <a:prstDash val="dash"/>
          </a:ln>
        </p:spPr>
        <p:txBody>
          <a:bodyPr vert="horz" wrap="square" lIns="91440" tIns="108000" rIns="91440" bIns="45720" rtlCol="0" anchor="ctr" anchorCtr="1">
            <a:spAutoFit/>
          </a:bodyPr>
          <a:lstStyle>
            <a:lvl1pPr marL="342900" indent="-342900" algn="l" defTabSz="914400" rtl="0" eaLnBrk="1" latinLnBrk="0" hangingPunct="1">
              <a:spcBef>
                <a:spcPct val="20000"/>
              </a:spcBef>
              <a:buFont typeface="Arial" panose="020B0604020202020204" pitchFamily="34" charset="0"/>
              <a:buChar char="•"/>
              <a:defRPr kumimoji="1" sz="3200" kern="1200" baseline="0">
                <a:solidFill>
                  <a:schemeClr val="tx1"/>
                </a:solidFill>
                <a:latin typeface="Segoe UI" panose="020B0502040204020203" pitchFamily="34" charset="0"/>
                <a:ea typeface="メイリオ" panose="020B0604030504040204"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baseline="0">
                <a:solidFill>
                  <a:schemeClr val="tx1"/>
                </a:solidFill>
                <a:latin typeface="Segoe UI" panose="020B0502040204020203" pitchFamily="34" charset="0"/>
                <a:ea typeface="メイリオ" panose="020B0604030504040204" pitchFamily="50" charset="-128"/>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baseline="0">
                <a:solidFill>
                  <a:schemeClr val="tx1"/>
                </a:solidFill>
                <a:latin typeface="Segoe UI" panose="020B0502040204020203" pitchFamily="34" charset="0"/>
                <a:ea typeface="メイリオ" panose="020B0604030504040204" pitchFamily="50"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baseline="0">
                <a:solidFill>
                  <a:schemeClr val="tx1"/>
                </a:solidFill>
                <a:latin typeface="Segoe UI" panose="020B0502040204020203" pitchFamily="34" charset="0"/>
                <a:ea typeface="メイリオ" panose="020B0604030504040204" pitchFamily="50" charset="-128"/>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baseline="0">
                <a:solidFill>
                  <a:schemeClr val="tx1"/>
                </a:solidFill>
                <a:latin typeface="Segoe UI" panose="020B0502040204020203" pitchFamily="34" charset="0"/>
                <a:ea typeface="メイリオ" panose="020B0604030504040204"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spcBef>
                <a:spcPts val="0"/>
              </a:spcBef>
              <a:buFontTx/>
              <a:buNone/>
            </a:pPr>
            <a:r>
              <a:rPr lang="ja-JP" altLang="en-US" sz="2400" dirty="0"/>
              <a:t>清潔、不潔を常に意識しながら、それぞれの対象者の方法を身に付けるようにしてください。</a:t>
            </a:r>
          </a:p>
        </p:txBody>
      </p:sp>
      <p:sp>
        <p:nvSpPr>
          <p:cNvPr id="5" name="タイトル 4">
            <a:extLst>
              <a:ext uri="{FF2B5EF4-FFF2-40B4-BE49-F238E27FC236}">
                <a16:creationId xmlns:a16="http://schemas.microsoft.com/office/drawing/2014/main" id="{E0EB95BC-A008-47F3-BD54-1FB8B4421962}"/>
              </a:ext>
            </a:extLst>
          </p:cNvPr>
          <p:cNvSpPr>
            <a:spLocks noGrp="1"/>
          </p:cNvSpPr>
          <p:nvPr>
            <p:ph type="title"/>
          </p:nvPr>
        </p:nvSpPr>
        <p:spPr/>
        <p:txBody>
          <a:bodyPr>
            <a:normAutofit fontScale="90000"/>
          </a:bodyPr>
          <a:lstStyle/>
          <a:p>
            <a:r>
              <a:rPr lang="ja-JP" altLang="en-US" dirty="0"/>
              <a:t>吸引カテーテルを再使用する場合の管理方法</a:t>
            </a:r>
          </a:p>
        </p:txBody>
      </p:sp>
      <p:sp>
        <p:nvSpPr>
          <p:cNvPr id="14" name="テキスト ボックス 13">
            <a:extLst>
              <a:ext uri="{FF2B5EF4-FFF2-40B4-BE49-F238E27FC236}">
                <a16:creationId xmlns:a16="http://schemas.microsoft.com/office/drawing/2014/main" id="{2733ED91-34AA-42C3-8F3A-F50E19937D0C}"/>
              </a:ext>
            </a:extLst>
          </p:cNvPr>
          <p:cNvSpPr txBox="1"/>
          <p:nvPr/>
        </p:nvSpPr>
        <p:spPr>
          <a:xfrm>
            <a:off x="5868144" y="169200"/>
            <a:ext cx="2311851"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4-4.</a:t>
            </a:r>
            <a:r>
              <a:rPr lang="ja-JP" altLang="en-US" sz="1400" b="1" dirty="0">
                <a:solidFill>
                  <a:schemeClr val="bg1"/>
                </a:solidFill>
                <a:latin typeface="游ゴシック" panose="020B0400000000000000" pitchFamily="50" charset="-128"/>
                <a:ea typeface="游ゴシック" panose="020B0400000000000000" pitchFamily="50" charset="-128"/>
              </a:rPr>
              <a:t>喀痰吸引の物品・手順</a:t>
            </a:r>
          </a:p>
        </p:txBody>
      </p:sp>
      <p:sp>
        <p:nvSpPr>
          <p:cNvPr id="11" name="テキスト ボックス 10">
            <a:extLst>
              <a:ext uri="{FF2B5EF4-FFF2-40B4-BE49-F238E27FC236}">
                <a16:creationId xmlns:a16="http://schemas.microsoft.com/office/drawing/2014/main" id="{F372C16B-0EFF-42CB-95ED-81382B7B099A}"/>
              </a:ext>
            </a:extLst>
          </p:cNvPr>
          <p:cNvSpPr txBox="1"/>
          <p:nvPr/>
        </p:nvSpPr>
        <p:spPr>
          <a:xfrm>
            <a:off x="423843" y="6165304"/>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8" name="スライド番号プレースホルダー 1">
            <a:extLst>
              <a:ext uri="{FF2B5EF4-FFF2-40B4-BE49-F238E27FC236}">
                <a16:creationId xmlns:a16="http://schemas.microsoft.com/office/drawing/2014/main" id="{CF3E3B78-DB38-4F2F-8E0D-581F0A338A0F}"/>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93</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89632332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コンテンツ プレースホルダー 7">
            <a:extLst>
              <a:ext uri="{FF2B5EF4-FFF2-40B4-BE49-F238E27FC236}">
                <a16:creationId xmlns:a16="http://schemas.microsoft.com/office/drawing/2014/main" id="{FD3F0E23-4FF5-48CA-9C0E-5B3CEB87EC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398" y="1665420"/>
            <a:ext cx="5613770" cy="4211851"/>
          </a:xfrm>
          <a:prstGeom prst="rect">
            <a:avLst/>
          </a:prstGeom>
          <a:effectLst/>
        </p:spPr>
      </p:pic>
      <p:pic>
        <p:nvPicPr>
          <p:cNvPr id="13" name="図 12">
            <a:extLst>
              <a:ext uri="{FF2B5EF4-FFF2-40B4-BE49-F238E27FC236}">
                <a16:creationId xmlns:a16="http://schemas.microsoft.com/office/drawing/2014/main" id="{BB94E535-7679-4665-B3FF-41B66404DB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0513" y="2276872"/>
            <a:ext cx="3240756" cy="2232248"/>
          </a:xfrm>
          <a:prstGeom prst="rect">
            <a:avLst/>
          </a:prstGeom>
          <a:effectLst>
            <a:outerShdw blurRad="76200" dist="38100" dir="8100000" algn="tr" rotWithShape="0">
              <a:prstClr val="black">
                <a:alpha val="30000"/>
              </a:prstClr>
            </a:outerShdw>
          </a:effectLst>
        </p:spPr>
      </p:pic>
      <p:sp>
        <p:nvSpPr>
          <p:cNvPr id="15" name="AutoShape 2">
            <a:extLst>
              <a:ext uri="{FF2B5EF4-FFF2-40B4-BE49-F238E27FC236}">
                <a16:creationId xmlns:a16="http://schemas.microsoft.com/office/drawing/2014/main" id="{FA418187-E025-49A5-87AA-158CDF878331}"/>
              </a:ext>
            </a:extLst>
          </p:cNvPr>
          <p:cNvSpPr>
            <a:spLocks noChangeArrowheads="1"/>
          </p:cNvSpPr>
          <p:nvPr/>
        </p:nvSpPr>
        <p:spPr bwMode="auto">
          <a:xfrm>
            <a:off x="3374188" y="1556792"/>
            <a:ext cx="2314575" cy="428400"/>
          </a:xfrm>
          <a:prstGeom prst="wedgeRectCallout">
            <a:avLst>
              <a:gd name="adj1" fmla="val 3229"/>
              <a:gd name="adj2" fmla="val 107558"/>
            </a:avLst>
          </a:prstGeom>
          <a:solidFill>
            <a:srgbClr val="FFFFFF">
              <a:alpha val="80000"/>
            </a:srgbClr>
          </a:solidFill>
          <a:ln w="9525">
            <a:solidFill>
              <a:schemeClr val="tx1">
                <a:lumMod val="50000"/>
                <a:lumOff val="50000"/>
              </a:schemeClr>
            </a:solidFill>
            <a:miter lim="800000"/>
            <a:headEnd/>
            <a:tailEnd/>
          </a:ln>
        </p:spPr>
        <p:txBody>
          <a:bodyPr lIns="70906" tIns="36000" rIns="70906" bIns="8485"/>
          <a:lstStyle/>
          <a:p>
            <a:pPr marL="0" marR="0" lvl="0" indent="0" algn="ctr" defTabSz="873125"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卓上型吸引器</a:t>
            </a:r>
            <a:endParaRPr kumimoji="1" lang="ja-JP" altLang="en-US" sz="2400" b="0"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endParaRPr>
          </a:p>
        </p:txBody>
      </p:sp>
      <p:sp>
        <p:nvSpPr>
          <p:cNvPr id="17" name="AutoShape 3">
            <a:extLst>
              <a:ext uri="{FF2B5EF4-FFF2-40B4-BE49-F238E27FC236}">
                <a16:creationId xmlns:a16="http://schemas.microsoft.com/office/drawing/2014/main" id="{3AE224BD-E070-4E9C-A13C-6EA5D6DEDC68}"/>
              </a:ext>
            </a:extLst>
          </p:cNvPr>
          <p:cNvSpPr>
            <a:spLocks noChangeArrowheads="1"/>
          </p:cNvSpPr>
          <p:nvPr/>
        </p:nvSpPr>
        <p:spPr bwMode="auto">
          <a:xfrm>
            <a:off x="6228184" y="1568273"/>
            <a:ext cx="2525494" cy="428400"/>
          </a:xfrm>
          <a:prstGeom prst="wedgeRectCallout">
            <a:avLst>
              <a:gd name="adj1" fmla="val -12484"/>
              <a:gd name="adj2" fmla="val 173816"/>
            </a:avLst>
          </a:prstGeom>
          <a:solidFill>
            <a:srgbClr val="FFFFFF"/>
          </a:solidFill>
          <a:ln w="9525">
            <a:solidFill>
              <a:schemeClr val="tx1">
                <a:lumMod val="50000"/>
                <a:lumOff val="50000"/>
              </a:schemeClr>
            </a:solidFill>
            <a:miter lim="800000"/>
            <a:headEnd/>
            <a:tailEnd/>
          </a:ln>
        </p:spPr>
        <p:txBody>
          <a:bodyPr lIns="70906" tIns="72000" rIns="70906" bIns="8485"/>
          <a:lstStyle/>
          <a:p>
            <a:pPr marL="0" marR="0" lvl="0" indent="0" algn="ctr" defTabSz="873125"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吸引訓練用人形</a:t>
            </a:r>
            <a:endParaRPr kumimoji="1" lang="ja-JP" altLang="en-US" sz="2400" b="0"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endParaRPr>
          </a:p>
        </p:txBody>
      </p:sp>
      <p:sp>
        <p:nvSpPr>
          <p:cNvPr id="18" name="AutoShape 3">
            <a:extLst>
              <a:ext uri="{FF2B5EF4-FFF2-40B4-BE49-F238E27FC236}">
                <a16:creationId xmlns:a16="http://schemas.microsoft.com/office/drawing/2014/main" id="{5D28EAB2-C2B9-45AD-AB15-0DB0A9E1FC62}"/>
              </a:ext>
            </a:extLst>
          </p:cNvPr>
          <p:cNvSpPr>
            <a:spLocks noChangeArrowheads="1"/>
          </p:cNvSpPr>
          <p:nvPr/>
        </p:nvSpPr>
        <p:spPr bwMode="auto">
          <a:xfrm>
            <a:off x="395536" y="5733256"/>
            <a:ext cx="2944332" cy="679960"/>
          </a:xfrm>
          <a:prstGeom prst="wedgeRectCallout">
            <a:avLst>
              <a:gd name="adj1" fmla="val 13007"/>
              <a:gd name="adj2" fmla="val -75300"/>
            </a:avLst>
          </a:prstGeom>
          <a:solidFill>
            <a:srgbClr val="FFFFFF"/>
          </a:solidFill>
          <a:ln w="9525">
            <a:solidFill>
              <a:schemeClr val="tx1">
                <a:lumMod val="50000"/>
                <a:lumOff val="50000"/>
              </a:schemeClr>
            </a:solidFill>
            <a:miter lim="800000"/>
            <a:headEnd/>
            <a:tailEnd/>
          </a:ln>
        </p:spPr>
        <p:txBody>
          <a:bodyPr lIns="70906" tIns="72000" rIns="70906" bIns="8485"/>
          <a:lstStyle/>
          <a:p>
            <a:pPr marL="0" marR="0" lvl="0" indent="0" algn="ctr" defTabSz="873125"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気管カニューレ内</a:t>
            </a:r>
            <a:endParaRPr kumimoji="1" lang="en-US" altLang="ja-JP" sz="20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endParaRPr>
          </a:p>
          <a:p>
            <a:pPr marL="0" marR="0" lvl="0" indent="0" algn="ctr" defTabSz="873125"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吸引カテーテル</a:t>
            </a:r>
            <a:endParaRPr kumimoji="1" lang="ja-JP" altLang="en-US" sz="2000" b="0"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endParaRPr>
          </a:p>
        </p:txBody>
      </p:sp>
      <p:sp>
        <p:nvSpPr>
          <p:cNvPr id="19" name="AutoShape 3">
            <a:extLst>
              <a:ext uri="{FF2B5EF4-FFF2-40B4-BE49-F238E27FC236}">
                <a16:creationId xmlns:a16="http://schemas.microsoft.com/office/drawing/2014/main" id="{ABFB8CBD-0FFE-4FA5-BB75-6A30035D4949}"/>
              </a:ext>
            </a:extLst>
          </p:cNvPr>
          <p:cNvSpPr>
            <a:spLocks noChangeArrowheads="1"/>
          </p:cNvSpPr>
          <p:nvPr/>
        </p:nvSpPr>
        <p:spPr bwMode="auto">
          <a:xfrm>
            <a:off x="3867209" y="5905905"/>
            <a:ext cx="2063142" cy="428400"/>
          </a:xfrm>
          <a:prstGeom prst="wedgeRectCallout">
            <a:avLst>
              <a:gd name="adj1" fmla="val -46076"/>
              <a:gd name="adj2" fmla="val -211868"/>
            </a:avLst>
          </a:prstGeom>
          <a:solidFill>
            <a:srgbClr val="FFFFFF"/>
          </a:solidFill>
          <a:ln w="9525">
            <a:solidFill>
              <a:schemeClr val="tx1">
                <a:lumMod val="50000"/>
                <a:lumOff val="50000"/>
              </a:schemeClr>
            </a:solidFill>
            <a:miter lim="800000"/>
            <a:headEnd/>
            <a:tailEnd/>
          </a:ln>
        </p:spPr>
        <p:txBody>
          <a:bodyPr lIns="70906" tIns="72000" rIns="70906" bIns="8485"/>
          <a:lstStyle/>
          <a:p>
            <a:pPr marL="0" marR="0" lvl="0" indent="0" algn="ctr" defTabSz="873125"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アルコール綿</a:t>
            </a:r>
            <a:endParaRPr kumimoji="1" lang="ja-JP" altLang="en-US" sz="2400" b="0"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endParaRPr>
          </a:p>
        </p:txBody>
      </p:sp>
      <p:sp>
        <p:nvSpPr>
          <p:cNvPr id="5" name="タイトル 4">
            <a:extLst>
              <a:ext uri="{FF2B5EF4-FFF2-40B4-BE49-F238E27FC236}">
                <a16:creationId xmlns:a16="http://schemas.microsoft.com/office/drawing/2014/main" id="{9C08AE2C-1250-49D6-B2D9-787814C46151}"/>
              </a:ext>
            </a:extLst>
          </p:cNvPr>
          <p:cNvSpPr>
            <a:spLocks noGrp="1"/>
          </p:cNvSpPr>
          <p:nvPr>
            <p:ph type="title"/>
          </p:nvPr>
        </p:nvSpPr>
        <p:spPr/>
        <p:txBody>
          <a:bodyPr>
            <a:normAutofit fontScale="90000"/>
          </a:bodyPr>
          <a:lstStyle/>
          <a:p>
            <a:r>
              <a:rPr lang="ja-JP" altLang="en-US" dirty="0"/>
              <a:t>実習に必要な物品</a:t>
            </a:r>
          </a:p>
        </p:txBody>
      </p:sp>
      <p:sp>
        <p:nvSpPr>
          <p:cNvPr id="22" name="テキスト ボックス 21">
            <a:extLst>
              <a:ext uri="{FF2B5EF4-FFF2-40B4-BE49-F238E27FC236}">
                <a16:creationId xmlns:a16="http://schemas.microsoft.com/office/drawing/2014/main" id="{87E8F9BE-88E6-490E-A6C6-7A9943A77075}"/>
              </a:ext>
            </a:extLst>
          </p:cNvPr>
          <p:cNvSpPr txBox="1"/>
          <p:nvPr/>
        </p:nvSpPr>
        <p:spPr>
          <a:xfrm>
            <a:off x="253330" y="1172071"/>
            <a:ext cx="8890670" cy="384721"/>
          </a:xfrm>
          <a:prstGeom prst="rect">
            <a:avLst/>
          </a:prstGeom>
          <a:noFill/>
        </p:spPr>
        <p:txBody>
          <a:bodyPr wrap="square" rtlCol="0">
            <a:spAutoFit/>
          </a:bodyPr>
          <a:lstStyle/>
          <a:p>
            <a:r>
              <a:rPr kumimoji="1" lang="ja-JP" altLang="en-US" sz="1900" b="1" dirty="0">
                <a:latin typeface="Segoe UI" panose="020B0502040204020203" pitchFamily="34" charset="0"/>
                <a:ea typeface="メイリオ" panose="020B0604030504040204" pitchFamily="50" charset="-128"/>
              </a:rPr>
              <a:t>口腔内・鼻腔内吸引：乾燥法の場合／</a:t>
            </a:r>
            <a:r>
              <a:rPr lang="ja-JP" altLang="en-US" sz="1900" b="1" dirty="0">
                <a:latin typeface="Segoe UI" panose="020B0502040204020203" pitchFamily="34" charset="0"/>
                <a:ea typeface="メイリオ" panose="020B0604030504040204" pitchFamily="50" charset="-128"/>
              </a:rPr>
              <a:t>気管カニューレ内吸引：単回使用の場合</a:t>
            </a:r>
            <a:endParaRPr kumimoji="1" lang="ja-JP" altLang="en-US" sz="1900" b="1" dirty="0">
              <a:latin typeface="Segoe UI" panose="020B0502040204020203" pitchFamily="34" charset="0"/>
              <a:ea typeface="メイリオ" panose="020B0604030504040204" pitchFamily="50" charset="-128"/>
            </a:endParaRPr>
          </a:p>
        </p:txBody>
      </p:sp>
      <p:sp>
        <p:nvSpPr>
          <p:cNvPr id="23" name="AutoShape 3">
            <a:extLst>
              <a:ext uri="{FF2B5EF4-FFF2-40B4-BE49-F238E27FC236}">
                <a16:creationId xmlns:a16="http://schemas.microsoft.com/office/drawing/2014/main" id="{40B6C124-E650-4871-938B-C036049BABFC}"/>
              </a:ext>
            </a:extLst>
          </p:cNvPr>
          <p:cNvSpPr>
            <a:spLocks noChangeArrowheads="1"/>
          </p:cNvSpPr>
          <p:nvPr/>
        </p:nvSpPr>
        <p:spPr bwMode="auto">
          <a:xfrm>
            <a:off x="395536" y="2279875"/>
            <a:ext cx="2944201" cy="717077"/>
          </a:xfrm>
          <a:prstGeom prst="wedgeRectCallout">
            <a:avLst>
              <a:gd name="adj1" fmla="val -14422"/>
              <a:gd name="adj2" fmla="val 93483"/>
            </a:avLst>
          </a:prstGeom>
          <a:solidFill>
            <a:srgbClr val="FFFFFF">
              <a:alpha val="80000"/>
            </a:srgbClr>
          </a:solidFill>
          <a:ln w="9525">
            <a:solidFill>
              <a:schemeClr val="tx1">
                <a:lumMod val="50000"/>
                <a:lumOff val="50000"/>
              </a:schemeClr>
            </a:solidFill>
            <a:miter lim="800000"/>
            <a:headEnd/>
            <a:tailEnd/>
          </a:ln>
        </p:spPr>
        <p:txBody>
          <a:bodyPr lIns="70906" tIns="72000" rIns="70906" bIns="8485"/>
          <a:lstStyle/>
          <a:p>
            <a:pPr marL="0" marR="0" lvl="0" indent="0" algn="ctr" defTabSz="873125"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口腔内・鼻腔内</a:t>
            </a:r>
            <a:endParaRPr kumimoji="1" lang="en-US" altLang="ja-JP" sz="20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endParaRPr>
          </a:p>
          <a:p>
            <a:pPr marL="0" marR="0" lvl="0" indent="0" algn="ctr" defTabSz="873125"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吸引カテーテル保管容器</a:t>
            </a:r>
            <a:endParaRPr kumimoji="1" lang="ja-JP" altLang="en-US" sz="2000" b="0"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endParaRPr>
          </a:p>
        </p:txBody>
      </p:sp>
      <p:sp>
        <p:nvSpPr>
          <p:cNvPr id="24" name="テキスト ボックス 23">
            <a:extLst>
              <a:ext uri="{FF2B5EF4-FFF2-40B4-BE49-F238E27FC236}">
                <a16:creationId xmlns:a16="http://schemas.microsoft.com/office/drawing/2014/main" id="{C76A7AFE-C3C8-43E1-A4A8-23FA16C72FE3}"/>
              </a:ext>
            </a:extLst>
          </p:cNvPr>
          <p:cNvSpPr txBox="1"/>
          <p:nvPr/>
        </p:nvSpPr>
        <p:spPr>
          <a:xfrm>
            <a:off x="5868144" y="169200"/>
            <a:ext cx="2311851"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4-4.</a:t>
            </a:r>
            <a:r>
              <a:rPr lang="ja-JP" altLang="en-US" sz="1400" b="1" dirty="0">
                <a:solidFill>
                  <a:schemeClr val="bg1"/>
                </a:solidFill>
                <a:latin typeface="游ゴシック" panose="020B0400000000000000" pitchFamily="50" charset="-128"/>
                <a:ea typeface="游ゴシック" panose="020B0400000000000000" pitchFamily="50" charset="-128"/>
              </a:rPr>
              <a:t>喀痰吸引の物品・手順</a:t>
            </a:r>
          </a:p>
        </p:txBody>
      </p:sp>
      <p:sp>
        <p:nvSpPr>
          <p:cNvPr id="2" name="平行四辺形 1">
            <a:extLst>
              <a:ext uri="{FF2B5EF4-FFF2-40B4-BE49-F238E27FC236}">
                <a16:creationId xmlns:a16="http://schemas.microsoft.com/office/drawing/2014/main" id="{D10BE374-7D05-4E88-8633-3A64D0AAE0C0}"/>
              </a:ext>
            </a:extLst>
          </p:cNvPr>
          <p:cNvSpPr/>
          <p:nvPr/>
        </p:nvSpPr>
        <p:spPr>
          <a:xfrm>
            <a:off x="4427984" y="4581128"/>
            <a:ext cx="648072" cy="428400"/>
          </a:xfrm>
          <a:prstGeom prst="parallelogram">
            <a:avLst>
              <a:gd name="adj" fmla="val 36434"/>
            </a:avLst>
          </a:prstGeom>
          <a:solidFill>
            <a:schemeClr val="tx2">
              <a:lumMod val="40000"/>
              <a:lumOff val="6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AutoShape 3">
            <a:extLst>
              <a:ext uri="{FF2B5EF4-FFF2-40B4-BE49-F238E27FC236}">
                <a16:creationId xmlns:a16="http://schemas.microsoft.com/office/drawing/2014/main" id="{9C778A88-E22A-47BA-A22D-A0D03EE17EA1}"/>
              </a:ext>
            </a:extLst>
          </p:cNvPr>
          <p:cNvSpPr>
            <a:spLocks noChangeArrowheads="1"/>
          </p:cNvSpPr>
          <p:nvPr/>
        </p:nvSpPr>
        <p:spPr bwMode="auto">
          <a:xfrm>
            <a:off x="4868270" y="4984449"/>
            <a:ext cx="1800200" cy="748807"/>
          </a:xfrm>
          <a:prstGeom prst="wedgeRectCallout">
            <a:avLst>
              <a:gd name="adj1" fmla="val -55211"/>
              <a:gd name="adj2" fmla="val -92616"/>
            </a:avLst>
          </a:prstGeom>
          <a:solidFill>
            <a:srgbClr val="FFFFFF">
              <a:alpha val="80000"/>
            </a:srgbClr>
          </a:solidFill>
          <a:ln w="9525">
            <a:solidFill>
              <a:schemeClr val="tx1">
                <a:lumMod val="50000"/>
                <a:lumOff val="50000"/>
              </a:schemeClr>
            </a:solidFill>
            <a:miter lim="800000"/>
            <a:headEnd/>
            <a:tailEnd/>
          </a:ln>
        </p:spPr>
        <p:txBody>
          <a:bodyPr lIns="70906" tIns="108000" rIns="70906" bIns="8485" anchor="ctr" anchorCtr="1"/>
          <a:lstStyle/>
          <a:p>
            <a:pPr marL="0" marR="0" lvl="0" indent="0" algn="ctr" defTabSz="873125"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速乾性擦式手指消毒剤</a:t>
            </a:r>
            <a:endParaRPr kumimoji="1" lang="ja-JP" altLang="en-US" sz="2400" b="0"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endParaRPr>
          </a:p>
        </p:txBody>
      </p:sp>
      <p:sp>
        <p:nvSpPr>
          <p:cNvPr id="14" name="スライド番号プレースホルダー 1">
            <a:extLst>
              <a:ext uri="{FF2B5EF4-FFF2-40B4-BE49-F238E27FC236}">
                <a16:creationId xmlns:a16="http://schemas.microsoft.com/office/drawing/2014/main" id="{7F66902A-0F61-4991-9964-ECAF776DB3B3}"/>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94</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32995741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4627CFA0-336D-46BF-9409-218D2C647A3D}"/>
              </a:ext>
            </a:extLst>
          </p:cNvPr>
          <p:cNvGrpSpPr/>
          <p:nvPr/>
        </p:nvGrpSpPr>
        <p:grpSpPr>
          <a:xfrm>
            <a:off x="1273687" y="1556298"/>
            <a:ext cx="6034617" cy="4522914"/>
            <a:chOff x="1273687" y="1556298"/>
            <a:chExt cx="6034617" cy="4522914"/>
          </a:xfrm>
        </p:grpSpPr>
        <p:pic>
          <p:nvPicPr>
            <p:cNvPr id="25" name="コンテンツ プレースホルダー 5">
              <a:extLst>
                <a:ext uri="{FF2B5EF4-FFF2-40B4-BE49-F238E27FC236}">
                  <a16:creationId xmlns:a16="http://schemas.microsoft.com/office/drawing/2014/main" id="{D1DE5874-59B2-4EAB-B4D9-A3DD5850D4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3687" y="1556298"/>
              <a:ext cx="6034617" cy="4522914"/>
            </a:xfrm>
            <a:prstGeom prst="rect">
              <a:avLst/>
            </a:prstGeom>
          </p:spPr>
        </p:pic>
        <p:sp>
          <p:nvSpPr>
            <p:cNvPr id="14" name="四角形: 角を丸くする 13">
              <a:extLst>
                <a:ext uri="{FF2B5EF4-FFF2-40B4-BE49-F238E27FC236}">
                  <a16:creationId xmlns:a16="http://schemas.microsoft.com/office/drawing/2014/main" id="{511EFBF7-C805-4DA7-8668-A4573D874523}"/>
                </a:ext>
              </a:extLst>
            </p:cNvPr>
            <p:cNvSpPr/>
            <p:nvPr/>
          </p:nvSpPr>
          <p:spPr>
            <a:xfrm>
              <a:off x="4293068" y="3520872"/>
              <a:ext cx="360040" cy="144016"/>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タイトル 4">
            <a:extLst>
              <a:ext uri="{FF2B5EF4-FFF2-40B4-BE49-F238E27FC236}">
                <a16:creationId xmlns:a16="http://schemas.microsoft.com/office/drawing/2014/main" id="{9C08AE2C-1250-49D6-B2D9-787814C46151}"/>
              </a:ext>
            </a:extLst>
          </p:cNvPr>
          <p:cNvSpPr>
            <a:spLocks noGrp="1"/>
          </p:cNvSpPr>
          <p:nvPr>
            <p:ph type="title"/>
          </p:nvPr>
        </p:nvSpPr>
        <p:spPr/>
        <p:txBody>
          <a:bodyPr>
            <a:normAutofit fontScale="90000"/>
          </a:bodyPr>
          <a:lstStyle/>
          <a:p>
            <a:r>
              <a:rPr lang="ja-JP" altLang="en-US" dirty="0"/>
              <a:t>実習に必要な物品</a:t>
            </a:r>
          </a:p>
        </p:txBody>
      </p:sp>
      <p:sp>
        <p:nvSpPr>
          <p:cNvPr id="24" name="テキスト ボックス 23">
            <a:extLst>
              <a:ext uri="{FF2B5EF4-FFF2-40B4-BE49-F238E27FC236}">
                <a16:creationId xmlns:a16="http://schemas.microsoft.com/office/drawing/2014/main" id="{0CB6D8E5-EEF7-4E40-B048-E74EBD000C4E}"/>
              </a:ext>
            </a:extLst>
          </p:cNvPr>
          <p:cNvSpPr txBox="1"/>
          <p:nvPr/>
        </p:nvSpPr>
        <p:spPr>
          <a:xfrm>
            <a:off x="251520" y="1154664"/>
            <a:ext cx="8640960" cy="415498"/>
          </a:xfrm>
          <a:prstGeom prst="rect">
            <a:avLst/>
          </a:prstGeom>
          <a:noFill/>
        </p:spPr>
        <p:txBody>
          <a:bodyPr wrap="square" rtlCol="0">
            <a:spAutoFit/>
          </a:bodyPr>
          <a:lstStyle/>
          <a:p>
            <a:pPr algn="ctr"/>
            <a:r>
              <a:rPr kumimoji="1" lang="ja-JP" altLang="en-US" sz="2100" b="1" dirty="0">
                <a:latin typeface="Segoe UI" panose="020B0502040204020203" pitchFamily="34" charset="0"/>
                <a:ea typeface="メイリオ" panose="020B0604030504040204" pitchFamily="50" charset="-128"/>
              </a:rPr>
              <a:t>口腔内・鼻腔内吸引、</a:t>
            </a:r>
            <a:r>
              <a:rPr lang="ja-JP" altLang="en-US" sz="2100" b="1" dirty="0">
                <a:latin typeface="Segoe UI" panose="020B0502040204020203" pitchFamily="34" charset="0"/>
                <a:ea typeface="メイリオ" panose="020B0604030504040204" pitchFamily="50" charset="-128"/>
              </a:rPr>
              <a:t>気管カニューレ内吸引：乾燥法の場合</a:t>
            </a:r>
            <a:endParaRPr kumimoji="1" lang="ja-JP" altLang="en-US" sz="2100" b="1" dirty="0">
              <a:latin typeface="Segoe UI" panose="020B0502040204020203" pitchFamily="34" charset="0"/>
              <a:ea typeface="メイリオ" panose="020B0604030504040204" pitchFamily="50" charset="-128"/>
            </a:endParaRPr>
          </a:p>
        </p:txBody>
      </p:sp>
      <p:sp>
        <p:nvSpPr>
          <p:cNvPr id="26" name="AutoShape 2">
            <a:extLst>
              <a:ext uri="{FF2B5EF4-FFF2-40B4-BE49-F238E27FC236}">
                <a16:creationId xmlns:a16="http://schemas.microsoft.com/office/drawing/2014/main" id="{34E7F9F6-C5AF-4E63-B27A-0E0D0DC683F9}"/>
              </a:ext>
            </a:extLst>
          </p:cNvPr>
          <p:cNvSpPr>
            <a:spLocks noChangeArrowheads="1"/>
          </p:cNvSpPr>
          <p:nvPr/>
        </p:nvSpPr>
        <p:spPr bwMode="auto">
          <a:xfrm>
            <a:off x="2876050" y="1768373"/>
            <a:ext cx="2161722" cy="428400"/>
          </a:xfrm>
          <a:prstGeom prst="wedgeRectCallout">
            <a:avLst>
              <a:gd name="adj1" fmla="val 6505"/>
              <a:gd name="adj2" fmla="val 174015"/>
            </a:avLst>
          </a:prstGeom>
          <a:solidFill>
            <a:srgbClr val="FFFFFF">
              <a:alpha val="75000"/>
            </a:srgbClr>
          </a:solidFill>
          <a:ln w="9525">
            <a:solidFill>
              <a:schemeClr val="tx1">
                <a:lumMod val="50000"/>
                <a:lumOff val="50000"/>
              </a:schemeClr>
            </a:solidFill>
            <a:miter lim="800000"/>
            <a:headEnd/>
            <a:tailEnd/>
          </a:ln>
        </p:spPr>
        <p:txBody>
          <a:bodyPr lIns="70906" tIns="54000" rIns="70906" bIns="0" anchor="ctr" anchorCtr="0"/>
          <a:lstStyle/>
          <a:p>
            <a:pPr marL="0" marR="0" lvl="0" indent="0" algn="ctr" defTabSz="873125"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卓上型吸引器</a:t>
            </a:r>
            <a:endParaRPr kumimoji="1" lang="ja-JP" altLang="en-US" sz="2400" b="0"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endParaRPr>
          </a:p>
        </p:txBody>
      </p:sp>
      <p:sp>
        <p:nvSpPr>
          <p:cNvPr id="28" name="AutoShape 3">
            <a:extLst>
              <a:ext uri="{FF2B5EF4-FFF2-40B4-BE49-F238E27FC236}">
                <a16:creationId xmlns:a16="http://schemas.microsoft.com/office/drawing/2014/main" id="{5B033963-F8F4-4C9D-A212-D3D128D40A60}"/>
              </a:ext>
            </a:extLst>
          </p:cNvPr>
          <p:cNvSpPr>
            <a:spLocks noChangeArrowheads="1"/>
          </p:cNvSpPr>
          <p:nvPr/>
        </p:nvSpPr>
        <p:spPr bwMode="auto">
          <a:xfrm>
            <a:off x="6051749" y="3898206"/>
            <a:ext cx="2671762" cy="428400"/>
          </a:xfrm>
          <a:prstGeom prst="wedgeRectCallout">
            <a:avLst>
              <a:gd name="adj1" fmla="val -57950"/>
              <a:gd name="adj2" fmla="val -156646"/>
            </a:avLst>
          </a:prstGeom>
          <a:solidFill>
            <a:srgbClr val="FFFFFF">
              <a:alpha val="75000"/>
            </a:srgbClr>
          </a:solidFill>
          <a:ln w="9525">
            <a:solidFill>
              <a:schemeClr val="tx1">
                <a:lumMod val="50000"/>
                <a:lumOff val="50000"/>
              </a:schemeClr>
            </a:solidFill>
            <a:miter lim="800000"/>
            <a:headEnd/>
            <a:tailEnd/>
          </a:ln>
        </p:spPr>
        <p:txBody>
          <a:bodyPr lIns="70906" tIns="72000" rIns="70906" bIns="8485"/>
          <a:lstStyle/>
          <a:p>
            <a:pPr marL="0" marR="0" lvl="0" indent="0" algn="ctr" defTabSz="873125"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吸引訓練用人形</a:t>
            </a:r>
            <a:endParaRPr kumimoji="1" lang="ja-JP" altLang="en-US" sz="2400" b="0"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endParaRPr>
          </a:p>
        </p:txBody>
      </p:sp>
      <p:sp>
        <p:nvSpPr>
          <p:cNvPr id="29" name="AutoShape 3">
            <a:extLst>
              <a:ext uri="{FF2B5EF4-FFF2-40B4-BE49-F238E27FC236}">
                <a16:creationId xmlns:a16="http://schemas.microsoft.com/office/drawing/2014/main" id="{632AB1D5-F5DB-4B18-A7E8-782B35FD9793}"/>
              </a:ext>
            </a:extLst>
          </p:cNvPr>
          <p:cNvSpPr>
            <a:spLocks noChangeArrowheads="1"/>
          </p:cNvSpPr>
          <p:nvPr/>
        </p:nvSpPr>
        <p:spPr bwMode="auto">
          <a:xfrm>
            <a:off x="3050222" y="5949280"/>
            <a:ext cx="2063142" cy="428400"/>
          </a:xfrm>
          <a:prstGeom prst="wedgeRectCallout">
            <a:avLst>
              <a:gd name="adj1" fmla="val -28840"/>
              <a:gd name="adj2" fmla="val -128862"/>
            </a:avLst>
          </a:prstGeom>
          <a:solidFill>
            <a:srgbClr val="FFFFFF">
              <a:alpha val="75000"/>
            </a:srgbClr>
          </a:solidFill>
          <a:ln w="9525">
            <a:solidFill>
              <a:schemeClr val="tx1">
                <a:lumMod val="50000"/>
                <a:lumOff val="50000"/>
              </a:schemeClr>
            </a:solidFill>
            <a:miter lim="800000"/>
            <a:headEnd/>
            <a:tailEnd/>
          </a:ln>
        </p:spPr>
        <p:txBody>
          <a:bodyPr lIns="70906" tIns="72000" rIns="70906" bIns="8485"/>
          <a:lstStyle/>
          <a:p>
            <a:pPr marL="0" marR="0" lvl="0" indent="0" algn="ctr" defTabSz="873125"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アルコール綿</a:t>
            </a:r>
            <a:endParaRPr kumimoji="1" lang="ja-JP" altLang="en-US" sz="2400" b="0"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endParaRPr>
          </a:p>
        </p:txBody>
      </p:sp>
      <p:sp>
        <p:nvSpPr>
          <p:cNvPr id="30" name="AutoShape 3">
            <a:extLst>
              <a:ext uri="{FF2B5EF4-FFF2-40B4-BE49-F238E27FC236}">
                <a16:creationId xmlns:a16="http://schemas.microsoft.com/office/drawing/2014/main" id="{8CBD94B8-683E-487C-AA76-4FBC9BA152D6}"/>
              </a:ext>
            </a:extLst>
          </p:cNvPr>
          <p:cNvSpPr>
            <a:spLocks noChangeArrowheads="1"/>
          </p:cNvSpPr>
          <p:nvPr/>
        </p:nvSpPr>
        <p:spPr bwMode="auto">
          <a:xfrm>
            <a:off x="395536" y="1785711"/>
            <a:ext cx="2337434" cy="1016023"/>
          </a:xfrm>
          <a:prstGeom prst="wedgeRectCallout">
            <a:avLst>
              <a:gd name="adj1" fmla="val 24952"/>
              <a:gd name="adj2" fmla="val 144511"/>
            </a:avLst>
          </a:prstGeom>
          <a:solidFill>
            <a:srgbClr val="FFFFFF">
              <a:alpha val="75000"/>
            </a:srgbClr>
          </a:solidFill>
          <a:ln w="9525">
            <a:solidFill>
              <a:schemeClr val="tx1">
                <a:lumMod val="50000"/>
                <a:lumOff val="50000"/>
              </a:schemeClr>
            </a:solidFill>
            <a:miter lim="800000"/>
            <a:headEnd/>
            <a:tailEnd/>
          </a:ln>
        </p:spPr>
        <p:txBody>
          <a:bodyPr lIns="70906" tIns="72000" rIns="70906" bIns="8485"/>
          <a:lstStyle/>
          <a:p>
            <a:pPr marL="0" marR="0" lvl="0" indent="0" algn="ctr" defTabSz="873125"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気管カニューレ内</a:t>
            </a:r>
            <a:endParaRPr kumimoji="1" lang="en-US" altLang="ja-JP" sz="20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endParaRPr>
          </a:p>
          <a:p>
            <a:pPr marL="0" marR="0" lvl="0" indent="0" algn="ctr" defTabSz="873125"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吸引カテーテル</a:t>
            </a:r>
            <a:endParaRPr kumimoji="1" lang="en-US" altLang="ja-JP" sz="20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endParaRPr>
          </a:p>
          <a:p>
            <a:pPr marL="0" marR="0" lvl="0" indent="0" algn="ctr" defTabSz="873125"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保管容器</a:t>
            </a:r>
            <a:endParaRPr kumimoji="1" lang="ja-JP" altLang="en-US" sz="2000" b="0"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endParaRPr>
          </a:p>
        </p:txBody>
      </p:sp>
      <p:sp>
        <p:nvSpPr>
          <p:cNvPr id="31" name="AutoShape 3">
            <a:extLst>
              <a:ext uri="{FF2B5EF4-FFF2-40B4-BE49-F238E27FC236}">
                <a16:creationId xmlns:a16="http://schemas.microsoft.com/office/drawing/2014/main" id="{7F5A1E70-0717-432C-AE5F-4E8F0E2D7157}"/>
              </a:ext>
            </a:extLst>
          </p:cNvPr>
          <p:cNvSpPr>
            <a:spLocks noChangeArrowheads="1"/>
          </p:cNvSpPr>
          <p:nvPr/>
        </p:nvSpPr>
        <p:spPr bwMode="auto">
          <a:xfrm>
            <a:off x="4473088" y="4956196"/>
            <a:ext cx="2965178" cy="748807"/>
          </a:xfrm>
          <a:prstGeom prst="wedgeRectCallout">
            <a:avLst>
              <a:gd name="adj1" fmla="val -65379"/>
              <a:gd name="adj2" fmla="val -108257"/>
            </a:avLst>
          </a:prstGeom>
          <a:solidFill>
            <a:srgbClr val="FFFFFF">
              <a:alpha val="75000"/>
            </a:srgbClr>
          </a:solidFill>
          <a:ln w="9525">
            <a:solidFill>
              <a:schemeClr val="tx1">
                <a:lumMod val="50000"/>
                <a:lumOff val="50000"/>
              </a:schemeClr>
            </a:solidFill>
            <a:miter lim="800000"/>
            <a:headEnd/>
            <a:tailEnd/>
          </a:ln>
        </p:spPr>
        <p:txBody>
          <a:bodyPr lIns="70906" tIns="72000" rIns="70906" bIns="8485"/>
          <a:lstStyle/>
          <a:p>
            <a:pPr marL="0" marR="0" lvl="0" indent="0" algn="ctr" defTabSz="873125"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口腔内・鼻腔内</a:t>
            </a:r>
            <a:endParaRPr kumimoji="1" lang="en-US" altLang="ja-JP" sz="20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endParaRPr>
          </a:p>
          <a:p>
            <a:pPr marL="0" marR="0" lvl="0" indent="0" algn="ctr" defTabSz="873125"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吸引カテーテル保管容器</a:t>
            </a:r>
            <a:endParaRPr kumimoji="1" lang="ja-JP" altLang="en-US" sz="2000" b="0"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endParaRPr>
          </a:p>
        </p:txBody>
      </p:sp>
      <p:pic>
        <p:nvPicPr>
          <p:cNvPr id="202759" name="Picture 8">
            <a:extLst>
              <a:ext uri="{FF2B5EF4-FFF2-40B4-BE49-F238E27FC236}">
                <a16:creationId xmlns:a16="http://schemas.microsoft.com/office/drawing/2014/main" id="{ED967916-A6EE-474F-A916-383F4D24C47A}"/>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454802" y="1556298"/>
            <a:ext cx="2293911" cy="1720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テキスト ボックス 31">
            <a:extLst>
              <a:ext uri="{FF2B5EF4-FFF2-40B4-BE49-F238E27FC236}">
                <a16:creationId xmlns:a16="http://schemas.microsoft.com/office/drawing/2014/main" id="{1E9F0C65-61BB-47D3-9CDE-FA90A59EF325}"/>
              </a:ext>
            </a:extLst>
          </p:cNvPr>
          <p:cNvSpPr txBox="1"/>
          <p:nvPr/>
        </p:nvSpPr>
        <p:spPr>
          <a:xfrm>
            <a:off x="5868144" y="169200"/>
            <a:ext cx="2311851"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4-4.</a:t>
            </a:r>
            <a:r>
              <a:rPr lang="ja-JP" altLang="en-US" sz="1400" b="1" dirty="0">
                <a:solidFill>
                  <a:schemeClr val="bg1"/>
                </a:solidFill>
                <a:latin typeface="游ゴシック" panose="020B0400000000000000" pitchFamily="50" charset="-128"/>
                <a:ea typeface="游ゴシック" panose="020B0400000000000000" pitchFamily="50" charset="-128"/>
              </a:rPr>
              <a:t>喀痰吸引の物品・手順</a:t>
            </a:r>
          </a:p>
        </p:txBody>
      </p:sp>
      <p:sp>
        <p:nvSpPr>
          <p:cNvPr id="13" name="平行四辺形 12">
            <a:extLst>
              <a:ext uri="{FF2B5EF4-FFF2-40B4-BE49-F238E27FC236}">
                <a16:creationId xmlns:a16="http://schemas.microsoft.com/office/drawing/2014/main" id="{65404507-AC11-42E6-80AF-62DB64F7DE21}"/>
              </a:ext>
            </a:extLst>
          </p:cNvPr>
          <p:cNvSpPr/>
          <p:nvPr/>
        </p:nvSpPr>
        <p:spPr>
          <a:xfrm flipH="1">
            <a:off x="1331640" y="5157192"/>
            <a:ext cx="720080" cy="360040"/>
          </a:xfrm>
          <a:prstGeom prst="parallelogram">
            <a:avLst>
              <a:gd name="adj" fmla="val 36434"/>
            </a:avLst>
          </a:prstGeom>
          <a:solidFill>
            <a:schemeClr val="tx2">
              <a:lumMod val="40000"/>
              <a:lumOff val="6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AutoShape 3">
            <a:extLst>
              <a:ext uri="{FF2B5EF4-FFF2-40B4-BE49-F238E27FC236}">
                <a16:creationId xmlns:a16="http://schemas.microsoft.com/office/drawing/2014/main" id="{FC95FA7A-E315-4668-962D-E807899F06FD}"/>
              </a:ext>
            </a:extLst>
          </p:cNvPr>
          <p:cNvSpPr>
            <a:spLocks noChangeArrowheads="1"/>
          </p:cNvSpPr>
          <p:nvPr/>
        </p:nvSpPr>
        <p:spPr bwMode="auto">
          <a:xfrm>
            <a:off x="664153" y="5517232"/>
            <a:ext cx="1800200" cy="748807"/>
          </a:xfrm>
          <a:prstGeom prst="wedgeRectCallout">
            <a:avLst>
              <a:gd name="adj1" fmla="val 8328"/>
              <a:gd name="adj2" fmla="val -89379"/>
            </a:avLst>
          </a:prstGeom>
          <a:solidFill>
            <a:srgbClr val="FFFFFF">
              <a:alpha val="75000"/>
            </a:srgbClr>
          </a:solidFill>
          <a:ln w="9525">
            <a:solidFill>
              <a:schemeClr val="tx1">
                <a:lumMod val="50000"/>
                <a:lumOff val="50000"/>
              </a:schemeClr>
            </a:solidFill>
            <a:miter lim="800000"/>
            <a:headEnd/>
            <a:tailEnd/>
          </a:ln>
        </p:spPr>
        <p:txBody>
          <a:bodyPr lIns="70906" tIns="108000" rIns="70906" bIns="0" anchor="ctr" anchorCtr="0"/>
          <a:lstStyle/>
          <a:p>
            <a:pPr marL="0" marR="0" lvl="0" indent="0" algn="ctr" defTabSz="873125" rtl="0" eaLnBrk="1" fontAlgn="auto" latinLnBrk="0" hangingPunct="1">
              <a:lnSpc>
                <a:spcPts val="2600"/>
              </a:lnSpc>
              <a:spcBef>
                <a:spcPts val="0"/>
              </a:spcBef>
              <a:spcAft>
                <a:spcPts val="0"/>
              </a:spcAft>
              <a:buClrTx/>
              <a:buSzTx/>
              <a:buFontTx/>
              <a:buNone/>
              <a:tabLst/>
              <a:defRPr/>
            </a:pPr>
            <a:r>
              <a:rPr kumimoji="1" lang="ja-JP" altLang="en-US" sz="24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速乾性擦式手指消毒剤</a:t>
            </a:r>
            <a:endParaRPr kumimoji="1" lang="ja-JP" altLang="en-US" sz="2400" b="0"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endParaRPr>
          </a:p>
        </p:txBody>
      </p:sp>
      <p:sp>
        <p:nvSpPr>
          <p:cNvPr id="16" name="スライド番号プレースホルダー 1">
            <a:extLst>
              <a:ext uri="{FF2B5EF4-FFF2-40B4-BE49-F238E27FC236}">
                <a16:creationId xmlns:a16="http://schemas.microsoft.com/office/drawing/2014/main" id="{77EE5FD6-5589-4320-B85B-7B803AA78E54}"/>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95</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95419240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タイトル 1">
            <a:extLst>
              <a:ext uri="{FF2B5EF4-FFF2-40B4-BE49-F238E27FC236}">
                <a16:creationId xmlns:a16="http://schemas.microsoft.com/office/drawing/2014/main" id="{7182DA4A-3759-47F0-80D5-948D65BE2F49}"/>
              </a:ext>
            </a:extLst>
          </p:cNvPr>
          <p:cNvSpPr>
            <a:spLocks noGrp="1" noChangeArrowheads="1"/>
          </p:cNvSpPr>
          <p:nvPr>
            <p:ph type="title"/>
          </p:nvPr>
        </p:nvSpPr>
        <p:spPr/>
        <p:txBody>
          <a:bodyPr>
            <a:normAutofit fontScale="90000"/>
          </a:bodyPr>
          <a:lstStyle/>
          <a:p>
            <a:pPr algn="ctr"/>
            <a:r>
              <a:rPr lang="ja-JP" altLang="en-US" sz="3800" dirty="0">
                <a:latin typeface="Segoe UI" panose="020B0502040204020203" pitchFamily="34" charset="0"/>
                <a:ea typeface="メイリオ" panose="020B0604030504040204" pitchFamily="50" charset="-128"/>
              </a:rPr>
              <a:t>基本研修で行う演習の手順を示す</a:t>
            </a:r>
            <a:br>
              <a:rPr lang="ja-JP" altLang="en-US" sz="3800" dirty="0">
                <a:latin typeface="Segoe UI" panose="020B0502040204020203" pitchFamily="34" charset="0"/>
                <a:ea typeface="メイリオ" panose="020B0604030504040204" pitchFamily="50" charset="-128"/>
              </a:rPr>
            </a:br>
            <a:r>
              <a:rPr lang="ja-JP" altLang="en-US" sz="3800" dirty="0">
                <a:latin typeface="Segoe UI" panose="020B0502040204020203" pitchFamily="34" charset="0"/>
                <a:ea typeface="メイリオ" panose="020B0604030504040204" pitchFamily="50" charset="-128"/>
              </a:rPr>
              <a:t>スライドショーを見ます</a:t>
            </a:r>
            <a:br>
              <a:rPr lang="en-US" altLang="ja-JP" sz="3800" dirty="0">
                <a:latin typeface="Segoe UI" panose="020B0502040204020203" pitchFamily="34" charset="0"/>
                <a:ea typeface="メイリオ" panose="020B0604030504040204" pitchFamily="50" charset="-128"/>
              </a:rPr>
            </a:br>
            <a:r>
              <a:rPr lang="ja-JP" altLang="en-US" sz="3800" dirty="0">
                <a:latin typeface="Segoe UI" panose="020B0502040204020203" pitchFamily="34" charset="0"/>
                <a:ea typeface="メイリオ" panose="020B0604030504040204" pitchFamily="50" charset="-128"/>
              </a:rPr>
              <a:t>（約</a:t>
            </a:r>
            <a:r>
              <a:rPr lang="en-US" altLang="ja-JP" sz="3800" dirty="0">
                <a:latin typeface="Segoe UI" panose="020B0502040204020203" pitchFamily="34" charset="0"/>
                <a:ea typeface="メイリオ" panose="020B0604030504040204" pitchFamily="50" charset="-128"/>
              </a:rPr>
              <a:t>30</a:t>
            </a:r>
            <a:r>
              <a:rPr lang="ja-JP" altLang="en-US" sz="3800" dirty="0">
                <a:latin typeface="Segoe UI" panose="020B0502040204020203" pitchFamily="34" charset="0"/>
                <a:ea typeface="メイリオ" panose="020B0604030504040204" pitchFamily="50" charset="-128"/>
              </a:rPr>
              <a:t>分）</a:t>
            </a:r>
          </a:p>
        </p:txBody>
      </p:sp>
      <p:sp>
        <p:nvSpPr>
          <p:cNvPr id="3" name="スライド番号プレースホルダー 1">
            <a:extLst>
              <a:ext uri="{FF2B5EF4-FFF2-40B4-BE49-F238E27FC236}">
                <a16:creationId xmlns:a16="http://schemas.microsoft.com/office/drawing/2014/main" id="{647E9B96-6F5E-4F76-A4B4-7CA0FF592795}"/>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96</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94129115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6BF54A-F118-4987-89A9-77051A05C7F8}"/>
              </a:ext>
            </a:extLst>
          </p:cNvPr>
          <p:cNvSpPr>
            <a:spLocks noGrp="1"/>
          </p:cNvSpPr>
          <p:nvPr>
            <p:ph type="title"/>
          </p:nvPr>
        </p:nvSpPr>
        <p:spPr/>
        <p:txBody>
          <a:bodyPr>
            <a:normAutofit/>
          </a:bodyPr>
          <a:lstStyle/>
          <a:p>
            <a:pPr algn="ctr"/>
            <a:r>
              <a:rPr lang="ja-JP" altLang="en-US" dirty="0"/>
              <a:t>口腔内・鼻腔内の吸引の手順</a:t>
            </a:r>
            <a:br>
              <a:rPr lang="en-US" altLang="ja-JP" dirty="0"/>
            </a:br>
            <a:r>
              <a:rPr lang="ja-JP" altLang="en-US" sz="2800" dirty="0"/>
              <a:t>（乾燥法の場合）</a:t>
            </a:r>
            <a:endParaRPr kumimoji="1" lang="ja-JP" altLang="en-US" sz="2800" dirty="0"/>
          </a:p>
        </p:txBody>
      </p:sp>
      <p:sp>
        <p:nvSpPr>
          <p:cNvPr id="3" name="スライド番号プレースホルダー 1">
            <a:extLst>
              <a:ext uri="{FF2B5EF4-FFF2-40B4-BE49-F238E27FC236}">
                <a16:creationId xmlns:a16="http://schemas.microsoft.com/office/drawing/2014/main" id="{DA606BC2-3F1B-44D3-ADC3-24FBFC825E9A}"/>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97</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83040924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1" descr="no4">
            <a:extLst>
              <a:ext uri="{FF2B5EF4-FFF2-40B4-BE49-F238E27FC236}">
                <a16:creationId xmlns:a16="http://schemas.microsoft.com/office/drawing/2014/main" id="{37701E86-EDD0-4743-9F0C-865FBE3FFF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3180697"/>
            <a:ext cx="3672656" cy="3034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タイトル 3">
            <a:extLst>
              <a:ext uri="{FF2B5EF4-FFF2-40B4-BE49-F238E27FC236}">
                <a16:creationId xmlns:a16="http://schemas.microsoft.com/office/drawing/2014/main" id="{C1C4ED21-7479-4027-B68F-38C9AC89DC66}"/>
              </a:ext>
            </a:extLst>
          </p:cNvPr>
          <p:cNvSpPr>
            <a:spLocks noGrp="1"/>
          </p:cNvSpPr>
          <p:nvPr>
            <p:ph type="title"/>
          </p:nvPr>
        </p:nvSpPr>
        <p:spPr>
          <a:xfrm>
            <a:off x="252000" y="558000"/>
            <a:ext cx="8892968" cy="530688"/>
          </a:xfrm>
        </p:spPr>
        <p:txBody>
          <a:bodyPr>
            <a:noAutofit/>
          </a:bodyPr>
          <a:lstStyle/>
          <a:p>
            <a:r>
              <a:rPr lang="ja-JP" altLang="en-US" sz="2200" spc="-150" dirty="0"/>
              <a:t>実施準備：「流水と石けん」による手洗い、指示書の確認、体調の確認</a:t>
            </a:r>
          </a:p>
        </p:txBody>
      </p:sp>
      <p:sp>
        <p:nvSpPr>
          <p:cNvPr id="11" name="Rectangle 7">
            <a:extLst>
              <a:ext uri="{FF2B5EF4-FFF2-40B4-BE49-F238E27FC236}">
                <a16:creationId xmlns:a16="http://schemas.microsoft.com/office/drawing/2014/main" id="{711F04D4-7AFE-403C-869E-5F79C15A2DBC}"/>
              </a:ext>
            </a:extLst>
          </p:cNvPr>
          <p:cNvSpPr>
            <a:spLocks noChangeArrowheads="1"/>
          </p:cNvSpPr>
          <p:nvPr/>
        </p:nvSpPr>
        <p:spPr bwMode="auto">
          <a:xfrm>
            <a:off x="4139951" y="5732487"/>
            <a:ext cx="4608761" cy="504825"/>
          </a:xfrm>
          <a:prstGeom prst="rect">
            <a:avLst/>
          </a:prstGeom>
          <a:solidFill>
            <a:schemeClr val="accent2"/>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tIns="0" bIns="0" anchor="ctr" anchorCtr="1"/>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800" b="1" dirty="0">
                <a:solidFill>
                  <a:schemeClr val="bg1"/>
                </a:solidFill>
                <a:latin typeface="Segoe UI" panose="020B0502040204020203" pitchFamily="34" charset="0"/>
                <a:ea typeface="メイリオ" panose="020B0604030504040204" pitchFamily="50" charset="-128"/>
              </a:rPr>
              <a:t>ここまでは、ケアの前に済ませておきます</a:t>
            </a:r>
          </a:p>
        </p:txBody>
      </p:sp>
      <p:sp>
        <p:nvSpPr>
          <p:cNvPr id="10" name="テキスト ボックス 9">
            <a:extLst>
              <a:ext uri="{FF2B5EF4-FFF2-40B4-BE49-F238E27FC236}">
                <a16:creationId xmlns:a16="http://schemas.microsoft.com/office/drawing/2014/main" id="{D42ADE1A-68ED-49BD-B577-32BD6A707E0C}"/>
              </a:ext>
            </a:extLst>
          </p:cNvPr>
          <p:cNvSpPr txBox="1"/>
          <p:nvPr/>
        </p:nvSpPr>
        <p:spPr>
          <a:xfrm>
            <a:off x="5436096" y="169200"/>
            <a:ext cx="3209533"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4-5.</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口腔内・鼻腔内吸引</a:t>
            </a:r>
          </a:p>
        </p:txBody>
      </p:sp>
      <p:sp>
        <p:nvSpPr>
          <p:cNvPr id="12" name="Text Box 18">
            <a:extLst>
              <a:ext uri="{FF2B5EF4-FFF2-40B4-BE49-F238E27FC236}">
                <a16:creationId xmlns:a16="http://schemas.microsoft.com/office/drawing/2014/main" id="{A374DB41-17D6-4C62-B17D-88049DBC27A2}"/>
              </a:ext>
            </a:extLst>
          </p:cNvPr>
          <p:cNvSpPr txBox="1">
            <a:spLocks noChangeArrowheads="1"/>
          </p:cNvSpPr>
          <p:nvPr/>
        </p:nvSpPr>
        <p:spPr bwMode="auto">
          <a:xfrm>
            <a:off x="251520" y="1224000"/>
            <a:ext cx="8640960"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a:lstStyle>
            <a:defPPr>
              <a:defRPr lang="ja-JP"/>
            </a:defPPr>
            <a:lvl1pPr marL="360000" indent="-360000">
              <a:spcBef>
                <a:spcPts val="1200"/>
              </a:spcBef>
              <a:defRPr sz="2800">
                <a:latin typeface="Segoe UI" panose="020B0502040204020203" pitchFamily="34" charset="0"/>
                <a:ea typeface="メイリオ" panose="020B0604030504040204" pitchFamily="50" charset="-128"/>
              </a:defRPr>
            </a:lvl1pPr>
            <a:lvl2pPr marL="742950" indent="-285750">
              <a:defRPr>
                <a:latin typeface="Arial" panose="020B0604020202020204" pitchFamily="34" charset="0"/>
                <a:ea typeface="ＭＳ Ｐゴシック" panose="020B0600070205080204" pitchFamily="50" charset="-128"/>
              </a:defRPr>
            </a:lvl2pPr>
            <a:lvl3pPr marL="1143000" indent="-228600">
              <a:defRPr>
                <a:latin typeface="Arial" panose="020B0604020202020204" pitchFamily="34" charset="0"/>
                <a:ea typeface="ＭＳ Ｐゴシック" panose="020B0600070205080204" pitchFamily="50" charset="-128"/>
              </a:defRPr>
            </a:lvl3pPr>
            <a:lvl4pPr marL="1600200" indent="-228600">
              <a:defRPr>
                <a:latin typeface="Arial" panose="020B0604020202020204" pitchFamily="34" charset="0"/>
                <a:ea typeface="ＭＳ Ｐゴシック" panose="020B0600070205080204" pitchFamily="50" charset="-128"/>
              </a:defRPr>
            </a:lvl4pPr>
            <a:lvl5pPr marL="2057400" indent="-228600">
              <a:defRPr>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9pPr>
          </a:lstStyle>
          <a:p>
            <a:r>
              <a:rPr lang="ja-JP" altLang="en-US" dirty="0"/>
              <a:t>○訪問時、「流水と石けん」による手洗いを済ませておく</a:t>
            </a:r>
            <a:endParaRPr lang="en-US" altLang="ja-JP" dirty="0"/>
          </a:p>
          <a:p>
            <a:r>
              <a:rPr lang="ja-JP" altLang="en-US" dirty="0"/>
              <a:t>○医師の指示書を確認する</a:t>
            </a:r>
            <a:endParaRPr lang="en-US" altLang="ja-JP" dirty="0"/>
          </a:p>
          <a:p>
            <a:r>
              <a:rPr lang="ja-JP" altLang="en-US" dirty="0"/>
              <a:t>○対象者本人・家族もしくは記録にて、体調を確認する</a:t>
            </a:r>
            <a:endParaRPr lang="ja-JP" altLang="en-US" strike="dblStrike" dirty="0"/>
          </a:p>
        </p:txBody>
      </p:sp>
      <p:sp>
        <p:nvSpPr>
          <p:cNvPr id="13" name="テキスト ボックス 12">
            <a:extLst>
              <a:ext uri="{FF2B5EF4-FFF2-40B4-BE49-F238E27FC236}">
                <a16:creationId xmlns:a16="http://schemas.microsoft.com/office/drawing/2014/main" id="{4986903B-FD5B-4A71-9F13-CA2EF7F1D901}"/>
              </a:ext>
            </a:extLst>
          </p:cNvPr>
          <p:cNvSpPr txBox="1"/>
          <p:nvPr/>
        </p:nvSpPr>
        <p:spPr>
          <a:xfrm>
            <a:off x="423843" y="6165304"/>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9" name="スライド番号プレースホルダー 1">
            <a:extLst>
              <a:ext uri="{FF2B5EF4-FFF2-40B4-BE49-F238E27FC236}">
                <a16:creationId xmlns:a16="http://schemas.microsoft.com/office/drawing/2014/main" id="{BFF6227A-2023-4465-BF33-7F67C00DDEE4}"/>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98</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9251412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2" name="Picture 6" descr="no5">
            <a:extLst>
              <a:ext uri="{FF2B5EF4-FFF2-40B4-BE49-F238E27FC236}">
                <a16:creationId xmlns:a16="http://schemas.microsoft.com/office/drawing/2014/main" id="{02863B81-18D6-449A-914F-448389796A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073" y="1818067"/>
            <a:ext cx="6948753" cy="463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8">
            <a:extLst>
              <a:ext uri="{FF2B5EF4-FFF2-40B4-BE49-F238E27FC236}">
                <a16:creationId xmlns:a16="http://schemas.microsoft.com/office/drawing/2014/main" id="{1F3BB260-8C41-4983-9208-1D4EC95CEB8C}"/>
              </a:ext>
            </a:extLst>
          </p:cNvPr>
          <p:cNvSpPr txBox="1">
            <a:spLocks noChangeArrowheads="1"/>
          </p:cNvSpPr>
          <p:nvPr/>
        </p:nvSpPr>
        <p:spPr bwMode="auto">
          <a:xfrm>
            <a:off x="252000" y="1224000"/>
            <a:ext cx="8820960" cy="59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a:lstStyle>
            <a:defPPr>
              <a:defRPr lang="ja-JP"/>
            </a:defPPr>
            <a:lvl1pPr marL="360000" indent="-360000">
              <a:spcBef>
                <a:spcPts val="1200"/>
              </a:spcBef>
              <a:defRPr sz="2800">
                <a:latin typeface="Segoe UI" panose="020B0502040204020203" pitchFamily="34" charset="0"/>
                <a:ea typeface="メイリオ" panose="020B0604030504040204" pitchFamily="50" charset="-128"/>
              </a:defRPr>
            </a:lvl1pPr>
            <a:lvl2pPr marL="742950" indent="-285750">
              <a:defRPr>
                <a:latin typeface="Arial" panose="020B0604020202020204" pitchFamily="34" charset="0"/>
                <a:ea typeface="ＭＳ Ｐゴシック" panose="020B0600070205080204" pitchFamily="50" charset="-128"/>
              </a:defRPr>
            </a:lvl2pPr>
            <a:lvl3pPr marL="1143000" indent="-228600">
              <a:defRPr>
                <a:latin typeface="Arial" panose="020B0604020202020204" pitchFamily="34" charset="0"/>
                <a:ea typeface="ＭＳ Ｐゴシック" panose="020B0600070205080204" pitchFamily="50" charset="-128"/>
              </a:defRPr>
            </a:lvl3pPr>
            <a:lvl4pPr marL="1600200" indent="-228600">
              <a:defRPr>
                <a:latin typeface="Arial" panose="020B0604020202020204" pitchFamily="34" charset="0"/>
                <a:ea typeface="ＭＳ Ｐゴシック" panose="020B0600070205080204" pitchFamily="50" charset="-128"/>
              </a:defRPr>
            </a:lvl4pPr>
            <a:lvl5pPr marL="2057400" indent="-228600">
              <a:defRPr>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9pPr>
          </a:lstStyle>
          <a:p>
            <a:r>
              <a:rPr lang="ja-JP" altLang="en-US" dirty="0"/>
              <a:t>○吸引の必要性を説明し、対象者の同意を得る。</a:t>
            </a:r>
          </a:p>
        </p:txBody>
      </p:sp>
      <p:sp>
        <p:nvSpPr>
          <p:cNvPr id="5" name="タイトル 4">
            <a:extLst>
              <a:ext uri="{FF2B5EF4-FFF2-40B4-BE49-F238E27FC236}">
                <a16:creationId xmlns:a16="http://schemas.microsoft.com/office/drawing/2014/main" id="{91B132A1-ED47-4166-97A1-825DC90B5AC6}"/>
              </a:ext>
            </a:extLst>
          </p:cNvPr>
          <p:cNvSpPr>
            <a:spLocks noGrp="1"/>
          </p:cNvSpPr>
          <p:nvPr>
            <p:ph type="title"/>
          </p:nvPr>
        </p:nvSpPr>
        <p:spPr/>
        <p:txBody>
          <a:bodyPr>
            <a:normAutofit fontScale="90000"/>
          </a:bodyPr>
          <a:lstStyle/>
          <a:p>
            <a:r>
              <a:rPr lang="ja-JP" altLang="en-US" dirty="0"/>
              <a:t>手順①対象者の同意を得る</a:t>
            </a:r>
          </a:p>
        </p:txBody>
      </p:sp>
      <p:sp>
        <p:nvSpPr>
          <p:cNvPr id="11" name="テキスト ボックス 10">
            <a:extLst>
              <a:ext uri="{FF2B5EF4-FFF2-40B4-BE49-F238E27FC236}">
                <a16:creationId xmlns:a16="http://schemas.microsoft.com/office/drawing/2014/main" id="{28A5A4EB-6AC5-4C66-B185-5F8947846F85}"/>
              </a:ext>
            </a:extLst>
          </p:cNvPr>
          <p:cNvSpPr txBox="1"/>
          <p:nvPr/>
        </p:nvSpPr>
        <p:spPr>
          <a:xfrm>
            <a:off x="5436096" y="169200"/>
            <a:ext cx="3209533"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4-5.</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口腔内・鼻腔内吸引</a:t>
            </a:r>
          </a:p>
        </p:txBody>
      </p:sp>
      <p:sp>
        <p:nvSpPr>
          <p:cNvPr id="7" name="テキスト ボックス 6">
            <a:extLst>
              <a:ext uri="{FF2B5EF4-FFF2-40B4-BE49-F238E27FC236}">
                <a16:creationId xmlns:a16="http://schemas.microsoft.com/office/drawing/2014/main" id="{8F10097D-F24B-4B61-8008-FFB3A0F5DB51}"/>
              </a:ext>
            </a:extLst>
          </p:cNvPr>
          <p:cNvSpPr txBox="1"/>
          <p:nvPr/>
        </p:nvSpPr>
        <p:spPr>
          <a:xfrm>
            <a:off x="423843" y="6165304"/>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9" name="スライド番号プレースホルダー 1">
            <a:extLst>
              <a:ext uri="{FF2B5EF4-FFF2-40B4-BE49-F238E27FC236}">
                <a16:creationId xmlns:a16="http://schemas.microsoft.com/office/drawing/2014/main" id="{FEB3DFAB-65D3-48FC-AEB2-96FDEFD322C7}"/>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99</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84596245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8">
            <a:extLst>
              <a:ext uri="{FF2B5EF4-FFF2-40B4-BE49-F238E27FC236}">
                <a16:creationId xmlns:a16="http://schemas.microsoft.com/office/drawing/2014/main" id="{1F3BB260-8C41-4983-9208-1D4EC95CEB8C}"/>
              </a:ext>
            </a:extLst>
          </p:cNvPr>
          <p:cNvSpPr txBox="1">
            <a:spLocks noChangeArrowheads="1"/>
          </p:cNvSpPr>
          <p:nvPr/>
        </p:nvSpPr>
        <p:spPr bwMode="auto">
          <a:xfrm>
            <a:off x="252000" y="1933669"/>
            <a:ext cx="8496713"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chorCtr="0">
            <a:spAutoFit/>
          </a:bodyPr>
          <a:lstStyle>
            <a:defPPr>
              <a:defRPr lang="ja-JP"/>
            </a:defPPr>
            <a:lvl1pPr marL="360000" indent="-360000">
              <a:spcBef>
                <a:spcPts val="1200"/>
              </a:spcBef>
              <a:defRPr sz="2800">
                <a:latin typeface="Segoe UI" panose="020B0502040204020203" pitchFamily="34" charset="0"/>
                <a:ea typeface="メイリオ" panose="020B0604030504040204" pitchFamily="50" charset="-128"/>
              </a:defRPr>
            </a:lvl1pPr>
            <a:lvl2pPr marL="742950" indent="-285750">
              <a:defRPr>
                <a:latin typeface="Arial" panose="020B0604020202020204" pitchFamily="34" charset="0"/>
                <a:ea typeface="ＭＳ Ｐゴシック" panose="020B0600070205080204" pitchFamily="50" charset="-128"/>
              </a:defRPr>
            </a:lvl2pPr>
            <a:lvl3pPr marL="1143000" indent="-228600">
              <a:defRPr>
                <a:latin typeface="Arial" panose="020B0604020202020204" pitchFamily="34" charset="0"/>
                <a:ea typeface="ＭＳ Ｐゴシック" panose="020B0600070205080204" pitchFamily="50" charset="-128"/>
              </a:defRPr>
            </a:lvl3pPr>
            <a:lvl4pPr marL="1600200" indent="-228600">
              <a:defRPr>
                <a:latin typeface="Arial" panose="020B0604020202020204" pitchFamily="34" charset="0"/>
                <a:ea typeface="ＭＳ Ｐゴシック" panose="020B0600070205080204" pitchFamily="50" charset="-128"/>
              </a:defRPr>
            </a:lvl4pPr>
            <a:lvl5pPr marL="2057400" indent="-228600">
              <a:defRPr>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9pPr>
          </a:lstStyle>
          <a:p>
            <a:pPr>
              <a:spcBef>
                <a:spcPts val="3600"/>
              </a:spcBef>
            </a:pPr>
            <a:r>
              <a:rPr lang="ja-JP" altLang="en-US" dirty="0"/>
              <a:t>○吸引の環境を整える。</a:t>
            </a:r>
            <a:endParaRPr lang="en-US" altLang="ja-JP" dirty="0"/>
          </a:p>
          <a:p>
            <a:pPr>
              <a:spcBef>
                <a:spcPts val="3600"/>
              </a:spcBef>
            </a:pPr>
            <a:r>
              <a:rPr lang="ja-JP" altLang="en-US" dirty="0"/>
              <a:t>○効果的に喀痰を吸引できる体位に調整する。</a:t>
            </a:r>
            <a:endParaRPr lang="en-US" altLang="ja-JP" dirty="0"/>
          </a:p>
          <a:p>
            <a:pPr>
              <a:spcBef>
                <a:spcPts val="3600"/>
              </a:spcBef>
            </a:pPr>
            <a:r>
              <a:rPr lang="ja-JP" altLang="en-US" dirty="0"/>
              <a:t>○口の周囲、口腔内／鼻の周囲・鼻腔内を観察し、喀痰の貯留、出血、腫れ、乾燥などを確認する。</a:t>
            </a:r>
          </a:p>
        </p:txBody>
      </p:sp>
      <p:sp>
        <p:nvSpPr>
          <p:cNvPr id="5" name="タイトル 4">
            <a:extLst>
              <a:ext uri="{FF2B5EF4-FFF2-40B4-BE49-F238E27FC236}">
                <a16:creationId xmlns:a16="http://schemas.microsoft.com/office/drawing/2014/main" id="{91B132A1-ED47-4166-97A1-825DC90B5AC6}"/>
              </a:ext>
            </a:extLst>
          </p:cNvPr>
          <p:cNvSpPr>
            <a:spLocks noGrp="1"/>
          </p:cNvSpPr>
          <p:nvPr>
            <p:ph type="title"/>
          </p:nvPr>
        </p:nvSpPr>
        <p:spPr/>
        <p:txBody>
          <a:bodyPr>
            <a:normAutofit fontScale="90000"/>
          </a:bodyPr>
          <a:lstStyle/>
          <a:p>
            <a:r>
              <a:rPr lang="ja-JP" altLang="en-US" dirty="0"/>
              <a:t>手順②環境を整え、口腔内・鼻腔内を観察する</a:t>
            </a:r>
          </a:p>
        </p:txBody>
      </p:sp>
      <p:sp>
        <p:nvSpPr>
          <p:cNvPr id="7" name="テキスト ボックス 6">
            <a:extLst>
              <a:ext uri="{FF2B5EF4-FFF2-40B4-BE49-F238E27FC236}">
                <a16:creationId xmlns:a16="http://schemas.microsoft.com/office/drawing/2014/main" id="{05BCCB9F-2ED5-441D-A5D8-48B0C6277824}"/>
              </a:ext>
            </a:extLst>
          </p:cNvPr>
          <p:cNvSpPr txBox="1"/>
          <p:nvPr/>
        </p:nvSpPr>
        <p:spPr>
          <a:xfrm>
            <a:off x="5436096" y="169200"/>
            <a:ext cx="3209533"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4-5.</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口腔内・鼻腔内吸引</a:t>
            </a:r>
          </a:p>
        </p:txBody>
      </p:sp>
      <p:sp>
        <p:nvSpPr>
          <p:cNvPr id="9" name="スライド番号プレースホルダー 1">
            <a:extLst>
              <a:ext uri="{FF2B5EF4-FFF2-40B4-BE49-F238E27FC236}">
                <a16:creationId xmlns:a16="http://schemas.microsoft.com/office/drawing/2014/main" id="{B15123DE-D690-47F7-B157-739404541D1E}"/>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100</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62514082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2" name="Text Box 3">
            <a:extLst>
              <a:ext uri="{FF2B5EF4-FFF2-40B4-BE49-F238E27FC236}">
                <a16:creationId xmlns:a16="http://schemas.microsoft.com/office/drawing/2014/main" id="{BDA3F970-4F75-4368-86CF-F2A94DBAA45A}"/>
              </a:ext>
            </a:extLst>
          </p:cNvPr>
          <p:cNvSpPr txBox="1">
            <a:spLocks noChangeArrowheads="1"/>
          </p:cNvSpPr>
          <p:nvPr/>
        </p:nvSpPr>
        <p:spPr bwMode="auto">
          <a:xfrm>
            <a:off x="251520" y="1224000"/>
            <a:ext cx="8712968"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a:spAutoFit/>
          </a:bodyPr>
          <a:lstStyle>
            <a:defPPr>
              <a:defRPr lang="ja-JP"/>
            </a:defPPr>
            <a:lvl1pPr marL="360000" indent="-360000">
              <a:spcBef>
                <a:spcPts val="1200"/>
              </a:spcBef>
              <a:defRPr sz="2800">
                <a:latin typeface="Segoe UI" panose="020B0502040204020203" pitchFamily="34" charset="0"/>
                <a:ea typeface="メイリオ" panose="020B0604030504040204" pitchFamily="50" charset="-128"/>
              </a:defRPr>
            </a:lvl1pPr>
            <a:lvl2pPr marL="742950" indent="-285750">
              <a:defRPr>
                <a:latin typeface="Arial" panose="020B0604020202020204" pitchFamily="34" charset="0"/>
                <a:ea typeface="ＭＳ Ｐゴシック" panose="020B0600070205080204" pitchFamily="50" charset="-128"/>
              </a:defRPr>
            </a:lvl2pPr>
            <a:lvl3pPr marL="1143000" indent="-228600">
              <a:defRPr>
                <a:latin typeface="Arial" panose="020B0604020202020204" pitchFamily="34" charset="0"/>
                <a:ea typeface="ＭＳ Ｐゴシック" panose="020B0600070205080204" pitchFamily="50" charset="-128"/>
              </a:defRPr>
            </a:lvl3pPr>
            <a:lvl4pPr marL="1600200" indent="-228600">
              <a:defRPr>
                <a:latin typeface="Arial" panose="020B0604020202020204" pitchFamily="34" charset="0"/>
                <a:ea typeface="ＭＳ Ｐゴシック" panose="020B0600070205080204" pitchFamily="50" charset="-128"/>
              </a:defRPr>
            </a:lvl4pPr>
            <a:lvl5pPr marL="2057400" indent="-228600">
              <a:defRPr>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9pPr>
          </a:lstStyle>
          <a:p>
            <a:r>
              <a:rPr lang="ja-JP" altLang="en-US" dirty="0"/>
              <a:t>○流水と石けんによる手洗い、あるいは、速乾性擦式手指消毒剤による手洗いをする。</a:t>
            </a:r>
            <a:endParaRPr lang="en-US" altLang="ja-JP" dirty="0"/>
          </a:p>
          <a:p>
            <a:r>
              <a:rPr lang="ja-JP" altLang="en-US" dirty="0"/>
              <a:t>○使い捨て手袋をする。場合によっては、セッシを持つ。</a:t>
            </a:r>
          </a:p>
        </p:txBody>
      </p:sp>
      <p:sp>
        <p:nvSpPr>
          <p:cNvPr id="5" name="タイトル 4">
            <a:extLst>
              <a:ext uri="{FF2B5EF4-FFF2-40B4-BE49-F238E27FC236}">
                <a16:creationId xmlns:a16="http://schemas.microsoft.com/office/drawing/2014/main" id="{70A9E8BA-F04E-4F52-BE3A-8ACA2215D6F8}"/>
              </a:ext>
            </a:extLst>
          </p:cNvPr>
          <p:cNvSpPr>
            <a:spLocks noGrp="1"/>
          </p:cNvSpPr>
          <p:nvPr>
            <p:ph type="title"/>
          </p:nvPr>
        </p:nvSpPr>
        <p:spPr/>
        <p:txBody>
          <a:bodyPr>
            <a:normAutofit fontScale="90000"/>
          </a:bodyPr>
          <a:lstStyle/>
          <a:p>
            <a:r>
              <a:rPr lang="ja-JP" altLang="en-US" dirty="0"/>
              <a:t>手順③ 手洗い、使い捨て手袋をする</a:t>
            </a:r>
          </a:p>
        </p:txBody>
      </p:sp>
      <p:pic>
        <p:nvPicPr>
          <p:cNvPr id="8" name="図 7">
            <a:extLst>
              <a:ext uri="{FF2B5EF4-FFF2-40B4-BE49-F238E27FC236}">
                <a16:creationId xmlns:a16="http://schemas.microsoft.com/office/drawing/2014/main" id="{59ADC149-72A2-4A6C-9148-8C1BC4B309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9752" y="2780928"/>
            <a:ext cx="4464496" cy="3358249"/>
          </a:xfrm>
          <a:prstGeom prst="rect">
            <a:avLst/>
          </a:prstGeom>
        </p:spPr>
      </p:pic>
      <p:sp>
        <p:nvSpPr>
          <p:cNvPr id="11" name="テキスト ボックス 10">
            <a:extLst>
              <a:ext uri="{FF2B5EF4-FFF2-40B4-BE49-F238E27FC236}">
                <a16:creationId xmlns:a16="http://schemas.microsoft.com/office/drawing/2014/main" id="{22FA7542-05C8-41C5-AFD5-642971AA713D}"/>
              </a:ext>
            </a:extLst>
          </p:cNvPr>
          <p:cNvSpPr txBox="1"/>
          <p:nvPr/>
        </p:nvSpPr>
        <p:spPr>
          <a:xfrm>
            <a:off x="5436096" y="169200"/>
            <a:ext cx="3209533"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4-5.</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口腔内・鼻腔内吸引</a:t>
            </a:r>
          </a:p>
        </p:txBody>
      </p:sp>
      <p:sp>
        <p:nvSpPr>
          <p:cNvPr id="6" name="テキスト ボックス 5">
            <a:extLst>
              <a:ext uri="{FF2B5EF4-FFF2-40B4-BE49-F238E27FC236}">
                <a16:creationId xmlns:a16="http://schemas.microsoft.com/office/drawing/2014/main" id="{3F9D8472-C6E0-4139-BB56-1309213EA877}"/>
              </a:ext>
            </a:extLst>
          </p:cNvPr>
          <p:cNvSpPr txBox="1"/>
          <p:nvPr/>
        </p:nvSpPr>
        <p:spPr>
          <a:xfrm>
            <a:off x="423843" y="5934472"/>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7" name="スライド番号プレースホルダー 1">
            <a:extLst>
              <a:ext uri="{FF2B5EF4-FFF2-40B4-BE49-F238E27FC236}">
                <a16:creationId xmlns:a16="http://schemas.microsoft.com/office/drawing/2014/main" id="{0806075F-1652-4998-9E18-CA7C68F945FE}"/>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101</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78680974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280E5DD2-4C25-4691-90F9-4A755E5CA715}"/>
              </a:ext>
            </a:extLst>
          </p:cNvPr>
          <p:cNvSpPr>
            <a:spLocks noGrp="1"/>
          </p:cNvSpPr>
          <p:nvPr>
            <p:ph type="title"/>
          </p:nvPr>
        </p:nvSpPr>
        <p:spPr/>
        <p:txBody>
          <a:bodyPr>
            <a:normAutofit fontScale="90000"/>
          </a:bodyPr>
          <a:lstStyle/>
          <a:p>
            <a:r>
              <a:rPr lang="ja-JP" altLang="en-US" dirty="0"/>
              <a:t>手順④吸引カテーテルを取り出し、接続する</a:t>
            </a:r>
            <a:endParaRPr kumimoji="1" lang="ja-JP" altLang="en-US" dirty="0">
              <a:solidFill>
                <a:srgbClr val="FF0000"/>
              </a:solidFill>
            </a:endParaRPr>
          </a:p>
        </p:txBody>
      </p:sp>
      <p:pic>
        <p:nvPicPr>
          <p:cNvPr id="28" name="図 27">
            <a:extLst>
              <a:ext uri="{FF2B5EF4-FFF2-40B4-BE49-F238E27FC236}">
                <a16:creationId xmlns:a16="http://schemas.microsoft.com/office/drawing/2014/main" id="{B2BC1422-C968-4613-B41D-A591D088E3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287" y="1154903"/>
            <a:ext cx="2307505" cy="1710841"/>
          </a:xfrm>
          <a:prstGeom prst="rect">
            <a:avLst/>
          </a:prstGeom>
        </p:spPr>
      </p:pic>
      <p:pic>
        <p:nvPicPr>
          <p:cNvPr id="29" name="図 28">
            <a:extLst>
              <a:ext uri="{FF2B5EF4-FFF2-40B4-BE49-F238E27FC236}">
                <a16:creationId xmlns:a16="http://schemas.microsoft.com/office/drawing/2014/main" id="{7DFDC22D-9092-47A2-96F0-294F88156C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710" y="2905872"/>
            <a:ext cx="2302658" cy="1713324"/>
          </a:xfrm>
          <a:prstGeom prst="rect">
            <a:avLst/>
          </a:prstGeom>
        </p:spPr>
      </p:pic>
      <p:pic>
        <p:nvPicPr>
          <p:cNvPr id="30" name="図 29">
            <a:extLst>
              <a:ext uri="{FF2B5EF4-FFF2-40B4-BE49-F238E27FC236}">
                <a16:creationId xmlns:a16="http://schemas.microsoft.com/office/drawing/2014/main" id="{AEED24E8-7FED-412A-9D8A-AAB3B3FE36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2287" y="4659324"/>
            <a:ext cx="2307505" cy="1710841"/>
          </a:xfrm>
          <a:prstGeom prst="rect">
            <a:avLst/>
          </a:prstGeom>
        </p:spPr>
      </p:pic>
      <p:sp>
        <p:nvSpPr>
          <p:cNvPr id="15" name="Text Box 3">
            <a:extLst>
              <a:ext uri="{FF2B5EF4-FFF2-40B4-BE49-F238E27FC236}">
                <a16:creationId xmlns:a16="http://schemas.microsoft.com/office/drawing/2014/main" id="{F2121E5C-4626-4A4F-B867-C9B87EF0AB35}"/>
              </a:ext>
            </a:extLst>
          </p:cNvPr>
          <p:cNvSpPr txBox="1">
            <a:spLocks noChangeArrowheads="1"/>
          </p:cNvSpPr>
          <p:nvPr/>
        </p:nvSpPr>
        <p:spPr bwMode="auto">
          <a:xfrm>
            <a:off x="2843807" y="1533269"/>
            <a:ext cx="603045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lang="ja-JP"/>
            </a:defPPr>
            <a:lvl1pPr marL="360000" indent="-360000">
              <a:spcBef>
                <a:spcPts val="1200"/>
              </a:spcBef>
              <a:defRPr sz="2800">
                <a:latin typeface="Segoe UI" panose="020B0502040204020203" pitchFamily="34" charset="0"/>
                <a:ea typeface="メイリオ" panose="020B0604030504040204" pitchFamily="50" charset="-128"/>
              </a:defRPr>
            </a:lvl1pPr>
            <a:lvl2pPr marL="742950" indent="-285750">
              <a:defRPr>
                <a:latin typeface="Arial" panose="020B0604020202020204" pitchFamily="34" charset="0"/>
                <a:ea typeface="ＭＳ Ｐゴシック" panose="020B0600070205080204" pitchFamily="50" charset="-128"/>
              </a:defRPr>
            </a:lvl2pPr>
            <a:lvl3pPr marL="1143000" indent="-228600">
              <a:defRPr>
                <a:latin typeface="Arial" panose="020B0604020202020204" pitchFamily="34" charset="0"/>
                <a:ea typeface="ＭＳ Ｐゴシック" panose="020B0600070205080204" pitchFamily="50" charset="-128"/>
              </a:defRPr>
            </a:lvl3pPr>
            <a:lvl4pPr marL="1600200" indent="-228600">
              <a:defRPr>
                <a:latin typeface="Arial" panose="020B0604020202020204" pitchFamily="34" charset="0"/>
                <a:ea typeface="ＭＳ Ｐゴシック" panose="020B0600070205080204" pitchFamily="50" charset="-128"/>
              </a:defRPr>
            </a:lvl4pPr>
            <a:lvl5pPr marL="2057400" indent="-228600">
              <a:defRPr>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9pPr>
          </a:lstStyle>
          <a:p>
            <a:r>
              <a:rPr lang="ja-JP" altLang="en-US" dirty="0"/>
              <a:t>○非利き手で吸引カテーテルを保管容器から取り出す。</a:t>
            </a:r>
          </a:p>
        </p:txBody>
      </p:sp>
      <p:sp>
        <p:nvSpPr>
          <p:cNvPr id="17" name="Text Box 3">
            <a:extLst>
              <a:ext uri="{FF2B5EF4-FFF2-40B4-BE49-F238E27FC236}">
                <a16:creationId xmlns:a16="http://schemas.microsoft.com/office/drawing/2014/main" id="{05B8CEEE-2DFF-43C9-978F-8305D4311CE4}"/>
              </a:ext>
            </a:extLst>
          </p:cNvPr>
          <p:cNvSpPr txBox="1">
            <a:spLocks noChangeArrowheads="1"/>
          </p:cNvSpPr>
          <p:nvPr/>
        </p:nvSpPr>
        <p:spPr bwMode="auto">
          <a:xfrm>
            <a:off x="2843807" y="3365156"/>
            <a:ext cx="6030451" cy="94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lang="ja-JP"/>
            </a:defPPr>
            <a:lvl1pPr marL="360000" indent="-360000">
              <a:spcBef>
                <a:spcPts val="1200"/>
              </a:spcBef>
              <a:defRPr sz="2800">
                <a:latin typeface="Segoe UI" panose="020B0502040204020203" pitchFamily="34" charset="0"/>
                <a:ea typeface="メイリオ" panose="020B0604030504040204" pitchFamily="50" charset="-128"/>
              </a:defRPr>
            </a:lvl1pPr>
            <a:lvl2pPr marL="742950" indent="-285750">
              <a:defRPr>
                <a:latin typeface="Arial" panose="020B0604020202020204" pitchFamily="34" charset="0"/>
                <a:ea typeface="ＭＳ Ｐゴシック" panose="020B0600070205080204" pitchFamily="50" charset="-128"/>
              </a:defRPr>
            </a:lvl2pPr>
            <a:lvl3pPr marL="1143000" indent="-228600">
              <a:defRPr>
                <a:latin typeface="Arial" panose="020B0604020202020204" pitchFamily="34" charset="0"/>
                <a:ea typeface="ＭＳ Ｐゴシック" panose="020B0600070205080204" pitchFamily="50" charset="-128"/>
              </a:defRPr>
            </a:lvl3pPr>
            <a:lvl4pPr marL="1600200" indent="-228600">
              <a:defRPr>
                <a:latin typeface="Arial" panose="020B0604020202020204" pitchFamily="34" charset="0"/>
                <a:ea typeface="ＭＳ Ｐゴシック" panose="020B0600070205080204" pitchFamily="50" charset="-128"/>
              </a:defRPr>
            </a:lvl4pPr>
            <a:lvl5pPr marL="2057400" indent="-228600">
              <a:defRPr>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9pPr>
          </a:lstStyle>
          <a:p>
            <a:r>
              <a:rPr lang="ja-JP" altLang="en-US" dirty="0"/>
              <a:t>○非利き手から、利き手で吸引カテーテルの接続部を持つ。</a:t>
            </a:r>
          </a:p>
        </p:txBody>
      </p:sp>
      <p:sp>
        <p:nvSpPr>
          <p:cNvPr id="18" name="Text Box 3">
            <a:extLst>
              <a:ext uri="{FF2B5EF4-FFF2-40B4-BE49-F238E27FC236}">
                <a16:creationId xmlns:a16="http://schemas.microsoft.com/office/drawing/2014/main" id="{F7B8D86C-CBB4-4B4C-B6DA-A9D2E82E30D6}"/>
              </a:ext>
            </a:extLst>
          </p:cNvPr>
          <p:cNvSpPr txBox="1">
            <a:spLocks noChangeArrowheads="1"/>
          </p:cNvSpPr>
          <p:nvPr/>
        </p:nvSpPr>
        <p:spPr bwMode="auto">
          <a:xfrm>
            <a:off x="2843808" y="5255239"/>
            <a:ext cx="6030452" cy="519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lang="ja-JP"/>
            </a:defPPr>
            <a:lvl1pPr marL="360000" indent="-360000">
              <a:spcBef>
                <a:spcPts val="1200"/>
              </a:spcBef>
              <a:defRPr sz="2800">
                <a:latin typeface="Segoe UI" panose="020B0502040204020203" pitchFamily="34" charset="0"/>
                <a:ea typeface="メイリオ" panose="020B0604030504040204" pitchFamily="50" charset="-128"/>
              </a:defRPr>
            </a:lvl1pPr>
            <a:lvl2pPr marL="742950" indent="-285750">
              <a:defRPr>
                <a:latin typeface="Arial" panose="020B0604020202020204" pitchFamily="34" charset="0"/>
                <a:ea typeface="ＭＳ Ｐゴシック" panose="020B0600070205080204" pitchFamily="50" charset="-128"/>
              </a:defRPr>
            </a:lvl2pPr>
            <a:lvl3pPr marL="1143000" indent="-228600">
              <a:defRPr>
                <a:latin typeface="Arial" panose="020B0604020202020204" pitchFamily="34" charset="0"/>
                <a:ea typeface="ＭＳ Ｐゴシック" panose="020B0600070205080204" pitchFamily="50" charset="-128"/>
              </a:defRPr>
            </a:lvl3pPr>
            <a:lvl4pPr marL="1600200" indent="-228600">
              <a:defRPr>
                <a:latin typeface="Arial" panose="020B0604020202020204" pitchFamily="34" charset="0"/>
                <a:ea typeface="ＭＳ Ｐゴシック" panose="020B0600070205080204" pitchFamily="50" charset="-128"/>
              </a:defRPr>
            </a:lvl4pPr>
            <a:lvl5pPr marL="2057400" indent="-228600">
              <a:defRPr>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9pPr>
          </a:lstStyle>
          <a:p>
            <a:r>
              <a:rPr lang="ja-JP" altLang="en-US" dirty="0"/>
              <a:t>○清潔に接続する。</a:t>
            </a:r>
          </a:p>
        </p:txBody>
      </p:sp>
      <p:sp>
        <p:nvSpPr>
          <p:cNvPr id="11" name="テキスト ボックス 10">
            <a:extLst>
              <a:ext uri="{FF2B5EF4-FFF2-40B4-BE49-F238E27FC236}">
                <a16:creationId xmlns:a16="http://schemas.microsoft.com/office/drawing/2014/main" id="{94514B10-B915-4FEC-A3BC-1F7DA6743ED6}"/>
              </a:ext>
            </a:extLst>
          </p:cNvPr>
          <p:cNvSpPr txBox="1"/>
          <p:nvPr/>
        </p:nvSpPr>
        <p:spPr>
          <a:xfrm>
            <a:off x="5436096" y="169200"/>
            <a:ext cx="3209533"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4-5.</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口腔内・鼻腔内吸引</a:t>
            </a:r>
          </a:p>
        </p:txBody>
      </p:sp>
      <p:sp>
        <p:nvSpPr>
          <p:cNvPr id="10" name="テキスト ボックス 9">
            <a:extLst>
              <a:ext uri="{FF2B5EF4-FFF2-40B4-BE49-F238E27FC236}">
                <a16:creationId xmlns:a16="http://schemas.microsoft.com/office/drawing/2014/main" id="{310AD40B-E2D9-4C82-AC20-A84189A6CAA1}"/>
              </a:ext>
            </a:extLst>
          </p:cNvPr>
          <p:cNvSpPr txBox="1"/>
          <p:nvPr/>
        </p:nvSpPr>
        <p:spPr>
          <a:xfrm>
            <a:off x="423843" y="6366520"/>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12" name="スライド番号プレースホルダー 1">
            <a:extLst>
              <a:ext uri="{FF2B5EF4-FFF2-40B4-BE49-F238E27FC236}">
                <a16:creationId xmlns:a16="http://schemas.microsoft.com/office/drawing/2014/main" id="{ADD8E594-CD23-4C82-95C4-204038ADE8D8}"/>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102</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4006875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テキスト ボックス 4">
            <a:extLst>
              <a:ext uri="{FF2B5EF4-FFF2-40B4-BE49-F238E27FC236}">
                <a16:creationId xmlns:a16="http://schemas.microsoft.com/office/drawing/2014/main" id="{89999D53-26AC-469F-8734-4A5D1EE55E62}"/>
              </a:ext>
            </a:extLst>
          </p:cNvPr>
          <p:cNvSpPr txBox="1">
            <a:spLocks noChangeArrowheads="1"/>
          </p:cNvSpPr>
          <p:nvPr/>
        </p:nvSpPr>
        <p:spPr bwMode="auto">
          <a:xfrm>
            <a:off x="251520" y="1341438"/>
            <a:ext cx="8640960" cy="3785652"/>
          </a:xfrm>
          <a:prstGeom prst="rect">
            <a:avLst/>
          </a:prstGeom>
          <a:noFill/>
          <a:ln w="9525">
            <a:noFill/>
            <a:miter lim="800000"/>
            <a:headEnd/>
            <a:tailEnd/>
          </a:ln>
        </p:spPr>
        <p:txBody>
          <a:bodyPr wrap="square">
            <a:spAutoFit/>
          </a:bodyPr>
          <a:lstStyle/>
          <a:p>
            <a:pPr marL="432000" indent="-457200" eaLnBrk="1" hangingPunct="1">
              <a:buClr>
                <a:schemeClr val="tx1">
                  <a:lumMod val="50000"/>
                  <a:lumOff val="50000"/>
                </a:schemeClr>
              </a:buClr>
              <a:buFont typeface="Wingdings" pitchFamily="2" charset="2"/>
              <a:buChar char="l"/>
              <a:defRPr/>
            </a:pPr>
            <a:r>
              <a:rPr lang="ja-JP" altLang="en-US" sz="2400" dirty="0">
                <a:latin typeface="Segoe UI" panose="020B0502040204020203" pitchFamily="34" charset="0"/>
                <a:ea typeface="メイリオ" panose="020B0604030504040204" pitchFamily="50" charset="-128"/>
              </a:rPr>
              <a:t>血圧：心臓の血液を押し出す拍出力が血管壁に及ぼす圧力をいう。</a:t>
            </a:r>
            <a:endParaRPr lang="en-US" altLang="ja-JP" sz="2400" dirty="0">
              <a:latin typeface="Segoe UI" panose="020B0502040204020203" pitchFamily="34" charset="0"/>
              <a:ea typeface="メイリオ" panose="020B0604030504040204" pitchFamily="50" charset="-128"/>
            </a:endParaRPr>
          </a:p>
          <a:p>
            <a:pPr eaLnBrk="1" hangingPunct="1">
              <a:buClr>
                <a:schemeClr val="tx1">
                  <a:lumMod val="50000"/>
                  <a:lumOff val="50000"/>
                </a:schemeClr>
              </a:buClr>
              <a:defRPr/>
            </a:pPr>
            <a:endParaRPr lang="en-US" altLang="ja-JP" sz="2400" dirty="0">
              <a:latin typeface="Segoe UI" panose="020B0502040204020203" pitchFamily="34" charset="0"/>
              <a:ea typeface="メイリオ" panose="020B0604030504040204" pitchFamily="50" charset="-128"/>
            </a:endParaRPr>
          </a:p>
          <a:p>
            <a:pPr marL="432000" indent="-457200" eaLnBrk="1" hangingPunct="1">
              <a:buClr>
                <a:schemeClr val="tx1">
                  <a:lumMod val="50000"/>
                  <a:lumOff val="50000"/>
                </a:schemeClr>
              </a:buClr>
              <a:buFont typeface="Wingdings" pitchFamily="2" charset="2"/>
              <a:buChar char="l"/>
              <a:defRPr/>
            </a:pPr>
            <a:r>
              <a:rPr lang="ja-JP" altLang="en-US" sz="2400" dirty="0">
                <a:latin typeface="Segoe UI" panose="020B0502040204020203" pitchFamily="34" charset="0"/>
                <a:ea typeface="メイリオ" panose="020B0604030504040204" pitchFamily="50" charset="-128"/>
              </a:rPr>
              <a:t>体位や年齢、食事、運動、飲酒、入浴等により血圧の変化が生じる。</a:t>
            </a:r>
            <a:endParaRPr lang="en-US" altLang="ja-JP" sz="2400" dirty="0">
              <a:latin typeface="Segoe UI" panose="020B0502040204020203" pitchFamily="34" charset="0"/>
              <a:ea typeface="メイリオ" panose="020B0604030504040204" pitchFamily="50" charset="-128"/>
            </a:endParaRPr>
          </a:p>
          <a:p>
            <a:pPr marL="432000" indent="-457200" eaLnBrk="1" hangingPunct="1">
              <a:buClr>
                <a:schemeClr val="tx1">
                  <a:lumMod val="50000"/>
                  <a:lumOff val="50000"/>
                </a:schemeClr>
              </a:buClr>
              <a:buFont typeface="Wingdings" pitchFamily="2" charset="2"/>
              <a:buChar char="l"/>
              <a:defRPr/>
            </a:pPr>
            <a:endParaRPr lang="en-US" altLang="ja-JP" sz="2400" dirty="0">
              <a:latin typeface="Segoe UI" panose="020B0502040204020203" pitchFamily="34" charset="0"/>
              <a:ea typeface="メイリオ" panose="020B0604030504040204" pitchFamily="50" charset="-128"/>
            </a:endParaRPr>
          </a:p>
          <a:p>
            <a:pPr marL="432000" indent="-457200" eaLnBrk="1" hangingPunct="1">
              <a:buClr>
                <a:schemeClr val="tx1">
                  <a:lumMod val="50000"/>
                  <a:lumOff val="50000"/>
                </a:schemeClr>
              </a:buClr>
              <a:buFont typeface="Wingdings" pitchFamily="2" charset="2"/>
              <a:buChar char="l"/>
              <a:defRPr/>
            </a:pPr>
            <a:r>
              <a:rPr lang="ja-JP" altLang="en-US" sz="2400" dirty="0">
                <a:latin typeface="Segoe UI" panose="020B0502040204020203" pitchFamily="34" charset="0"/>
                <a:ea typeface="メイリオ" panose="020B0604030504040204" pitchFamily="50" charset="-128"/>
              </a:rPr>
              <a:t>対象者の普段の血圧を知っておくことが重要。</a:t>
            </a:r>
            <a:endParaRPr lang="en-US" altLang="ja-JP" sz="2400" dirty="0">
              <a:latin typeface="Segoe UI" panose="020B0502040204020203" pitchFamily="34" charset="0"/>
              <a:ea typeface="メイリオ" panose="020B0604030504040204" pitchFamily="50" charset="-128"/>
            </a:endParaRPr>
          </a:p>
          <a:p>
            <a:pPr marL="468000" algn="just" eaLnBrk="1" hangingPunct="1">
              <a:defRPr/>
            </a:pPr>
            <a:r>
              <a:rPr lang="ja-JP" altLang="en-US" sz="2400" dirty="0">
                <a:latin typeface="Segoe UI" panose="020B0502040204020203" pitchFamily="34" charset="0"/>
                <a:ea typeface="メイリオ" panose="020B0604030504040204" pitchFamily="50" charset="-128"/>
              </a:rPr>
              <a:t>対象者によっては、上体を起こすことで血圧が下がったり</a:t>
            </a:r>
            <a:r>
              <a:rPr lang="ja-JP" altLang="en-US" sz="2400" dirty="0">
                <a:solidFill>
                  <a:srgbClr val="C00000"/>
                </a:solidFill>
                <a:latin typeface="Segoe UI" panose="020B0502040204020203" pitchFamily="34" charset="0"/>
                <a:ea typeface="メイリオ" panose="020B0604030504040204" pitchFamily="50" charset="-128"/>
              </a:rPr>
              <a:t>（起立性低血圧</a:t>
            </a:r>
            <a:r>
              <a:rPr lang="ja-JP" altLang="en-US" sz="2400" spc="-1500" dirty="0">
                <a:solidFill>
                  <a:srgbClr val="C00000"/>
                </a:solidFill>
                <a:latin typeface="Segoe UI" panose="020B0502040204020203" pitchFamily="34" charset="0"/>
                <a:ea typeface="メイリオ" panose="020B0604030504040204" pitchFamily="50" charset="-128"/>
              </a:rPr>
              <a:t>）</a:t>
            </a:r>
            <a:r>
              <a:rPr lang="ja-JP" altLang="en-US" sz="2400" spc="-600" dirty="0">
                <a:latin typeface="Segoe UI" panose="020B0502040204020203" pitchFamily="34" charset="0"/>
                <a:ea typeface="メイリオ" panose="020B0604030504040204" pitchFamily="50" charset="-128"/>
              </a:rPr>
              <a:t>、</a:t>
            </a:r>
            <a:r>
              <a:rPr lang="ja-JP" altLang="en-US" sz="2400" dirty="0">
                <a:latin typeface="Segoe UI" panose="020B0502040204020203" pitchFamily="34" charset="0"/>
                <a:ea typeface="メイリオ" panose="020B0604030504040204" pitchFamily="50" charset="-128"/>
              </a:rPr>
              <a:t>経管食を含め、食事をとることで血圧が下が</a:t>
            </a:r>
            <a:r>
              <a:rPr lang="ja-JP" altLang="en-US" sz="2400" spc="-1000" dirty="0">
                <a:latin typeface="Segoe UI" panose="020B0502040204020203" pitchFamily="34" charset="0"/>
                <a:ea typeface="メイリオ" panose="020B0604030504040204" pitchFamily="50" charset="-128"/>
              </a:rPr>
              <a:t>り</a:t>
            </a:r>
            <a:r>
              <a:rPr lang="ja-JP" altLang="en-US" sz="2400" dirty="0">
                <a:solidFill>
                  <a:srgbClr val="C00000"/>
                </a:solidFill>
                <a:latin typeface="Segoe UI" panose="020B0502040204020203" pitchFamily="34" charset="0"/>
                <a:ea typeface="メイリオ" panose="020B0604030504040204" pitchFamily="50" charset="-128"/>
              </a:rPr>
              <a:t>（食事性低血圧</a:t>
            </a:r>
            <a:r>
              <a:rPr lang="ja-JP" altLang="en-US" sz="2400" spc="-1500" dirty="0">
                <a:solidFill>
                  <a:srgbClr val="C00000"/>
                </a:solidFill>
                <a:latin typeface="Segoe UI" panose="020B0502040204020203" pitchFamily="34" charset="0"/>
                <a:ea typeface="メイリオ" panose="020B0604030504040204" pitchFamily="50" charset="-128"/>
              </a:rPr>
              <a:t>）</a:t>
            </a:r>
            <a:r>
              <a:rPr lang="ja-JP" altLang="en-US" sz="2400" spc="-800" dirty="0">
                <a:latin typeface="Segoe UI" panose="020B0502040204020203" pitchFamily="34" charset="0"/>
                <a:ea typeface="メイリオ" panose="020B0604030504040204" pitchFamily="50" charset="-128"/>
              </a:rPr>
              <a:t>、</a:t>
            </a:r>
            <a:r>
              <a:rPr lang="ja-JP" altLang="en-US" sz="2400" dirty="0">
                <a:latin typeface="Segoe UI" panose="020B0502040204020203" pitchFamily="34" charset="0"/>
                <a:ea typeface="メイリオ" panose="020B0604030504040204" pitchFamily="50" charset="-128"/>
              </a:rPr>
              <a:t>反応が鈍くなることがあります。</a:t>
            </a:r>
          </a:p>
        </p:txBody>
      </p:sp>
      <p:sp>
        <p:nvSpPr>
          <p:cNvPr id="2" name="タイトル 1">
            <a:extLst>
              <a:ext uri="{FF2B5EF4-FFF2-40B4-BE49-F238E27FC236}">
                <a16:creationId xmlns:a16="http://schemas.microsoft.com/office/drawing/2014/main" id="{A020A508-215C-49CD-A018-4CBC2C435846}"/>
              </a:ext>
            </a:extLst>
          </p:cNvPr>
          <p:cNvSpPr>
            <a:spLocks noGrp="1"/>
          </p:cNvSpPr>
          <p:nvPr>
            <p:ph type="title"/>
          </p:nvPr>
        </p:nvSpPr>
        <p:spPr/>
        <p:txBody>
          <a:bodyPr>
            <a:normAutofit fontScale="90000"/>
          </a:bodyPr>
          <a:lstStyle/>
          <a:p>
            <a:r>
              <a:rPr kumimoji="1" lang="ja-JP" altLang="en-US" dirty="0"/>
              <a:t>血圧の測定</a:t>
            </a:r>
          </a:p>
        </p:txBody>
      </p:sp>
      <p:sp>
        <p:nvSpPr>
          <p:cNvPr id="6" name="テキスト ボックス 5">
            <a:extLst>
              <a:ext uri="{FF2B5EF4-FFF2-40B4-BE49-F238E27FC236}">
                <a16:creationId xmlns:a16="http://schemas.microsoft.com/office/drawing/2014/main" id="{E2D8420B-4F13-43FE-9E70-B334819B0D14}"/>
              </a:ext>
            </a:extLst>
          </p:cNvPr>
          <p:cNvSpPr txBox="1"/>
          <p:nvPr/>
        </p:nvSpPr>
        <p:spPr>
          <a:xfrm>
            <a:off x="6228184" y="169200"/>
            <a:ext cx="1414170"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1</a:t>
            </a:r>
            <a:r>
              <a:rPr kumimoji="1" lang="en-US" altLang="ja-JP" sz="1400" b="1" dirty="0">
                <a:solidFill>
                  <a:schemeClr val="bg1"/>
                </a:solidFill>
                <a:latin typeface="游ゴシック" panose="020B0400000000000000" pitchFamily="50" charset="-128"/>
                <a:ea typeface="游ゴシック" panose="020B0400000000000000" pitchFamily="50" charset="-128"/>
              </a:rPr>
              <a:t>-1.</a:t>
            </a:r>
            <a:r>
              <a:rPr kumimoji="1" lang="ja-JP" altLang="en-US" sz="1400" b="1" dirty="0">
                <a:solidFill>
                  <a:schemeClr val="bg1"/>
                </a:solidFill>
                <a:latin typeface="游ゴシック" panose="020B0400000000000000" pitchFamily="50" charset="-128"/>
                <a:ea typeface="游ゴシック" panose="020B0400000000000000" pitchFamily="50" charset="-128"/>
              </a:rPr>
              <a:t>観察と測定</a:t>
            </a:r>
          </a:p>
        </p:txBody>
      </p:sp>
      <p:sp>
        <p:nvSpPr>
          <p:cNvPr id="5" name="スライド番号プレースホルダー 1">
            <a:extLst>
              <a:ext uri="{FF2B5EF4-FFF2-40B4-BE49-F238E27FC236}">
                <a16:creationId xmlns:a16="http://schemas.microsoft.com/office/drawing/2014/main" id="{E2653B7A-7691-4B8A-857D-DC6CF5E8AFF2}"/>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7</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65048147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5" name="Text Box 7">
            <a:extLst>
              <a:ext uri="{FF2B5EF4-FFF2-40B4-BE49-F238E27FC236}">
                <a16:creationId xmlns:a16="http://schemas.microsoft.com/office/drawing/2014/main" id="{744A26D4-F872-4727-AFA0-E5EF13B52AC1}"/>
              </a:ext>
            </a:extLst>
          </p:cNvPr>
          <p:cNvSpPr txBox="1">
            <a:spLocks noChangeArrowheads="1"/>
          </p:cNvSpPr>
          <p:nvPr/>
        </p:nvSpPr>
        <p:spPr bwMode="auto">
          <a:xfrm>
            <a:off x="251520" y="1224000"/>
            <a:ext cx="8640960" cy="519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ja-JP"/>
            </a:defPPr>
            <a:lvl1pPr marL="360000" indent="-360000">
              <a:spcBef>
                <a:spcPts val="1200"/>
              </a:spcBef>
              <a:defRPr sz="2800">
                <a:latin typeface="Segoe UI" panose="020B0502040204020203" pitchFamily="34" charset="0"/>
                <a:ea typeface="メイリオ" panose="020B0604030504040204" pitchFamily="50" charset="-128"/>
              </a:defRPr>
            </a:lvl1pPr>
            <a:lvl2pPr marL="742950" indent="-285750">
              <a:defRPr>
                <a:latin typeface="Arial" panose="020B0604020202020204" pitchFamily="34" charset="0"/>
                <a:ea typeface="ＭＳ Ｐゴシック" panose="020B0600070205080204" pitchFamily="50" charset="-128"/>
              </a:defRPr>
            </a:lvl2pPr>
            <a:lvl3pPr marL="1143000" indent="-228600">
              <a:defRPr>
                <a:latin typeface="Arial" panose="020B0604020202020204" pitchFamily="34" charset="0"/>
                <a:ea typeface="ＭＳ Ｐゴシック" panose="020B0600070205080204" pitchFamily="50" charset="-128"/>
              </a:defRPr>
            </a:lvl3pPr>
            <a:lvl4pPr marL="1600200" indent="-228600">
              <a:defRPr>
                <a:latin typeface="Arial" panose="020B0604020202020204" pitchFamily="34" charset="0"/>
                <a:ea typeface="ＭＳ Ｐゴシック" panose="020B0600070205080204" pitchFamily="50" charset="-128"/>
              </a:defRPr>
            </a:lvl4pPr>
            <a:lvl5pPr marL="2057400" indent="-228600">
              <a:defRPr>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9pPr>
          </a:lstStyle>
          <a:p>
            <a:r>
              <a:rPr lang="ja-JP" altLang="en-US" dirty="0"/>
              <a:t>○非利き手で、吸引器のスイッチを押す。</a:t>
            </a:r>
          </a:p>
        </p:txBody>
      </p:sp>
      <p:sp>
        <p:nvSpPr>
          <p:cNvPr id="3" name="タイトル 2">
            <a:extLst>
              <a:ext uri="{FF2B5EF4-FFF2-40B4-BE49-F238E27FC236}">
                <a16:creationId xmlns:a16="http://schemas.microsoft.com/office/drawing/2014/main" id="{8F32AEED-4331-43BE-ABD6-65D580A8BF77}"/>
              </a:ext>
            </a:extLst>
          </p:cNvPr>
          <p:cNvSpPr>
            <a:spLocks noGrp="1"/>
          </p:cNvSpPr>
          <p:nvPr>
            <p:ph type="title"/>
          </p:nvPr>
        </p:nvSpPr>
        <p:spPr/>
        <p:txBody>
          <a:bodyPr>
            <a:normAutofit fontScale="90000"/>
          </a:bodyPr>
          <a:lstStyle/>
          <a:p>
            <a:r>
              <a:rPr kumimoji="1" lang="ja-JP" altLang="en-US" dirty="0"/>
              <a:t>手順⑤吸引器のスイッチを入れる</a:t>
            </a:r>
          </a:p>
        </p:txBody>
      </p:sp>
      <p:sp>
        <p:nvSpPr>
          <p:cNvPr id="9" name="テキスト ボックス 8">
            <a:extLst>
              <a:ext uri="{FF2B5EF4-FFF2-40B4-BE49-F238E27FC236}">
                <a16:creationId xmlns:a16="http://schemas.microsoft.com/office/drawing/2014/main" id="{92DD231B-A022-4CB9-B594-B4C669FF3252}"/>
              </a:ext>
            </a:extLst>
          </p:cNvPr>
          <p:cNvSpPr txBox="1"/>
          <p:nvPr/>
        </p:nvSpPr>
        <p:spPr>
          <a:xfrm>
            <a:off x="5436096" y="169200"/>
            <a:ext cx="3209533"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4-5.</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口腔内・鼻腔内吸引</a:t>
            </a:r>
          </a:p>
        </p:txBody>
      </p:sp>
      <p:pic>
        <p:nvPicPr>
          <p:cNvPr id="10" name="図 9">
            <a:extLst>
              <a:ext uri="{FF2B5EF4-FFF2-40B4-BE49-F238E27FC236}">
                <a16:creationId xmlns:a16="http://schemas.microsoft.com/office/drawing/2014/main" id="{925B0431-9364-4174-A194-D51BF2965C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581" y="2132856"/>
            <a:ext cx="4013443" cy="3014650"/>
          </a:xfrm>
          <a:prstGeom prst="rect">
            <a:avLst/>
          </a:prstGeom>
        </p:spPr>
      </p:pic>
      <p:pic>
        <p:nvPicPr>
          <p:cNvPr id="11" name="図 10">
            <a:extLst>
              <a:ext uri="{FF2B5EF4-FFF2-40B4-BE49-F238E27FC236}">
                <a16:creationId xmlns:a16="http://schemas.microsoft.com/office/drawing/2014/main" id="{A48C0189-1854-4233-B6FB-022F7BC6ADB6}"/>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724309" y="2132856"/>
            <a:ext cx="4019533" cy="3014650"/>
          </a:xfrm>
          <a:prstGeom prst="rect">
            <a:avLst/>
          </a:prstGeom>
        </p:spPr>
      </p:pic>
      <p:sp>
        <p:nvSpPr>
          <p:cNvPr id="7" name="テキスト ボックス 6">
            <a:extLst>
              <a:ext uri="{FF2B5EF4-FFF2-40B4-BE49-F238E27FC236}">
                <a16:creationId xmlns:a16="http://schemas.microsoft.com/office/drawing/2014/main" id="{F2EA6A07-D2D8-4706-88DD-91B2587AEEB4}"/>
              </a:ext>
            </a:extLst>
          </p:cNvPr>
          <p:cNvSpPr txBox="1"/>
          <p:nvPr/>
        </p:nvSpPr>
        <p:spPr>
          <a:xfrm>
            <a:off x="423843" y="5147506"/>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8" name="スライド番号プレースホルダー 1">
            <a:extLst>
              <a:ext uri="{FF2B5EF4-FFF2-40B4-BE49-F238E27FC236}">
                <a16:creationId xmlns:a16="http://schemas.microsoft.com/office/drawing/2014/main" id="{CF540A58-FF22-4E4B-800D-508B3EE1025E}"/>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103</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7166067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41351F83-AA45-4142-B84F-5100A443893C}"/>
              </a:ext>
            </a:extLst>
          </p:cNvPr>
          <p:cNvGrpSpPr/>
          <p:nvPr/>
        </p:nvGrpSpPr>
        <p:grpSpPr>
          <a:xfrm>
            <a:off x="3896304" y="2566012"/>
            <a:ext cx="4852160" cy="3636168"/>
            <a:chOff x="3896304" y="2566012"/>
            <a:chExt cx="4852160" cy="3636168"/>
          </a:xfrm>
        </p:grpSpPr>
        <p:pic>
          <p:nvPicPr>
            <p:cNvPr id="215044" name="図 8">
              <a:extLst>
                <a:ext uri="{FF2B5EF4-FFF2-40B4-BE49-F238E27FC236}">
                  <a16:creationId xmlns:a16="http://schemas.microsoft.com/office/drawing/2014/main" id="{11CA18C0-729D-4245-8834-734138C2F7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896304" y="2566012"/>
              <a:ext cx="4852160" cy="3636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7" name="正方形/長方形 13">
              <a:extLst>
                <a:ext uri="{FF2B5EF4-FFF2-40B4-BE49-F238E27FC236}">
                  <a16:creationId xmlns:a16="http://schemas.microsoft.com/office/drawing/2014/main" id="{C58D8B17-5B37-4B38-B248-92AF2770B669}"/>
                </a:ext>
              </a:extLst>
            </p:cNvPr>
            <p:cNvSpPr>
              <a:spLocks noChangeArrowheads="1"/>
            </p:cNvSpPr>
            <p:nvPr/>
          </p:nvSpPr>
          <p:spPr bwMode="auto">
            <a:xfrm>
              <a:off x="6241876" y="4639642"/>
              <a:ext cx="1714500" cy="642938"/>
            </a:xfrm>
            <a:prstGeom prst="rect">
              <a:avLst/>
            </a:prstGeom>
            <a:solidFill>
              <a:srgbClr val="72BFC5">
                <a:alpha val="9215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ctr" defTabSz="873125" rtl="0" eaLnBrk="1" fontAlgn="auto" latinLnBrk="0" hangingPunct="1">
                <a:lnSpc>
                  <a:spcPct val="100000"/>
                </a:lnSpc>
                <a:spcBef>
                  <a:spcPct val="0"/>
                </a:spcBef>
                <a:spcAft>
                  <a:spcPts val="0"/>
                </a:spcAft>
                <a:buClrTx/>
                <a:buSzTx/>
                <a:buFontTx/>
                <a:buNone/>
                <a:tabLst/>
                <a:defRPr/>
              </a:pPr>
              <a:endParaRPr kumimoji="1" lang="ja-JP" altLang="en-US" sz="17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endParaRPr>
            </a:p>
          </p:txBody>
        </p:sp>
      </p:grpSp>
      <p:pic>
        <p:nvPicPr>
          <p:cNvPr id="215048" name="図 25">
            <a:extLst>
              <a:ext uri="{FF2B5EF4-FFF2-40B4-BE49-F238E27FC236}">
                <a16:creationId xmlns:a16="http://schemas.microsoft.com/office/drawing/2014/main" id="{DDF7F153-69BA-423D-8B14-24593B8B84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395288" y="2566427"/>
            <a:ext cx="3911600" cy="2930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3" name="Text Box 3">
            <a:extLst>
              <a:ext uri="{FF2B5EF4-FFF2-40B4-BE49-F238E27FC236}">
                <a16:creationId xmlns:a16="http://schemas.microsoft.com/office/drawing/2014/main" id="{9AEC5231-7DB2-470C-B13E-7C2AB3DD33D5}"/>
              </a:ext>
            </a:extLst>
          </p:cNvPr>
          <p:cNvSpPr txBox="1">
            <a:spLocks noChangeArrowheads="1"/>
          </p:cNvSpPr>
          <p:nvPr/>
        </p:nvSpPr>
        <p:spPr bwMode="auto">
          <a:xfrm>
            <a:off x="251521" y="1224000"/>
            <a:ext cx="8712967"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chorCtr="0">
            <a:spAutoFit/>
          </a:bodyPr>
          <a:lstStyle>
            <a:defPPr>
              <a:defRPr lang="ja-JP"/>
            </a:defPPr>
            <a:lvl1pPr marL="360000" indent="-360000">
              <a:spcBef>
                <a:spcPts val="1200"/>
              </a:spcBef>
              <a:defRPr sz="2800">
                <a:latin typeface="Segoe UI" panose="020B0502040204020203" pitchFamily="34" charset="0"/>
                <a:ea typeface="メイリオ" panose="020B0604030504040204" pitchFamily="50" charset="-128"/>
              </a:defRPr>
            </a:lvl1pPr>
            <a:lvl2pPr marL="742950" indent="-285750">
              <a:defRPr>
                <a:latin typeface="Arial" panose="020B0604020202020204" pitchFamily="34" charset="0"/>
                <a:ea typeface="ＭＳ Ｐゴシック" panose="020B0600070205080204" pitchFamily="50" charset="-128"/>
              </a:defRPr>
            </a:lvl2pPr>
            <a:lvl3pPr marL="1143000" indent="-228600">
              <a:defRPr>
                <a:latin typeface="Arial" panose="020B0604020202020204" pitchFamily="34" charset="0"/>
                <a:ea typeface="ＭＳ Ｐゴシック" panose="020B0600070205080204" pitchFamily="50" charset="-128"/>
              </a:defRPr>
            </a:lvl3pPr>
            <a:lvl4pPr marL="1600200" indent="-228600">
              <a:defRPr>
                <a:latin typeface="Arial" panose="020B0604020202020204" pitchFamily="34" charset="0"/>
                <a:ea typeface="ＭＳ Ｐゴシック" panose="020B0600070205080204" pitchFamily="50" charset="-128"/>
              </a:defRPr>
            </a:lvl4pPr>
            <a:lvl5pPr marL="2057400" indent="-228600">
              <a:defRPr>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9pPr>
          </a:lstStyle>
          <a:p>
            <a:r>
              <a:rPr lang="ja-JP" altLang="en-US" dirty="0"/>
              <a:t>○非利き手の親指で吸引カテーテルの根元を塞ぎ、吸引圧が、</a:t>
            </a:r>
            <a:r>
              <a:rPr lang="en-US" altLang="ja-JP" dirty="0"/>
              <a:t>20 kPa </a:t>
            </a:r>
            <a:r>
              <a:rPr lang="ja-JP" altLang="en-US" dirty="0"/>
              <a:t>以下であることを確認する。</a:t>
            </a:r>
            <a:br>
              <a:rPr lang="en-US" altLang="ja-JP" dirty="0"/>
            </a:br>
            <a:r>
              <a:rPr lang="ja-JP" altLang="en-US" dirty="0"/>
              <a:t>それ以上の場合、圧調整ツマミで調整する。</a:t>
            </a:r>
            <a:endParaRPr lang="ja-JP" altLang="en-US" dirty="0">
              <a:solidFill>
                <a:srgbClr val="FF0000"/>
              </a:solidFill>
            </a:endParaRPr>
          </a:p>
        </p:txBody>
      </p:sp>
      <p:sp>
        <p:nvSpPr>
          <p:cNvPr id="252936" name="AutoShape 4">
            <a:extLst>
              <a:ext uri="{FF2B5EF4-FFF2-40B4-BE49-F238E27FC236}">
                <a16:creationId xmlns:a16="http://schemas.microsoft.com/office/drawing/2014/main" id="{690B23AE-2EA3-438A-BF1B-40FF4E58E993}"/>
              </a:ext>
            </a:extLst>
          </p:cNvPr>
          <p:cNvSpPr>
            <a:spLocks noChangeArrowheads="1"/>
          </p:cNvSpPr>
          <p:nvPr/>
        </p:nvSpPr>
        <p:spPr bwMode="auto">
          <a:xfrm rot="10800000">
            <a:off x="2123306" y="4705672"/>
            <a:ext cx="2952750" cy="1296987"/>
          </a:xfrm>
          <a:prstGeom prst="wedgeEllipseCallout">
            <a:avLst>
              <a:gd name="adj1" fmla="val 45053"/>
              <a:gd name="adj2" fmla="val 140414"/>
            </a:avLst>
          </a:prstGeom>
          <a:solidFill>
            <a:schemeClr val="bg1"/>
          </a:solidFill>
          <a:ln w="9525">
            <a:solidFill>
              <a:schemeClr val="bg1">
                <a:lumMod val="50000"/>
              </a:schemeClr>
            </a:solidFill>
            <a:miter lim="800000"/>
            <a:headEnd/>
            <a:tailEnd/>
          </a:ln>
        </p:spPr>
        <p:txBody>
          <a:bodyPr rot="10800000" lIns="87269" tIns="43635" rIns="87269" bIns="43635"/>
          <a:lstStyle/>
          <a:p>
            <a:pPr marL="0" marR="0" lvl="0" indent="0" algn="ctr" defTabSz="873125" rtl="0" eaLnBrk="1" fontAlgn="auto" latinLnBrk="0" hangingPunct="1">
              <a:lnSpc>
                <a:spcPct val="100000"/>
              </a:lnSpc>
              <a:spcBef>
                <a:spcPts val="0"/>
              </a:spcBef>
              <a:spcAft>
                <a:spcPts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15050" name="Text Box 8">
            <a:extLst>
              <a:ext uri="{FF2B5EF4-FFF2-40B4-BE49-F238E27FC236}">
                <a16:creationId xmlns:a16="http://schemas.microsoft.com/office/drawing/2014/main" id="{A15B949F-BD77-4E53-A21E-F11F9303B052}"/>
              </a:ext>
            </a:extLst>
          </p:cNvPr>
          <p:cNvSpPr txBox="1">
            <a:spLocks noChangeArrowheads="1"/>
          </p:cNvSpPr>
          <p:nvPr/>
        </p:nvSpPr>
        <p:spPr bwMode="auto">
          <a:xfrm>
            <a:off x="2384650" y="4983328"/>
            <a:ext cx="2651279" cy="82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吸引カテーテル</a:t>
            </a:r>
            <a:endParaRPr kumimoji="1" lang="en-US" altLang="ja-JP" sz="24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endParaRPr>
          </a:p>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根元を親指で塞ぐ</a:t>
            </a:r>
          </a:p>
        </p:txBody>
      </p:sp>
      <p:sp>
        <p:nvSpPr>
          <p:cNvPr id="3" name="タイトル 2">
            <a:extLst>
              <a:ext uri="{FF2B5EF4-FFF2-40B4-BE49-F238E27FC236}">
                <a16:creationId xmlns:a16="http://schemas.microsoft.com/office/drawing/2014/main" id="{B6A2E032-8C09-417E-921C-01B31F824C68}"/>
              </a:ext>
            </a:extLst>
          </p:cNvPr>
          <p:cNvSpPr>
            <a:spLocks noGrp="1"/>
          </p:cNvSpPr>
          <p:nvPr>
            <p:ph type="title"/>
          </p:nvPr>
        </p:nvSpPr>
        <p:spPr/>
        <p:txBody>
          <a:bodyPr>
            <a:normAutofit fontScale="90000"/>
          </a:bodyPr>
          <a:lstStyle/>
          <a:p>
            <a:r>
              <a:rPr kumimoji="1" lang="ja-JP" altLang="en-US" dirty="0"/>
              <a:t>手順⑥吸引圧を確認する</a:t>
            </a:r>
          </a:p>
        </p:txBody>
      </p:sp>
      <p:sp>
        <p:nvSpPr>
          <p:cNvPr id="215045" name="AutoShape 9">
            <a:extLst>
              <a:ext uri="{FF2B5EF4-FFF2-40B4-BE49-F238E27FC236}">
                <a16:creationId xmlns:a16="http://schemas.microsoft.com/office/drawing/2014/main" id="{5D4A5A0F-B528-4639-AF55-D5E5513ED2A6}"/>
              </a:ext>
            </a:extLst>
          </p:cNvPr>
          <p:cNvSpPr>
            <a:spLocks noChangeArrowheads="1"/>
          </p:cNvSpPr>
          <p:nvPr/>
        </p:nvSpPr>
        <p:spPr bwMode="auto">
          <a:xfrm>
            <a:off x="5830362" y="4835675"/>
            <a:ext cx="3010425" cy="1036982"/>
          </a:xfrm>
          <a:prstGeom prst="wedgeEllipseCallout">
            <a:avLst>
              <a:gd name="adj1" fmla="val 2445"/>
              <a:gd name="adj2" fmla="val -76959"/>
            </a:avLst>
          </a:prstGeom>
          <a:solidFill>
            <a:schemeClr val="bg1"/>
          </a:solidFill>
          <a:ln w="9525">
            <a:solidFill>
              <a:schemeClr val="bg1">
                <a:lumMod val="50000"/>
              </a:schemeClr>
            </a:solidFill>
            <a:miter lim="800000"/>
            <a:headEnd/>
            <a:tailEnd/>
          </a:ln>
        </p:spPr>
        <p:txBody>
          <a:bodyPr lIns="87269" tIns="43635" rIns="87269" bIns="43635"/>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ctr" defTabSz="873125" rtl="0" eaLnBrk="1" fontAlgn="auto" latinLnBrk="0" hangingPunct="1">
              <a:lnSpc>
                <a:spcPct val="100000"/>
              </a:lnSpc>
              <a:spcBef>
                <a:spcPct val="0"/>
              </a:spcBef>
              <a:spcAft>
                <a:spcPts val="0"/>
              </a:spcAft>
              <a:buClrTx/>
              <a:buSzTx/>
              <a:buFontTx/>
              <a:buNone/>
              <a:tabLst/>
              <a:defRPr/>
            </a:pPr>
            <a:endParaRPr kumimoji="1" lang="ja-JP" altLang="ja-JP"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15046" name="Text Box 10">
            <a:extLst>
              <a:ext uri="{FF2B5EF4-FFF2-40B4-BE49-F238E27FC236}">
                <a16:creationId xmlns:a16="http://schemas.microsoft.com/office/drawing/2014/main" id="{68481D0C-BBEA-44D9-99A7-9C0519AF93D5}"/>
              </a:ext>
            </a:extLst>
          </p:cNvPr>
          <p:cNvSpPr txBox="1">
            <a:spLocks noChangeArrowheads="1"/>
          </p:cNvSpPr>
          <p:nvPr/>
        </p:nvSpPr>
        <p:spPr bwMode="auto">
          <a:xfrm>
            <a:off x="6025177" y="4955689"/>
            <a:ext cx="2651279" cy="82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ctr" defTabSz="873125" rtl="0" eaLnBrk="1" fontAlgn="auto" latinLnBrk="0" hangingPunct="1">
              <a:lnSpc>
                <a:spcPct val="100000"/>
              </a:lnSpc>
              <a:spcBef>
                <a:spcPct val="0"/>
              </a:spcBef>
              <a:spcAft>
                <a:spcPts val="0"/>
              </a:spcAft>
              <a:buClrTx/>
              <a:buSzTx/>
              <a:buFontTx/>
              <a:buNone/>
              <a:tabLst/>
              <a:defRPr/>
            </a:pPr>
            <a:r>
              <a:rPr kumimoji="1" lang="en-US" altLang="ja-JP" sz="24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20 </a:t>
            </a:r>
            <a:r>
              <a:rPr kumimoji="1" lang="en-US" altLang="ja-JP" sz="2400" b="1" i="0" u="none" strike="noStrike" kern="1200" cap="none" spc="0" normalizeH="0" noProof="0" dirty="0" err="1">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kPa</a:t>
            </a:r>
            <a:r>
              <a:rPr kumimoji="1" lang="ja-JP" altLang="en-US" sz="24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以下</a:t>
            </a:r>
          </a:p>
          <a:p>
            <a:pPr marL="0" marR="0" lvl="0" indent="0" algn="ctr" defTabSz="873125"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であることを確認</a:t>
            </a:r>
          </a:p>
        </p:txBody>
      </p:sp>
      <p:sp>
        <p:nvSpPr>
          <p:cNvPr id="15" name="テキスト ボックス 14">
            <a:extLst>
              <a:ext uri="{FF2B5EF4-FFF2-40B4-BE49-F238E27FC236}">
                <a16:creationId xmlns:a16="http://schemas.microsoft.com/office/drawing/2014/main" id="{DB9E1756-5744-4F77-819B-F40F1EF468E1}"/>
              </a:ext>
            </a:extLst>
          </p:cNvPr>
          <p:cNvSpPr txBox="1"/>
          <p:nvPr/>
        </p:nvSpPr>
        <p:spPr>
          <a:xfrm>
            <a:off x="5436096" y="169200"/>
            <a:ext cx="3209533"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4-5.</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口腔内・鼻腔内吸引</a:t>
            </a:r>
          </a:p>
        </p:txBody>
      </p:sp>
      <p:sp>
        <p:nvSpPr>
          <p:cNvPr id="14" name="テキスト ボックス 13">
            <a:extLst>
              <a:ext uri="{FF2B5EF4-FFF2-40B4-BE49-F238E27FC236}">
                <a16:creationId xmlns:a16="http://schemas.microsoft.com/office/drawing/2014/main" id="{190D7B1C-694A-4FB2-991F-9D1CE4AA1B90}"/>
              </a:ext>
            </a:extLst>
          </p:cNvPr>
          <p:cNvSpPr txBox="1"/>
          <p:nvPr/>
        </p:nvSpPr>
        <p:spPr>
          <a:xfrm>
            <a:off x="251520" y="6048000"/>
            <a:ext cx="8569201" cy="303536"/>
          </a:xfrm>
          <a:prstGeom prst="rect">
            <a:avLst/>
          </a:prstGeom>
          <a:solidFill>
            <a:schemeClr val="bg1"/>
          </a:solidFill>
        </p:spPr>
        <p:txBody>
          <a:bodyPr wrap="square" tIns="72000" rtlCol="0">
            <a:spAutoFit/>
          </a:bodyPr>
          <a:lstStyle/>
          <a:p>
            <a:pPr marL="108000" indent="-108000"/>
            <a:r>
              <a:rPr kumimoji="1" lang="en-US" altLang="ja-JP" sz="1200" dirty="0">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この写真はあくまで手技のイメージであり、実際の演習や実地研修、現場では手袋を着用します。</a:t>
            </a:r>
          </a:p>
        </p:txBody>
      </p:sp>
      <p:sp>
        <p:nvSpPr>
          <p:cNvPr id="16" name="テキスト ボックス 15">
            <a:extLst>
              <a:ext uri="{FF2B5EF4-FFF2-40B4-BE49-F238E27FC236}">
                <a16:creationId xmlns:a16="http://schemas.microsoft.com/office/drawing/2014/main" id="{88D84CA0-C896-4ABC-B1AE-340B872F759A}"/>
              </a:ext>
            </a:extLst>
          </p:cNvPr>
          <p:cNvSpPr txBox="1"/>
          <p:nvPr/>
        </p:nvSpPr>
        <p:spPr>
          <a:xfrm>
            <a:off x="251520" y="6366520"/>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17" name="スライド番号プレースホルダー 1">
            <a:extLst>
              <a:ext uri="{FF2B5EF4-FFF2-40B4-BE49-F238E27FC236}">
                <a16:creationId xmlns:a16="http://schemas.microsoft.com/office/drawing/2014/main" id="{70E2B5D6-1186-4136-B441-1EBC26D6FD9B}"/>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104</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85133047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B6A2E032-8C09-417E-921C-01B31F824C68}"/>
              </a:ext>
            </a:extLst>
          </p:cNvPr>
          <p:cNvSpPr>
            <a:spLocks noGrp="1"/>
          </p:cNvSpPr>
          <p:nvPr>
            <p:ph type="title"/>
          </p:nvPr>
        </p:nvSpPr>
        <p:spPr/>
        <p:txBody>
          <a:bodyPr>
            <a:normAutofit fontScale="90000"/>
          </a:bodyPr>
          <a:lstStyle/>
          <a:p>
            <a:r>
              <a:rPr kumimoji="1" lang="ja-JP" altLang="en-US" dirty="0"/>
              <a:t>手順⑦吸引カテーテルを洗浄する</a:t>
            </a:r>
            <a:endParaRPr kumimoji="1" lang="ja-JP" altLang="en-US" dirty="0">
              <a:solidFill>
                <a:srgbClr val="FF0000"/>
              </a:solidFill>
            </a:endParaRPr>
          </a:p>
        </p:txBody>
      </p:sp>
      <p:pic>
        <p:nvPicPr>
          <p:cNvPr id="18" name="図 17">
            <a:extLst>
              <a:ext uri="{FF2B5EF4-FFF2-40B4-BE49-F238E27FC236}">
                <a16:creationId xmlns:a16="http://schemas.microsoft.com/office/drawing/2014/main" id="{9462A6E4-BD5A-480F-AD7E-BD3671CC16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9252" y="2609664"/>
            <a:ext cx="4789012" cy="3590289"/>
          </a:xfrm>
          <a:prstGeom prst="rect">
            <a:avLst/>
          </a:prstGeom>
        </p:spPr>
      </p:pic>
      <p:sp>
        <p:nvSpPr>
          <p:cNvPr id="19" name="Text Box 4">
            <a:extLst>
              <a:ext uri="{FF2B5EF4-FFF2-40B4-BE49-F238E27FC236}">
                <a16:creationId xmlns:a16="http://schemas.microsoft.com/office/drawing/2014/main" id="{738D7C62-4506-4D97-8376-2218B36366FE}"/>
              </a:ext>
            </a:extLst>
          </p:cNvPr>
          <p:cNvSpPr txBox="1">
            <a:spLocks noChangeArrowheads="1"/>
          </p:cNvSpPr>
          <p:nvPr/>
        </p:nvSpPr>
        <p:spPr bwMode="auto">
          <a:xfrm>
            <a:off x="252000" y="1196752"/>
            <a:ext cx="8640960" cy="14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lang="ja-JP"/>
            </a:defPPr>
            <a:lvl1pPr marL="360000" indent="-360000">
              <a:spcBef>
                <a:spcPts val="1200"/>
              </a:spcBef>
              <a:defRPr sz="2800">
                <a:latin typeface="Segoe UI" panose="020B0502040204020203" pitchFamily="34" charset="0"/>
                <a:ea typeface="メイリオ" panose="020B0604030504040204" pitchFamily="50" charset="-128"/>
              </a:defRPr>
            </a:lvl1pPr>
            <a:lvl2pPr marL="742950" indent="-285750">
              <a:defRPr>
                <a:latin typeface="Arial" panose="020B0604020202020204" pitchFamily="34" charset="0"/>
                <a:ea typeface="ＭＳ Ｐゴシック" panose="020B0600070205080204" pitchFamily="50" charset="-128"/>
              </a:defRPr>
            </a:lvl2pPr>
            <a:lvl3pPr marL="1143000" indent="-228600">
              <a:defRPr>
                <a:latin typeface="Arial" panose="020B0604020202020204" pitchFamily="34" charset="0"/>
                <a:ea typeface="ＭＳ Ｐゴシック" panose="020B0600070205080204" pitchFamily="50" charset="-128"/>
              </a:defRPr>
            </a:lvl3pPr>
            <a:lvl4pPr marL="1600200" indent="-228600">
              <a:defRPr>
                <a:latin typeface="Arial" panose="020B0604020202020204" pitchFamily="34" charset="0"/>
                <a:ea typeface="ＭＳ Ｐゴシック" panose="020B0600070205080204" pitchFamily="50" charset="-128"/>
              </a:defRPr>
            </a:lvl4pPr>
            <a:lvl5pPr marL="2057400" indent="-228600">
              <a:defRPr>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9pPr>
          </a:lstStyle>
          <a:p>
            <a:pPr>
              <a:spcBef>
                <a:spcPts val="600"/>
              </a:spcBef>
            </a:pPr>
            <a:r>
              <a:rPr lang="ja-JP" altLang="en-US" dirty="0"/>
              <a:t>○吸引カテーテルと接続管の内腔を洗浄水等で</a:t>
            </a:r>
            <a:br>
              <a:rPr lang="en-US" altLang="ja-JP" dirty="0"/>
            </a:br>
            <a:r>
              <a:rPr lang="ja-JP" altLang="en-US" dirty="0"/>
              <a:t>洗い流す。</a:t>
            </a:r>
            <a:endParaRPr lang="en-US" altLang="ja-JP" dirty="0"/>
          </a:p>
          <a:p>
            <a:pPr>
              <a:spcBef>
                <a:spcPts val="600"/>
              </a:spcBef>
            </a:pPr>
            <a:r>
              <a:rPr lang="ja-JP" altLang="en-US" dirty="0"/>
              <a:t>○吸引カテーテルの先端の水をよく切る。</a:t>
            </a:r>
          </a:p>
        </p:txBody>
      </p:sp>
      <p:sp>
        <p:nvSpPr>
          <p:cNvPr id="7" name="テキスト ボックス 6">
            <a:extLst>
              <a:ext uri="{FF2B5EF4-FFF2-40B4-BE49-F238E27FC236}">
                <a16:creationId xmlns:a16="http://schemas.microsoft.com/office/drawing/2014/main" id="{DE84A9C8-A1EF-4852-8C0A-19996FBFF245}"/>
              </a:ext>
            </a:extLst>
          </p:cNvPr>
          <p:cNvSpPr txBox="1"/>
          <p:nvPr/>
        </p:nvSpPr>
        <p:spPr>
          <a:xfrm>
            <a:off x="5436096" y="169200"/>
            <a:ext cx="3209533"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4-5.</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口腔内・鼻腔内吸引</a:t>
            </a:r>
          </a:p>
        </p:txBody>
      </p:sp>
      <p:sp>
        <p:nvSpPr>
          <p:cNvPr id="6" name="テキスト ボックス 5">
            <a:extLst>
              <a:ext uri="{FF2B5EF4-FFF2-40B4-BE49-F238E27FC236}">
                <a16:creationId xmlns:a16="http://schemas.microsoft.com/office/drawing/2014/main" id="{497F2584-8A27-4011-A6DC-B7A6A8749D78}"/>
              </a:ext>
            </a:extLst>
          </p:cNvPr>
          <p:cNvSpPr txBox="1"/>
          <p:nvPr/>
        </p:nvSpPr>
        <p:spPr>
          <a:xfrm>
            <a:off x="423843" y="6195256"/>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8" name="スライド番号プレースホルダー 1">
            <a:extLst>
              <a:ext uri="{FF2B5EF4-FFF2-40B4-BE49-F238E27FC236}">
                <a16:creationId xmlns:a16="http://schemas.microsoft.com/office/drawing/2014/main" id="{BC22F2C5-DF93-425E-B92F-5A4E940FD554}"/>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105</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82102435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D58F78F-A727-4717-9289-D883A71B11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8741" y="2060848"/>
            <a:ext cx="5469563" cy="4106541"/>
          </a:xfrm>
          <a:prstGeom prst="rect">
            <a:avLst/>
          </a:prstGeom>
        </p:spPr>
      </p:pic>
      <p:sp>
        <p:nvSpPr>
          <p:cNvPr id="254980" name="AutoShape 62">
            <a:extLst>
              <a:ext uri="{FF2B5EF4-FFF2-40B4-BE49-F238E27FC236}">
                <a16:creationId xmlns:a16="http://schemas.microsoft.com/office/drawing/2014/main" id="{10B52747-0649-4193-A631-0D139F048C72}"/>
              </a:ext>
            </a:extLst>
          </p:cNvPr>
          <p:cNvSpPr>
            <a:spLocks noChangeArrowheads="1"/>
          </p:cNvSpPr>
          <p:nvPr/>
        </p:nvSpPr>
        <p:spPr bwMode="auto">
          <a:xfrm rot="10800000">
            <a:off x="5076056" y="2249488"/>
            <a:ext cx="3744912" cy="1656184"/>
          </a:xfrm>
          <a:prstGeom prst="wedgeRoundRectCallout">
            <a:avLst>
              <a:gd name="adj1" fmla="val 68220"/>
              <a:gd name="adj2" fmla="val -26301"/>
              <a:gd name="adj3" fmla="val 16667"/>
            </a:avLst>
          </a:prstGeom>
          <a:solidFill>
            <a:schemeClr val="bg1"/>
          </a:solidFill>
          <a:ln w="9525">
            <a:solidFill>
              <a:schemeClr val="bg1">
                <a:lumMod val="50000"/>
              </a:schemeClr>
            </a:solidFill>
            <a:miter lim="800000"/>
            <a:headEnd/>
            <a:tailEnd/>
          </a:ln>
        </p:spPr>
        <p:txBody>
          <a:bodyPr rot="10800000" lIns="87269" tIns="43635" rIns="87269" bIns="43635"/>
          <a:lstStyle/>
          <a:p>
            <a:pPr marL="0" marR="0" lvl="0" indent="0" algn="ctr" defTabSz="873125" rtl="0" eaLnBrk="1" fontAlgn="auto" latinLnBrk="0" hangingPunct="1">
              <a:lnSpc>
                <a:spcPct val="100000"/>
              </a:lnSpc>
              <a:spcBef>
                <a:spcPts val="0"/>
              </a:spcBef>
              <a:spcAft>
                <a:spcPts val="0"/>
              </a:spcAft>
              <a:buClrTx/>
              <a:buSzTx/>
              <a:buFontTx/>
              <a:buNone/>
              <a:tabLst/>
              <a:defRPr/>
            </a:pPr>
            <a:endParaRPr kumimoji="1" lang="ja-JP" altLang="ja-JP" sz="1800" b="0" i="0" u="none" strike="noStrike" kern="1200" cap="none" spc="0" normalizeH="0" baseline="0" noProof="0" dirty="0">
              <a:ln>
                <a:noFill/>
              </a:ln>
              <a:solidFill>
                <a:prstClr val="black"/>
              </a:solidFill>
              <a:effectLst/>
              <a:uLnTx/>
              <a:uFillTx/>
              <a:latin typeface="Arial" charset="0"/>
              <a:ea typeface="ＭＳ Ｐゴシック" charset="-128"/>
              <a:cs typeface="+mn-cs"/>
            </a:endParaRPr>
          </a:p>
        </p:txBody>
      </p:sp>
      <p:sp>
        <p:nvSpPr>
          <p:cNvPr id="217094" name="Text Box 63">
            <a:extLst>
              <a:ext uri="{FF2B5EF4-FFF2-40B4-BE49-F238E27FC236}">
                <a16:creationId xmlns:a16="http://schemas.microsoft.com/office/drawing/2014/main" id="{FE62EC2F-760A-4F1E-A3BB-79E1959C35BA}"/>
              </a:ext>
            </a:extLst>
          </p:cNvPr>
          <p:cNvSpPr txBox="1">
            <a:spLocks noChangeArrowheads="1"/>
          </p:cNvSpPr>
          <p:nvPr/>
        </p:nvSpPr>
        <p:spPr bwMode="auto">
          <a:xfrm>
            <a:off x="5210708" y="2268214"/>
            <a:ext cx="3609764" cy="15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baseline="0" noProof="0" dirty="0">
                <a:ln>
                  <a:noFill/>
                </a:ln>
                <a:effectLst/>
                <a:uLnTx/>
                <a:uFillTx/>
                <a:latin typeface="Arial" panose="020B0604020202020204" pitchFamily="34" charset="0"/>
                <a:ea typeface="HG丸ｺﾞｼｯｸM-PRO" panose="020F0600000000000000" pitchFamily="50" charset="-128"/>
                <a:cs typeface="+mn-cs"/>
              </a:rPr>
              <a:t>○○さん、</a:t>
            </a:r>
          </a:p>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baseline="0" noProof="0" dirty="0">
                <a:ln>
                  <a:noFill/>
                </a:ln>
                <a:effectLst/>
                <a:uLnTx/>
                <a:uFillTx/>
                <a:latin typeface="Arial" panose="020B0604020202020204" pitchFamily="34" charset="0"/>
                <a:ea typeface="HG丸ｺﾞｼｯｸM-PRO" panose="020F0600000000000000" pitchFamily="50" charset="-128"/>
                <a:cs typeface="+mn-cs"/>
              </a:rPr>
              <a:t>今から口／鼻の中の</a:t>
            </a:r>
            <a:endParaRPr kumimoji="1" lang="en-US" altLang="ja-JP" sz="2400" b="1" i="0" u="none" strike="noStrike" kern="1200" cap="none" spc="0" normalizeH="0" baseline="0" noProof="0" dirty="0">
              <a:ln>
                <a:noFill/>
              </a:ln>
              <a:effectLst/>
              <a:uLnTx/>
              <a:uFillTx/>
              <a:latin typeface="Arial" panose="020B0604020202020204" pitchFamily="34" charset="0"/>
              <a:ea typeface="HG丸ｺﾞｼｯｸM-PRO" panose="020F0600000000000000" pitchFamily="50" charset="-128"/>
              <a:cs typeface="+mn-cs"/>
            </a:endParaRPr>
          </a:p>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baseline="0" noProof="0" dirty="0">
                <a:ln>
                  <a:noFill/>
                </a:ln>
                <a:effectLst/>
                <a:uLnTx/>
                <a:uFillTx/>
                <a:latin typeface="Arial" panose="020B0604020202020204" pitchFamily="34" charset="0"/>
                <a:ea typeface="HG丸ｺﾞｼｯｸM-PRO" panose="020F0600000000000000" pitchFamily="50" charset="-128"/>
                <a:cs typeface="+mn-cs"/>
              </a:rPr>
              <a:t>吸引をしても</a:t>
            </a:r>
            <a:endParaRPr kumimoji="1" lang="en-US" altLang="ja-JP" sz="2400" b="1" i="0" u="none" strike="noStrike" kern="1200" cap="none" spc="0" normalizeH="0" baseline="0" noProof="0" dirty="0">
              <a:ln>
                <a:noFill/>
              </a:ln>
              <a:effectLst/>
              <a:uLnTx/>
              <a:uFillTx/>
              <a:latin typeface="Arial" panose="020B0604020202020204" pitchFamily="34" charset="0"/>
              <a:ea typeface="HG丸ｺﾞｼｯｸM-PRO" panose="020F0600000000000000" pitchFamily="50" charset="-128"/>
              <a:cs typeface="+mn-cs"/>
            </a:endParaRPr>
          </a:p>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baseline="0" noProof="0" dirty="0">
                <a:ln>
                  <a:noFill/>
                </a:ln>
                <a:effectLst/>
                <a:uLnTx/>
                <a:uFillTx/>
                <a:latin typeface="Arial" panose="020B0604020202020204" pitchFamily="34" charset="0"/>
                <a:ea typeface="HG丸ｺﾞｼｯｸM-PRO" panose="020F0600000000000000" pitchFamily="50" charset="-128"/>
                <a:cs typeface="+mn-cs"/>
              </a:rPr>
              <a:t>よろしいですか？</a:t>
            </a:r>
          </a:p>
        </p:txBody>
      </p:sp>
      <p:sp>
        <p:nvSpPr>
          <p:cNvPr id="3" name="タイトル 2">
            <a:extLst>
              <a:ext uri="{FF2B5EF4-FFF2-40B4-BE49-F238E27FC236}">
                <a16:creationId xmlns:a16="http://schemas.microsoft.com/office/drawing/2014/main" id="{5351CE63-F2B6-431D-BBC4-F07C1A34E156}"/>
              </a:ext>
            </a:extLst>
          </p:cNvPr>
          <p:cNvSpPr>
            <a:spLocks noGrp="1"/>
          </p:cNvSpPr>
          <p:nvPr>
            <p:ph type="title"/>
          </p:nvPr>
        </p:nvSpPr>
        <p:spPr/>
        <p:txBody>
          <a:bodyPr>
            <a:normAutofit fontScale="90000"/>
          </a:bodyPr>
          <a:lstStyle/>
          <a:p>
            <a:r>
              <a:rPr kumimoji="1" lang="ja-JP" altLang="en-US" dirty="0"/>
              <a:t>手順⑧吸引開始の声かけをする</a:t>
            </a:r>
          </a:p>
        </p:txBody>
      </p:sp>
      <p:sp>
        <p:nvSpPr>
          <p:cNvPr id="11" name="Rectangle 13">
            <a:extLst>
              <a:ext uri="{FF2B5EF4-FFF2-40B4-BE49-F238E27FC236}">
                <a16:creationId xmlns:a16="http://schemas.microsoft.com/office/drawing/2014/main" id="{4AF22234-92DE-4FB2-8543-46A05C0E4BB4}"/>
              </a:ext>
            </a:extLst>
          </p:cNvPr>
          <p:cNvSpPr>
            <a:spLocks noChangeArrowheads="1"/>
          </p:cNvSpPr>
          <p:nvPr/>
        </p:nvSpPr>
        <p:spPr bwMode="auto">
          <a:xfrm>
            <a:off x="251519" y="1196752"/>
            <a:ext cx="864096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360000" indent="-360000">
              <a:spcBef>
                <a:spcPts val="1200"/>
              </a:spcBef>
            </a:pPr>
            <a:r>
              <a:rPr lang="ja-JP" altLang="en-US" sz="2800" dirty="0">
                <a:latin typeface="Segoe UI" panose="020B0502040204020203" pitchFamily="34" charset="0"/>
                <a:ea typeface="メイリオ" panose="020B0604030504040204" pitchFamily="50" charset="-128"/>
                <a:sym typeface="Wingdings" panose="05000000000000000000" pitchFamily="2" charset="2"/>
              </a:rPr>
              <a:t>○「今から吸引してもよろしいですか？」と声を</a:t>
            </a:r>
            <a:br>
              <a:rPr lang="en-US" altLang="ja-JP" sz="2800" dirty="0">
                <a:latin typeface="Segoe UI" panose="020B0502040204020203" pitchFamily="34" charset="0"/>
                <a:ea typeface="メイリオ" panose="020B0604030504040204" pitchFamily="50" charset="-128"/>
                <a:sym typeface="Wingdings" panose="05000000000000000000" pitchFamily="2" charset="2"/>
              </a:rPr>
            </a:br>
            <a:r>
              <a:rPr lang="ja-JP" altLang="en-US" sz="2800" dirty="0">
                <a:latin typeface="Segoe UI" panose="020B0502040204020203" pitchFamily="34" charset="0"/>
                <a:ea typeface="メイリオ" panose="020B0604030504040204" pitchFamily="50" charset="-128"/>
                <a:sym typeface="Wingdings" panose="05000000000000000000" pitchFamily="2" charset="2"/>
              </a:rPr>
              <a:t>かける。</a:t>
            </a:r>
            <a:endParaRPr lang="ja-JP" altLang="en-US" sz="2800" dirty="0">
              <a:latin typeface="Segoe UI" panose="020B0502040204020203" pitchFamily="34" charset="0"/>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7C3E3514-4916-4C59-B361-8556C6C18589}"/>
              </a:ext>
            </a:extLst>
          </p:cNvPr>
          <p:cNvSpPr txBox="1"/>
          <p:nvPr/>
        </p:nvSpPr>
        <p:spPr>
          <a:xfrm>
            <a:off x="5436096" y="169200"/>
            <a:ext cx="3209533"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4-5.</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口腔内・鼻腔内吸引</a:t>
            </a:r>
          </a:p>
        </p:txBody>
      </p:sp>
      <p:sp>
        <p:nvSpPr>
          <p:cNvPr id="8" name="テキスト ボックス 7">
            <a:extLst>
              <a:ext uri="{FF2B5EF4-FFF2-40B4-BE49-F238E27FC236}">
                <a16:creationId xmlns:a16="http://schemas.microsoft.com/office/drawing/2014/main" id="{3B217CC6-36D3-4DDC-B3C1-AD0BE88139C8}"/>
              </a:ext>
            </a:extLst>
          </p:cNvPr>
          <p:cNvSpPr txBox="1"/>
          <p:nvPr/>
        </p:nvSpPr>
        <p:spPr>
          <a:xfrm>
            <a:off x="423843" y="6165304"/>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9" name="スライド番号プレースホルダー 1">
            <a:extLst>
              <a:ext uri="{FF2B5EF4-FFF2-40B4-BE49-F238E27FC236}">
                <a16:creationId xmlns:a16="http://schemas.microsoft.com/office/drawing/2014/main" id="{72242B30-D2A5-48C1-B56A-32C8D071C86A}"/>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106</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77645049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107504" y="1556792"/>
            <a:ext cx="4386263" cy="4968875"/>
            <a:chOff x="107504" y="1700485"/>
            <a:chExt cx="4386263" cy="4968875"/>
          </a:xfrm>
        </p:grpSpPr>
        <p:pic>
          <p:nvPicPr>
            <p:cNvPr id="219151" name="Picture 15" descr="2_口腔名吸引のコツ">
              <a:extLst>
                <a:ext uri="{FF2B5EF4-FFF2-40B4-BE49-F238E27FC236}">
                  <a16:creationId xmlns:a16="http://schemas.microsoft.com/office/drawing/2014/main" id="{3E570932-4CFE-4022-A21C-B059289FE0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700485"/>
              <a:ext cx="4386263"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19">
              <a:extLst>
                <a:ext uri="{FF2B5EF4-FFF2-40B4-BE49-F238E27FC236}">
                  <a16:creationId xmlns:a16="http://schemas.microsoft.com/office/drawing/2014/main" id="{21300C29-E564-42B0-AA0E-DD58F61BD8F0}"/>
                </a:ext>
              </a:extLst>
            </p:cNvPr>
            <p:cNvSpPr txBox="1">
              <a:spLocks noChangeArrowheads="1"/>
            </p:cNvSpPr>
            <p:nvPr/>
          </p:nvSpPr>
          <p:spPr bwMode="auto">
            <a:xfrm>
              <a:off x="2084327" y="5993785"/>
              <a:ext cx="615465" cy="349732"/>
            </a:xfrm>
            <a:prstGeom prst="rect">
              <a:avLst/>
            </a:prstGeom>
            <a:solidFill>
              <a:schemeClr val="bg1">
                <a:alpha val="57000"/>
              </a:schemeClr>
            </a:solidFill>
            <a:ln w="9525">
              <a:solidFill>
                <a:srgbClr val="000000"/>
              </a:solidFill>
              <a:miter lim="800000"/>
              <a:headEnd/>
              <a:tailEnd/>
            </a:ln>
            <a:extLst/>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1700" b="1" i="0" u="none" strike="noStrike" kern="1200" cap="none" spc="0" normalizeH="0" baseline="0" noProof="0" dirty="0">
                  <a:ln>
                    <a:noFill/>
                  </a:ln>
                  <a:solidFill>
                    <a:sysClr val="windowText" lastClr="000000"/>
                  </a:solidFill>
                  <a:effectLst/>
                  <a:uLnTx/>
                  <a:uFillTx/>
                  <a:latin typeface="Arial" panose="020B0604020202020204" pitchFamily="34" charset="0"/>
                  <a:ea typeface="ＭＳ Ｐゴシック" panose="020B0600070205080204" pitchFamily="50" charset="-128"/>
                  <a:cs typeface="+mn-cs"/>
                </a:rPr>
                <a:t>下唇</a:t>
              </a:r>
            </a:p>
          </p:txBody>
        </p:sp>
        <p:sp>
          <p:nvSpPr>
            <p:cNvPr id="21" name="Text Box 19">
              <a:extLst>
                <a:ext uri="{FF2B5EF4-FFF2-40B4-BE49-F238E27FC236}">
                  <a16:creationId xmlns:a16="http://schemas.microsoft.com/office/drawing/2014/main" id="{21300C29-E564-42B0-AA0E-DD58F61BD8F0}"/>
                </a:ext>
              </a:extLst>
            </p:cNvPr>
            <p:cNvSpPr txBox="1">
              <a:spLocks noChangeArrowheads="1"/>
            </p:cNvSpPr>
            <p:nvPr/>
          </p:nvSpPr>
          <p:spPr bwMode="auto">
            <a:xfrm>
              <a:off x="2084327" y="2287859"/>
              <a:ext cx="615465" cy="349732"/>
            </a:xfrm>
            <a:prstGeom prst="rect">
              <a:avLst/>
            </a:prstGeom>
            <a:solidFill>
              <a:schemeClr val="bg1">
                <a:alpha val="57000"/>
              </a:schemeClr>
            </a:solidFill>
            <a:ln w="9525">
              <a:solidFill>
                <a:srgbClr val="000000"/>
              </a:solidFill>
              <a:miter lim="800000"/>
              <a:headEnd/>
              <a:tailEnd/>
            </a:ln>
            <a:extLst/>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1700" b="1" i="0" u="none" strike="noStrike" kern="1200" cap="none" spc="0" normalizeH="0" baseline="0" noProof="0" dirty="0">
                  <a:ln>
                    <a:noFill/>
                  </a:ln>
                  <a:solidFill>
                    <a:sysClr val="windowText" lastClr="000000"/>
                  </a:solidFill>
                  <a:effectLst/>
                  <a:uLnTx/>
                  <a:uFillTx/>
                  <a:latin typeface="Arial" panose="020B0604020202020204" pitchFamily="34" charset="0"/>
                  <a:ea typeface="ＭＳ Ｐゴシック" panose="020B0600070205080204" pitchFamily="50" charset="-128"/>
                  <a:cs typeface="+mn-cs"/>
                </a:rPr>
                <a:t>上唇</a:t>
              </a:r>
            </a:p>
          </p:txBody>
        </p:sp>
        <p:sp>
          <p:nvSpPr>
            <p:cNvPr id="22" name="Text Box 19">
              <a:extLst>
                <a:ext uri="{FF2B5EF4-FFF2-40B4-BE49-F238E27FC236}">
                  <a16:creationId xmlns:a16="http://schemas.microsoft.com/office/drawing/2014/main" id="{21300C29-E564-42B0-AA0E-DD58F61BD8F0}"/>
                </a:ext>
              </a:extLst>
            </p:cNvPr>
            <p:cNvSpPr txBox="1">
              <a:spLocks noChangeArrowheads="1"/>
            </p:cNvSpPr>
            <p:nvPr/>
          </p:nvSpPr>
          <p:spPr bwMode="auto">
            <a:xfrm>
              <a:off x="2084327" y="3204048"/>
              <a:ext cx="615465" cy="349732"/>
            </a:xfrm>
            <a:prstGeom prst="rect">
              <a:avLst/>
            </a:prstGeom>
            <a:solidFill>
              <a:schemeClr val="bg1">
                <a:alpha val="57000"/>
              </a:schemeClr>
            </a:solidFill>
            <a:ln w="9525">
              <a:solidFill>
                <a:srgbClr val="000000"/>
              </a:solidFill>
              <a:miter lim="800000"/>
              <a:headEnd/>
              <a:tailEnd/>
            </a:ln>
            <a:extLst/>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lvl="0">
                <a:spcBef>
                  <a:spcPct val="0"/>
                </a:spcBef>
                <a:buNone/>
                <a:defRPr/>
              </a:pPr>
              <a:r>
                <a:rPr lang="ja-JP" altLang="en-US" sz="1700" b="1" dirty="0">
                  <a:solidFill>
                    <a:sysClr val="windowText" lastClr="000000"/>
                  </a:solidFill>
                </a:rPr>
                <a:t>口蓋</a:t>
              </a:r>
              <a:endParaRPr kumimoji="1" lang="ja-JP" altLang="en-US" sz="1700" b="1" i="0" u="none" strike="noStrike" kern="1200" cap="none" spc="0" normalizeH="0" baseline="0" noProof="0" dirty="0">
                <a:ln>
                  <a:noFill/>
                </a:ln>
                <a:solidFill>
                  <a:sysClr val="windowText" lastClr="000000"/>
                </a:solidFill>
                <a:effectLst/>
                <a:uLnTx/>
                <a:uFillTx/>
                <a:latin typeface="Arial" panose="020B0604020202020204" pitchFamily="34" charset="0"/>
                <a:ea typeface="ＭＳ Ｐゴシック" panose="020B0600070205080204" pitchFamily="50" charset="-128"/>
                <a:cs typeface="+mn-cs"/>
              </a:endParaRPr>
            </a:p>
          </p:txBody>
        </p:sp>
        <p:sp>
          <p:nvSpPr>
            <p:cNvPr id="25" name="Text Box 19">
              <a:extLst>
                <a:ext uri="{FF2B5EF4-FFF2-40B4-BE49-F238E27FC236}">
                  <a16:creationId xmlns:a16="http://schemas.microsoft.com/office/drawing/2014/main" id="{21300C29-E564-42B0-AA0E-DD58F61BD8F0}"/>
                </a:ext>
              </a:extLst>
            </p:cNvPr>
            <p:cNvSpPr txBox="1">
              <a:spLocks noChangeArrowheads="1"/>
            </p:cNvSpPr>
            <p:nvPr/>
          </p:nvSpPr>
          <p:spPr bwMode="auto">
            <a:xfrm>
              <a:off x="2194132" y="4891412"/>
              <a:ext cx="395854" cy="349732"/>
            </a:xfrm>
            <a:prstGeom prst="rect">
              <a:avLst/>
            </a:prstGeom>
            <a:solidFill>
              <a:schemeClr val="bg1">
                <a:alpha val="57000"/>
              </a:schemeClr>
            </a:solidFill>
            <a:ln w="9525">
              <a:solidFill>
                <a:srgbClr val="000000"/>
              </a:solidFill>
              <a:miter lim="800000"/>
              <a:headEnd/>
              <a:tailEnd/>
            </a:ln>
            <a:extLst/>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lvl="0">
                <a:spcBef>
                  <a:spcPct val="0"/>
                </a:spcBef>
                <a:buNone/>
                <a:defRPr/>
              </a:pPr>
              <a:r>
                <a:rPr lang="ja-JP" altLang="en-US" sz="1700" b="1" dirty="0">
                  <a:solidFill>
                    <a:sysClr val="windowText" lastClr="000000"/>
                  </a:solidFill>
                </a:rPr>
                <a:t>舌</a:t>
              </a:r>
              <a:endParaRPr kumimoji="1" lang="ja-JP" altLang="en-US" sz="1700" b="1" i="0" u="none" strike="noStrike" kern="1200" cap="none" spc="0" normalizeH="0" baseline="0" noProof="0" dirty="0">
                <a:ln>
                  <a:noFill/>
                </a:ln>
                <a:solidFill>
                  <a:sysClr val="windowText" lastClr="000000"/>
                </a:solidFill>
                <a:effectLst/>
                <a:uLnTx/>
                <a:uFillTx/>
                <a:latin typeface="Arial" panose="020B0604020202020204" pitchFamily="34" charset="0"/>
                <a:ea typeface="ＭＳ Ｐゴシック" panose="020B0600070205080204" pitchFamily="50" charset="-128"/>
                <a:cs typeface="+mn-cs"/>
              </a:endParaRPr>
            </a:p>
          </p:txBody>
        </p:sp>
      </p:grpSp>
      <p:sp>
        <p:nvSpPr>
          <p:cNvPr id="219141" name="テキスト ボックス 17">
            <a:extLst>
              <a:ext uri="{FF2B5EF4-FFF2-40B4-BE49-F238E27FC236}">
                <a16:creationId xmlns:a16="http://schemas.microsoft.com/office/drawing/2014/main" id="{56309A45-9601-4E18-8BD8-E6021197B0ED}"/>
              </a:ext>
            </a:extLst>
          </p:cNvPr>
          <p:cNvSpPr txBox="1">
            <a:spLocks noChangeArrowheads="1"/>
          </p:cNvSpPr>
          <p:nvPr/>
        </p:nvSpPr>
        <p:spPr bwMode="auto">
          <a:xfrm>
            <a:off x="4427984" y="1772816"/>
            <a:ext cx="3510489" cy="4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6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奥歯とほおの内側の間</a:t>
            </a:r>
          </a:p>
        </p:txBody>
      </p:sp>
      <p:sp>
        <p:nvSpPr>
          <p:cNvPr id="219142" name="テキスト ボックス 18">
            <a:extLst>
              <a:ext uri="{FF2B5EF4-FFF2-40B4-BE49-F238E27FC236}">
                <a16:creationId xmlns:a16="http://schemas.microsoft.com/office/drawing/2014/main" id="{5A51CD95-DEE8-4CD9-8CDE-272644FDD919}"/>
              </a:ext>
            </a:extLst>
          </p:cNvPr>
          <p:cNvSpPr txBox="1">
            <a:spLocks noChangeArrowheads="1"/>
          </p:cNvSpPr>
          <p:nvPr/>
        </p:nvSpPr>
        <p:spPr bwMode="auto">
          <a:xfrm>
            <a:off x="4493767" y="2709243"/>
            <a:ext cx="2843639" cy="4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6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舌の上下面、周囲</a:t>
            </a:r>
          </a:p>
        </p:txBody>
      </p:sp>
      <p:sp>
        <p:nvSpPr>
          <p:cNvPr id="219140" name="タイトル 1">
            <a:extLst>
              <a:ext uri="{FF2B5EF4-FFF2-40B4-BE49-F238E27FC236}">
                <a16:creationId xmlns:a16="http://schemas.microsoft.com/office/drawing/2014/main" id="{CCAD5531-CCAE-4B2C-A6DE-21EF0516E7F9}"/>
              </a:ext>
            </a:extLst>
          </p:cNvPr>
          <p:cNvSpPr>
            <a:spLocks noGrp="1" noChangeArrowheads="1"/>
          </p:cNvSpPr>
          <p:nvPr>
            <p:ph type="title"/>
          </p:nvPr>
        </p:nvSpPr>
        <p:spPr/>
        <p:txBody>
          <a:bodyPr>
            <a:normAutofit fontScale="90000"/>
          </a:bodyPr>
          <a:lstStyle/>
          <a:p>
            <a:r>
              <a:rPr lang="ja-JP" altLang="en-US" dirty="0">
                <a:latin typeface="メイリオ" panose="020B0604030504040204" pitchFamily="50" charset="-128"/>
              </a:rPr>
              <a:t>手順⑨口腔内を吸引する</a:t>
            </a:r>
          </a:p>
        </p:txBody>
      </p:sp>
      <p:cxnSp>
        <p:nvCxnSpPr>
          <p:cNvPr id="7" name="直線矢印コネクタ 6">
            <a:extLst>
              <a:ext uri="{FF2B5EF4-FFF2-40B4-BE49-F238E27FC236}">
                <a16:creationId xmlns:a16="http://schemas.microsoft.com/office/drawing/2014/main" id="{A2F11D79-9D69-4212-8700-7C351613AC98}"/>
              </a:ext>
            </a:extLst>
          </p:cNvPr>
          <p:cNvCxnSpPr/>
          <p:nvPr/>
        </p:nvCxnSpPr>
        <p:spPr>
          <a:xfrm rot="10800000" flipV="1">
            <a:off x="2346325" y="3069680"/>
            <a:ext cx="2143125" cy="1643062"/>
          </a:xfrm>
          <a:prstGeom prst="straightConnector1">
            <a:avLst/>
          </a:prstGeom>
          <a:ln w="47625">
            <a:solidFill>
              <a:srgbClr val="CC0066"/>
            </a:solidFill>
            <a:tailEnd type="arrow"/>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CBE7285F-2898-4AA7-8BC1-8B5F46283A84}"/>
              </a:ext>
            </a:extLst>
          </p:cNvPr>
          <p:cNvCxnSpPr/>
          <p:nvPr/>
        </p:nvCxnSpPr>
        <p:spPr>
          <a:xfrm rot="10800000" flipV="1">
            <a:off x="1006475" y="2144167"/>
            <a:ext cx="3429000" cy="2786063"/>
          </a:xfrm>
          <a:prstGeom prst="straightConnector1">
            <a:avLst/>
          </a:prstGeom>
          <a:ln w="47625">
            <a:solidFill>
              <a:srgbClr val="CC0066"/>
            </a:solidFill>
            <a:tailEnd type="arrow"/>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A599B13E-DC96-465D-B7C4-85B42DF1981E}"/>
              </a:ext>
            </a:extLst>
          </p:cNvPr>
          <p:cNvCxnSpPr/>
          <p:nvPr/>
        </p:nvCxnSpPr>
        <p:spPr>
          <a:xfrm rot="5400000">
            <a:off x="2356992" y="3215729"/>
            <a:ext cx="3143250" cy="1000125"/>
          </a:xfrm>
          <a:prstGeom prst="straightConnector1">
            <a:avLst/>
          </a:prstGeom>
          <a:ln w="47625" cap="rnd">
            <a:solidFill>
              <a:srgbClr val="CC0066"/>
            </a:solidFill>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202643C3-E1DB-4A21-AAD6-ECB4C89296E0}"/>
              </a:ext>
            </a:extLst>
          </p:cNvPr>
          <p:cNvCxnSpPr/>
          <p:nvPr/>
        </p:nvCxnSpPr>
        <p:spPr>
          <a:xfrm rot="5400000">
            <a:off x="2125217" y="3212555"/>
            <a:ext cx="2500312" cy="2214562"/>
          </a:xfrm>
          <a:prstGeom prst="straightConnector1">
            <a:avLst/>
          </a:prstGeom>
          <a:ln w="47625" cap="rnd">
            <a:solidFill>
              <a:srgbClr val="CC0066"/>
            </a:solidFill>
            <a:tailEnd type="arrow"/>
          </a:ln>
        </p:spPr>
        <p:style>
          <a:lnRef idx="1">
            <a:schemeClr val="accent1"/>
          </a:lnRef>
          <a:fillRef idx="0">
            <a:schemeClr val="accent1"/>
          </a:fillRef>
          <a:effectRef idx="0">
            <a:schemeClr val="accent1"/>
          </a:effectRef>
          <a:fontRef idx="minor">
            <a:schemeClr val="tx1"/>
          </a:fontRef>
        </p:style>
      </p:cxnSp>
      <p:cxnSp>
        <p:nvCxnSpPr>
          <p:cNvPr id="219149" name="直線矢印コネクタ 16">
            <a:extLst>
              <a:ext uri="{FF2B5EF4-FFF2-40B4-BE49-F238E27FC236}">
                <a16:creationId xmlns:a16="http://schemas.microsoft.com/office/drawing/2014/main" id="{CF43C178-5860-4E27-972E-4D5971DDE95B}"/>
              </a:ext>
            </a:extLst>
          </p:cNvPr>
          <p:cNvCxnSpPr>
            <a:cxnSpLocks noChangeShapeType="1"/>
          </p:cNvCxnSpPr>
          <p:nvPr/>
        </p:nvCxnSpPr>
        <p:spPr bwMode="auto">
          <a:xfrm flipH="1">
            <a:off x="2342704" y="3930105"/>
            <a:ext cx="1998663" cy="1928812"/>
          </a:xfrm>
          <a:prstGeom prst="straightConnector1">
            <a:avLst/>
          </a:prstGeom>
          <a:noFill/>
          <a:ln w="47625" cap="rnd" algn="ctr">
            <a:solidFill>
              <a:srgbClr val="CC0066"/>
            </a:solidFill>
            <a:round/>
            <a:headEnd/>
            <a:tailEnd type="arrow" w="med" len="med"/>
          </a:ln>
          <a:extLst>
            <a:ext uri="{909E8E84-426E-40DD-AFC4-6F175D3DCCD1}">
              <a14:hiddenFill xmlns:a14="http://schemas.microsoft.com/office/drawing/2010/main">
                <a:noFill/>
              </a14:hiddenFill>
            </a:ext>
          </a:extLst>
        </p:spPr>
      </p:cxnSp>
      <p:sp>
        <p:nvSpPr>
          <p:cNvPr id="219150" name="テキスト ボックス 24">
            <a:extLst>
              <a:ext uri="{FF2B5EF4-FFF2-40B4-BE49-F238E27FC236}">
                <a16:creationId xmlns:a16="http://schemas.microsoft.com/office/drawing/2014/main" id="{65B282FD-7C55-4BB8-A23A-27B5437CBF88}"/>
              </a:ext>
            </a:extLst>
          </p:cNvPr>
          <p:cNvSpPr txBox="1">
            <a:spLocks noChangeArrowheads="1"/>
          </p:cNvSpPr>
          <p:nvPr/>
        </p:nvSpPr>
        <p:spPr bwMode="auto">
          <a:xfrm>
            <a:off x="4211960" y="4293419"/>
            <a:ext cx="4688333" cy="2165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7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十分に開口できない人の場合片手で唇を開いたり、場合によっては、バイトブロックを歯の間に咬ませて、口腔内を吸引する。</a:t>
            </a:r>
          </a:p>
        </p:txBody>
      </p:sp>
      <p:sp>
        <p:nvSpPr>
          <p:cNvPr id="23" name="テキスト ボックス 17">
            <a:extLst>
              <a:ext uri="{FF2B5EF4-FFF2-40B4-BE49-F238E27FC236}">
                <a16:creationId xmlns:a16="http://schemas.microsoft.com/office/drawing/2014/main" id="{A0805EA2-4765-40AA-9323-E8131B0E6F16}"/>
              </a:ext>
            </a:extLst>
          </p:cNvPr>
          <p:cNvSpPr txBox="1">
            <a:spLocks noChangeArrowheads="1"/>
          </p:cNvSpPr>
          <p:nvPr/>
        </p:nvSpPr>
        <p:spPr bwMode="auto">
          <a:xfrm>
            <a:off x="2699792" y="1224000"/>
            <a:ext cx="3766969" cy="580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3200" b="1" i="0" u="none" strike="noStrike" kern="1200" cap="none" spc="300" normalizeH="0" noProof="0" dirty="0">
                <a:ln>
                  <a:noFill/>
                </a:ln>
                <a:solidFill>
                  <a:prstClr val="black"/>
                </a:solidFill>
                <a:effectLst/>
                <a:uLnTx/>
                <a:uFillTx/>
                <a:latin typeface="Arial" panose="020B0604020202020204" pitchFamily="34" charset="0"/>
                <a:ea typeface="メイリオ" panose="020B0604030504040204" pitchFamily="50" charset="-128"/>
                <a:cs typeface="+mn-cs"/>
              </a:rPr>
              <a:t>口腔内吸引の場所</a:t>
            </a:r>
          </a:p>
        </p:txBody>
      </p:sp>
      <p:sp>
        <p:nvSpPr>
          <p:cNvPr id="24" name="テキスト ボックス 23">
            <a:extLst>
              <a:ext uri="{FF2B5EF4-FFF2-40B4-BE49-F238E27FC236}">
                <a16:creationId xmlns:a16="http://schemas.microsoft.com/office/drawing/2014/main" id="{9A030E47-50E5-4A60-B72D-64BAA0C8B1CD}"/>
              </a:ext>
            </a:extLst>
          </p:cNvPr>
          <p:cNvSpPr txBox="1"/>
          <p:nvPr/>
        </p:nvSpPr>
        <p:spPr>
          <a:xfrm>
            <a:off x="5436096" y="169200"/>
            <a:ext cx="3209533"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4-5.</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口腔内・鼻腔内吸引</a:t>
            </a:r>
          </a:p>
        </p:txBody>
      </p:sp>
      <p:sp>
        <p:nvSpPr>
          <p:cNvPr id="219143" name="テキスト ボックス 19">
            <a:extLst>
              <a:ext uri="{FF2B5EF4-FFF2-40B4-BE49-F238E27FC236}">
                <a16:creationId xmlns:a16="http://schemas.microsoft.com/office/drawing/2014/main" id="{D13EC71C-0630-40AC-A414-C7F19B9068FC}"/>
              </a:ext>
            </a:extLst>
          </p:cNvPr>
          <p:cNvSpPr txBox="1">
            <a:spLocks noChangeArrowheads="1"/>
          </p:cNvSpPr>
          <p:nvPr/>
        </p:nvSpPr>
        <p:spPr bwMode="auto">
          <a:xfrm>
            <a:off x="4339426" y="3573339"/>
            <a:ext cx="2176790" cy="4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6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前歯と唇の間</a:t>
            </a:r>
          </a:p>
        </p:txBody>
      </p:sp>
      <p:sp>
        <p:nvSpPr>
          <p:cNvPr id="26" name="テキスト ボックス 25">
            <a:extLst>
              <a:ext uri="{FF2B5EF4-FFF2-40B4-BE49-F238E27FC236}">
                <a16:creationId xmlns:a16="http://schemas.microsoft.com/office/drawing/2014/main" id="{86187015-0E26-4857-A4A0-8C3B7CD920C4}"/>
              </a:ext>
            </a:extLst>
          </p:cNvPr>
          <p:cNvSpPr txBox="1"/>
          <p:nvPr/>
        </p:nvSpPr>
        <p:spPr>
          <a:xfrm>
            <a:off x="423843" y="6294512"/>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27" name="スライド番号プレースホルダー 1">
            <a:extLst>
              <a:ext uri="{FF2B5EF4-FFF2-40B4-BE49-F238E27FC236}">
                <a16:creationId xmlns:a16="http://schemas.microsoft.com/office/drawing/2014/main" id="{DCC1A36A-77B7-476F-A956-318E9CAAC6DF}"/>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107</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49020160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13">
            <a:extLst>
              <a:ext uri="{FF2B5EF4-FFF2-40B4-BE49-F238E27FC236}">
                <a16:creationId xmlns:a16="http://schemas.microsoft.com/office/drawing/2014/main" id="{7C63E03B-D6E6-4FEC-8B14-4E7D1E12984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222551" y="1564504"/>
            <a:ext cx="4453905" cy="42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7" name="Text Box 8">
            <a:extLst>
              <a:ext uri="{FF2B5EF4-FFF2-40B4-BE49-F238E27FC236}">
                <a16:creationId xmlns:a16="http://schemas.microsoft.com/office/drawing/2014/main" id="{1CC5712F-6BBA-474B-85B3-1581899EE698}"/>
              </a:ext>
            </a:extLst>
          </p:cNvPr>
          <p:cNvSpPr txBox="1">
            <a:spLocks noChangeArrowheads="1"/>
          </p:cNvSpPr>
          <p:nvPr/>
        </p:nvSpPr>
        <p:spPr bwMode="auto">
          <a:xfrm>
            <a:off x="611188" y="1700213"/>
            <a:ext cx="3600450" cy="7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4000" b="1"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「ゲェッ！」</a:t>
            </a:r>
          </a:p>
        </p:txBody>
      </p:sp>
      <p:sp>
        <p:nvSpPr>
          <p:cNvPr id="221188" name="AutoShape 16">
            <a:extLst>
              <a:ext uri="{FF2B5EF4-FFF2-40B4-BE49-F238E27FC236}">
                <a16:creationId xmlns:a16="http://schemas.microsoft.com/office/drawing/2014/main" id="{756D0EA2-9274-4231-9531-18AB6896087B}"/>
              </a:ext>
            </a:extLst>
          </p:cNvPr>
          <p:cNvSpPr>
            <a:spLocks noChangeArrowheads="1"/>
          </p:cNvSpPr>
          <p:nvPr/>
        </p:nvSpPr>
        <p:spPr bwMode="auto">
          <a:xfrm>
            <a:off x="544575" y="2781300"/>
            <a:ext cx="3168650" cy="2447925"/>
          </a:xfrm>
          <a:prstGeom prst="wedgeEllipseCallout">
            <a:avLst>
              <a:gd name="adj1" fmla="val 109769"/>
              <a:gd name="adj2" fmla="val -12648"/>
            </a:avLst>
          </a:prstGeom>
          <a:solidFill>
            <a:schemeClr val="accent2">
              <a:lumMod val="20000"/>
              <a:lumOff val="80000"/>
            </a:schemeClr>
          </a:solidFill>
          <a:ln w="9525">
            <a:solidFill>
              <a:srgbClr val="FFCCFF"/>
            </a:solidFill>
            <a:miter lim="800000"/>
            <a:headEnd/>
            <a:tailEnd/>
          </a:ln>
        </p:spPr>
        <p:txBody>
          <a:bodyPr lIns="87269" tIns="43635" rIns="87269" bIns="43635"/>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ctr" defTabSz="873125" rtl="0" eaLnBrk="1" fontAlgn="auto" latinLnBrk="0" hangingPunct="1">
              <a:lnSpc>
                <a:spcPct val="100000"/>
              </a:lnSpc>
              <a:spcBef>
                <a:spcPct val="0"/>
              </a:spcBef>
              <a:spcAft>
                <a:spcPts val="0"/>
              </a:spcAft>
              <a:buClrTx/>
              <a:buSzTx/>
              <a:buFontTx/>
              <a:buNone/>
              <a:tabLst/>
              <a:defRPr/>
            </a:pPr>
            <a:endParaRPr kumimoji="1" lang="ja-JP" altLang="ja-JP"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21189" name="Text Box 17">
            <a:extLst>
              <a:ext uri="{FF2B5EF4-FFF2-40B4-BE49-F238E27FC236}">
                <a16:creationId xmlns:a16="http://schemas.microsoft.com/office/drawing/2014/main" id="{0C778607-1BC9-4F3B-92C7-C7050F3CBE92}"/>
              </a:ext>
            </a:extLst>
          </p:cNvPr>
          <p:cNvSpPr txBox="1">
            <a:spLocks noChangeArrowheads="1"/>
          </p:cNvSpPr>
          <p:nvPr/>
        </p:nvSpPr>
        <p:spPr bwMode="auto">
          <a:xfrm>
            <a:off x="884009" y="3308350"/>
            <a:ext cx="2535863" cy="1503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30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咽頭後壁を強く</a:t>
            </a:r>
          </a:p>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30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刺激すると、咽頭</a:t>
            </a:r>
          </a:p>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30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反射から嘔吐反射</a:t>
            </a:r>
          </a:p>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30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が誘発される</a:t>
            </a:r>
          </a:p>
        </p:txBody>
      </p:sp>
      <p:sp>
        <p:nvSpPr>
          <p:cNvPr id="3" name="タイトル 2">
            <a:extLst>
              <a:ext uri="{FF2B5EF4-FFF2-40B4-BE49-F238E27FC236}">
                <a16:creationId xmlns:a16="http://schemas.microsoft.com/office/drawing/2014/main" id="{5A5429AB-2966-44B8-B27C-A3DF6FFA60EE}"/>
              </a:ext>
            </a:extLst>
          </p:cNvPr>
          <p:cNvSpPr>
            <a:spLocks noGrp="1"/>
          </p:cNvSpPr>
          <p:nvPr>
            <p:ph type="title"/>
          </p:nvPr>
        </p:nvSpPr>
        <p:spPr/>
        <p:txBody>
          <a:bodyPr>
            <a:normAutofit fontScale="90000"/>
          </a:bodyPr>
          <a:lstStyle/>
          <a:p>
            <a:r>
              <a:rPr kumimoji="1" lang="ja-JP" altLang="en-US" dirty="0"/>
              <a:t>口腔内吸引の注意点</a:t>
            </a:r>
          </a:p>
        </p:txBody>
      </p:sp>
      <p:sp>
        <p:nvSpPr>
          <p:cNvPr id="9" name="テキスト ボックス 8">
            <a:extLst>
              <a:ext uri="{FF2B5EF4-FFF2-40B4-BE49-F238E27FC236}">
                <a16:creationId xmlns:a16="http://schemas.microsoft.com/office/drawing/2014/main" id="{E8800D9C-FA40-4E48-AD76-32462DE92205}"/>
              </a:ext>
            </a:extLst>
          </p:cNvPr>
          <p:cNvSpPr txBox="1"/>
          <p:nvPr/>
        </p:nvSpPr>
        <p:spPr>
          <a:xfrm>
            <a:off x="5436096" y="169200"/>
            <a:ext cx="3209533"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4-5.</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口腔内・鼻腔内吸引</a:t>
            </a:r>
          </a:p>
        </p:txBody>
      </p:sp>
      <p:sp>
        <p:nvSpPr>
          <p:cNvPr id="11" name="テキスト ボックス 10">
            <a:extLst>
              <a:ext uri="{FF2B5EF4-FFF2-40B4-BE49-F238E27FC236}">
                <a16:creationId xmlns:a16="http://schemas.microsoft.com/office/drawing/2014/main" id="{53785210-C11F-497B-8CEC-9A41BD82DCE5}"/>
              </a:ext>
            </a:extLst>
          </p:cNvPr>
          <p:cNvSpPr txBox="1"/>
          <p:nvPr/>
        </p:nvSpPr>
        <p:spPr>
          <a:xfrm>
            <a:off x="639867" y="5589240"/>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10" name="スライド番号プレースホルダー 1">
            <a:extLst>
              <a:ext uri="{FF2B5EF4-FFF2-40B4-BE49-F238E27FC236}">
                <a16:creationId xmlns:a16="http://schemas.microsoft.com/office/drawing/2014/main" id="{AFDEA15E-E4DC-4B20-8655-DE99032A2364}"/>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108</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09711135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5" name="Text Box 3">
            <a:extLst>
              <a:ext uri="{FF2B5EF4-FFF2-40B4-BE49-F238E27FC236}">
                <a16:creationId xmlns:a16="http://schemas.microsoft.com/office/drawing/2014/main" id="{8DF8F4D1-AB8C-4C01-B777-0E2EAC051510}"/>
              </a:ext>
            </a:extLst>
          </p:cNvPr>
          <p:cNvSpPr txBox="1">
            <a:spLocks noChangeArrowheads="1"/>
          </p:cNvSpPr>
          <p:nvPr/>
        </p:nvSpPr>
        <p:spPr bwMode="auto">
          <a:xfrm>
            <a:off x="251520" y="1224000"/>
            <a:ext cx="889248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chorCtr="0">
            <a:spAutoFit/>
          </a:bodyPr>
          <a:lstStyle>
            <a:defPPr>
              <a:defRPr lang="ja-JP"/>
            </a:defPPr>
            <a:lvl1pPr marL="360000" indent="-360000">
              <a:spcBef>
                <a:spcPts val="1200"/>
              </a:spcBef>
              <a:defRPr sz="2800">
                <a:latin typeface="Segoe UI" panose="020B0502040204020203" pitchFamily="34" charset="0"/>
                <a:ea typeface="メイリオ" panose="020B0604030504040204" pitchFamily="50" charset="-128"/>
              </a:defRPr>
            </a:lvl1pPr>
            <a:lvl2pPr marL="742950" indent="-285750">
              <a:defRPr>
                <a:latin typeface="Arial" panose="020B0604020202020204" pitchFamily="34" charset="0"/>
                <a:ea typeface="ＭＳ Ｐゴシック" panose="020B0600070205080204" pitchFamily="50" charset="-128"/>
              </a:defRPr>
            </a:lvl2pPr>
            <a:lvl3pPr marL="1143000" indent="-228600">
              <a:defRPr>
                <a:latin typeface="Arial" panose="020B0604020202020204" pitchFamily="34" charset="0"/>
                <a:ea typeface="ＭＳ Ｐゴシック" panose="020B0600070205080204" pitchFamily="50" charset="-128"/>
              </a:defRPr>
            </a:lvl3pPr>
            <a:lvl4pPr marL="1600200" indent="-228600">
              <a:defRPr>
                <a:latin typeface="Arial" panose="020B0604020202020204" pitchFamily="34" charset="0"/>
                <a:ea typeface="ＭＳ Ｐゴシック" panose="020B0600070205080204" pitchFamily="50" charset="-128"/>
              </a:defRPr>
            </a:lvl4pPr>
            <a:lvl5pPr marL="2057400" indent="-228600">
              <a:defRPr>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9pPr>
          </a:lstStyle>
          <a:p>
            <a:pPr>
              <a:spcBef>
                <a:spcPts val="600"/>
              </a:spcBef>
            </a:pPr>
            <a:r>
              <a:rPr lang="ja-JP" altLang="en-US" sz="2650" dirty="0"/>
              <a:t>○吸引カテーテルを陰圧をかけない状態で鼻腔内の奥に入れる。</a:t>
            </a:r>
            <a:endParaRPr lang="en-US" altLang="ja-JP" sz="2650" dirty="0"/>
          </a:p>
          <a:p>
            <a:pPr>
              <a:spcBef>
                <a:spcPts val="600"/>
              </a:spcBef>
            </a:pPr>
            <a:r>
              <a:rPr lang="ja-JP" altLang="en-US" sz="2650" dirty="0"/>
              <a:t>○吸引カテーテルを折り曲げた指を緩め、陰圧をかけて、喀痰を吸引する。</a:t>
            </a:r>
          </a:p>
        </p:txBody>
      </p:sp>
      <p:grpSp>
        <p:nvGrpSpPr>
          <p:cNvPr id="4" name="グループ化 3">
            <a:extLst>
              <a:ext uri="{FF2B5EF4-FFF2-40B4-BE49-F238E27FC236}">
                <a16:creationId xmlns:a16="http://schemas.microsoft.com/office/drawing/2014/main" id="{4A944A17-910D-4D6D-98FF-197D69EB2E2B}"/>
              </a:ext>
            </a:extLst>
          </p:cNvPr>
          <p:cNvGrpSpPr>
            <a:grpSpLocks noChangeAspect="1"/>
          </p:cNvGrpSpPr>
          <p:nvPr/>
        </p:nvGrpSpPr>
        <p:grpSpPr>
          <a:xfrm>
            <a:off x="2483768" y="3021957"/>
            <a:ext cx="4104456" cy="3078342"/>
            <a:chOff x="1428751" y="1715403"/>
            <a:chExt cx="6374075" cy="4779759"/>
          </a:xfrm>
        </p:grpSpPr>
        <p:pic>
          <p:nvPicPr>
            <p:cNvPr id="233476" name="図 7">
              <a:extLst>
                <a:ext uri="{FF2B5EF4-FFF2-40B4-BE49-F238E27FC236}">
                  <a16:creationId xmlns:a16="http://schemas.microsoft.com/office/drawing/2014/main" id="{4A73FB5C-8023-4075-BA83-45F6C9844B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428751" y="1715403"/>
              <a:ext cx="6374075" cy="477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7" name="Line 4">
              <a:extLst>
                <a:ext uri="{FF2B5EF4-FFF2-40B4-BE49-F238E27FC236}">
                  <a16:creationId xmlns:a16="http://schemas.microsoft.com/office/drawing/2014/main" id="{B11D91C7-1491-4B5A-B54E-E844AA2983F5}"/>
                </a:ext>
              </a:extLst>
            </p:cNvPr>
            <p:cNvSpPr>
              <a:spLocks noChangeShapeType="1"/>
            </p:cNvSpPr>
            <p:nvPr/>
          </p:nvSpPr>
          <p:spPr bwMode="auto">
            <a:xfrm flipH="1" flipV="1">
              <a:off x="4472442" y="3101495"/>
              <a:ext cx="68262" cy="646112"/>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grpSp>
      <p:sp>
        <p:nvSpPr>
          <p:cNvPr id="271365" name="AutoShape 5">
            <a:extLst>
              <a:ext uri="{FF2B5EF4-FFF2-40B4-BE49-F238E27FC236}">
                <a16:creationId xmlns:a16="http://schemas.microsoft.com/office/drawing/2014/main" id="{F1C728AF-B160-4FC1-BD4E-742F20E25C61}"/>
              </a:ext>
            </a:extLst>
          </p:cNvPr>
          <p:cNvSpPr>
            <a:spLocks noChangeArrowheads="1"/>
          </p:cNvSpPr>
          <p:nvPr/>
        </p:nvSpPr>
        <p:spPr bwMode="auto">
          <a:xfrm>
            <a:off x="5940152" y="3068960"/>
            <a:ext cx="2808288" cy="1439862"/>
          </a:xfrm>
          <a:prstGeom prst="wedgeEllipseCallout">
            <a:avLst>
              <a:gd name="adj1" fmla="val -97301"/>
              <a:gd name="adj2" fmla="val 23001"/>
            </a:avLst>
          </a:prstGeom>
          <a:solidFill>
            <a:schemeClr val="bg1"/>
          </a:solidFill>
          <a:ln w="9525">
            <a:solidFill>
              <a:schemeClr val="bg1">
                <a:lumMod val="50000"/>
              </a:schemeClr>
            </a:solidFill>
            <a:miter lim="800000"/>
            <a:headEnd/>
            <a:tailEnd/>
          </a:ln>
        </p:spPr>
        <p:txBody>
          <a:bodyPr lIns="87269" tIns="43635" rIns="87269" bIns="43635"/>
          <a:lstStyle/>
          <a:p>
            <a:pPr marL="0" marR="0" lvl="0" indent="0" algn="ctr" defTabSz="873125" rtl="0" eaLnBrk="1" fontAlgn="auto" latinLnBrk="0" hangingPunct="1">
              <a:lnSpc>
                <a:spcPct val="100000"/>
              </a:lnSpc>
              <a:spcBef>
                <a:spcPts val="0"/>
              </a:spcBef>
              <a:spcAft>
                <a:spcPts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33479" name="Text Box 6">
            <a:extLst>
              <a:ext uri="{FF2B5EF4-FFF2-40B4-BE49-F238E27FC236}">
                <a16:creationId xmlns:a16="http://schemas.microsoft.com/office/drawing/2014/main" id="{95218A70-6396-4B26-A828-C6BF0FC9B1BA}"/>
              </a:ext>
            </a:extLst>
          </p:cNvPr>
          <p:cNvSpPr txBox="1">
            <a:spLocks noChangeArrowheads="1"/>
          </p:cNvSpPr>
          <p:nvPr/>
        </p:nvSpPr>
        <p:spPr bwMode="auto">
          <a:xfrm>
            <a:off x="6081659" y="3429000"/>
            <a:ext cx="2638455" cy="82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吸引しながら</a:t>
            </a:r>
          </a:p>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ゆっくり引き出す</a:t>
            </a:r>
          </a:p>
        </p:txBody>
      </p:sp>
      <p:sp>
        <p:nvSpPr>
          <p:cNvPr id="3" name="タイトル 2">
            <a:extLst>
              <a:ext uri="{FF2B5EF4-FFF2-40B4-BE49-F238E27FC236}">
                <a16:creationId xmlns:a16="http://schemas.microsoft.com/office/drawing/2014/main" id="{3A715AEE-C116-44DE-AF06-3877BC91B78C}"/>
              </a:ext>
            </a:extLst>
          </p:cNvPr>
          <p:cNvSpPr>
            <a:spLocks noGrp="1"/>
          </p:cNvSpPr>
          <p:nvPr>
            <p:ph type="title"/>
          </p:nvPr>
        </p:nvSpPr>
        <p:spPr/>
        <p:txBody>
          <a:bodyPr>
            <a:normAutofit fontScale="90000"/>
          </a:bodyPr>
          <a:lstStyle/>
          <a:p>
            <a:r>
              <a:rPr kumimoji="1" lang="ja-JP" altLang="en-US" dirty="0"/>
              <a:t>手順⑨鼻腔内を吸引する</a:t>
            </a:r>
          </a:p>
        </p:txBody>
      </p:sp>
      <p:sp>
        <p:nvSpPr>
          <p:cNvPr id="12" name="テキスト ボックス 11">
            <a:extLst>
              <a:ext uri="{FF2B5EF4-FFF2-40B4-BE49-F238E27FC236}">
                <a16:creationId xmlns:a16="http://schemas.microsoft.com/office/drawing/2014/main" id="{58199AE9-4D37-4EAC-A735-C7A2E99EF3BD}"/>
              </a:ext>
            </a:extLst>
          </p:cNvPr>
          <p:cNvSpPr txBox="1"/>
          <p:nvPr/>
        </p:nvSpPr>
        <p:spPr>
          <a:xfrm>
            <a:off x="5436096" y="169200"/>
            <a:ext cx="3209533"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4-5.</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口腔内・鼻腔内吸引</a:t>
            </a:r>
          </a:p>
        </p:txBody>
      </p:sp>
      <p:sp>
        <p:nvSpPr>
          <p:cNvPr id="13" name="テキスト ボックス 12">
            <a:extLst>
              <a:ext uri="{FF2B5EF4-FFF2-40B4-BE49-F238E27FC236}">
                <a16:creationId xmlns:a16="http://schemas.microsoft.com/office/drawing/2014/main" id="{0C86AE49-BAF1-4C57-8348-991847CAAD62}"/>
              </a:ext>
            </a:extLst>
          </p:cNvPr>
          <p:cNvSpPr txBox="1"/>
          <p:nvPr/>
        </p:nvSpPr>
        <p:spPr>
          <a:xfrm>
            <a:off x="251520" y="6093296"/>
            <a:ext cx="8755906" cy="303536"/>
          </a:xfrm>
          <a:prstGeom prst="rect">
            <a:avLst/>
          </a:prstGeom>
          <a:solidFill>
            <a:schemeClr val="bg1"/>
          </a:solidFill>
        </p:spPr>
        <p:txBody>
          <a:bodyPr wrap="square" tIns="72000" rtlCol="0">
            <a:spAutoFit/>
          </a:bodyPr>
          <a:lstStyle/>
          <a:p>
            <a:pPr marL="108000" indent="-108000"/>
            <a:r>
              <a:rPr kumimoji="1" lang="en-US" altLang="ja-JP" sz="1200" dirty="0">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この写真はあくまで手技のイメージであり、実際の演習や実地研修、現場では手袋を着用します。</a:t>
            </a:r>
          </a:p>
        </p:txBody>
      </p:sp>
      <p:sp>
        <p:nvSpPr>
          <p:cNvPr id="15" name="テキスト ボックス 14">
            <a:extLst>
              <a:ext uri="{FF2B5EF4-FFF2-40B4-BE49-F238E27FC236}">
                <a16:creationId xmlns:a16="http://schemas.microsoft.com/office/drawing/2014/main" id="{3EC3F050-79EF-4776-A5C8-0F0DDA611721}"/>
              </a:ext>
            </a:extLst>
          </p:cNvPr>
          <p:cNvSpPr txBox="1"/>
          <p:nvPr/>
        </p:nvSpPr>
        <p:spPr>
          <a:xfrm>
            <a:off x="251520" y="6381328"/>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14" name="スライド番号プレースホルダー 1">
            <a:extLst>
              <a:ext uri="{FF2B5EF4-FFF2-40B4-BE49-F238E27FC236}">
                <a16:creationId xmlns:a16="http://schemas.microsoft.com/office/drawing/2014/main" id="{F2B74F35-39A4-4FA5-97D1-A018F81513C3}"/>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109</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8620313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80" name="図 9">
            <a:extLst>
              <a:ext uri="{FF2B5EF4-FFF2-40B4-BE49-F238E27FC236}">
                <a16:creationId xmlns:a16="http://schemas.microsoft.com/office/drawing/2014/main" id="{BBB8355E-AE77-4BDD-BCF6-7804F839F6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293070" y="1296365"/>
            <a:ext cx="3455615" cy="249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81" name="Line 4">
            <a:extLst>
              <a:ext uri="{FF2B5EF4-FFF2-40B4-BE49-F238E27FC236}">
                <a16:creationId xmlns:a16="http://schemas.microsoft.com/office/drawing/2014/main" id="{CF5F3351-A90A-4F48-9B27-A9BAF2296428}"/>
              </a:ext>
            </a:extLst>
          </p:cNvPr>
          <p:cNvSpPr>
            <a:spLocks noChangeShapeType="1"/>
          </p:cNvSpPr>
          <p:nvPr/>
        </p:nvSpPr>
        <p:spPr bwMode="auto">
          <a:xfrm>
            <a:off x="6985813" y="1805504"/>
            <a:ext cx="293092" cy="388802"/>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29382" name="AutoShape 7">
            <a:extLst>
              <a:ext uri="{FF2B5EF4-FFF2-40B4-BE49-F238E27FC236}">
                <a16:creationId xmlns:a16="http://schemas.microsoft.com/office/drawing/2014/main" id="{8F7615D6-9B0B-4EFB-9628-04399AE29A06}"/>
              </a:ext>
            </a:extLst>
          </p:cNvPr>
          <p:cNvSpPr>
            <a:spLocks noChangeArrowheads="1"/>
          </p:cNvSpPr>
          <p:nvPr/>
        </p:nvSpPr>
        <p:spPr bwMode="auto">
          <a:xfrm>
            <a:off x="1426515" y="1316486"/>
            <a:ext cx="2665412" cy="1366837"/>
          </a:xfrm>
          <a:prstGeom prst="wedgeEllipseCallout">
            <a:avLst>
              <a:gd name="adj1" fmla="val 151784"/>
              <a:gd name="adj2" fmla="val 15695"/>
            </a:avLst>
          </a:prstGeom>
          <a:solidFill>
            <a:schemeClr val="bg1"/>
          </a:solidFill>
          <a:ln w="9525">
            <a:solidFill>
              <a:schemeClr val="bg1">
                <a:lumMod val="50000"/>
              </a:schemeClr>
            </a:solidFill>
            <a:miter lim="800000"/>
            <a:headEnd/>
            <a:tailEnd/>
          </a:ln>
        </p:spPr>
        <p:txBody>
          <a:bodyPr lIns="87269" tIns="43635" rIns="87269" bIns="43635"/>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ctr" defTabSz="873125" rtl="0" eaLnBrk="1" fontAlgn="auto" latinLnBrk="0" hangingPunct="1">
              <a:lnSpc>
                <a:spcPct val="100000"/>
              </a:lnSpc>
              <a:spcBef>
                <a:spcPct val="0"/>
              </a:spcBef>
              <a:spcAft>
                <a:spcPts val="0"/>
              </a:spcAft>
              <a:buClrTx/>
              <a:buSzTx/>
              <a:buFontTx/>
              <a:buNone/>
              <a:tabLst/>
              <a:defRPr/>
            </a:pPr>
            <a:endParaRPr kumimoji="1" lang="ja-JP" altLang="ja-JP"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29383" name="Text Box 8">
            <a:extLst>
              <a:ext uri="{FF2B5EF4-FFF2-40B4-BE49-F238E27FC236}">
                <a16:creationId xmlns:a16="http://schemas.microsoft.com/office/drawing/2014/main" id="{B6AF586C-E644-424B-9340-C38482DC766D}"/>
              </a:ext>
            </a:extLst>
          </p:cNvPr>
          <p:cNvSpPr txBox="1">
            <a:spLocks noChangeArrowheads="1"/>
          </p:cNvSpPr>
          <p:nvPr/>
        </p:nvSpPr>
        <p:spPr bwMode="auto">
          <a:xfrm>
            <a:off x="1786555" y="1628800"/>
            <a:ext cx="2022902" cy="82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やや上向きに</a:t>
            </a:r>
          </a:p>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挿入</a:t>
            </a:r>
          </a:p>
        </p:txBody>
      </p:sp>
      <p:sp>
        <p:nvSpPr>
          <p:cNvPr id="3" name="タイトル 2">
            <a:extLst>
              <a:ext uri="{FF2B5EF4-FFF2-40B4-BE49-F238E27FC236}">
                <a16:creationId xmlns:a16="http://schemas.microsoft.com/office/drawing/2014/main" id="{D7362997-40FB-4F30-95AF-39337EF89852}"/>
              </a:ext>
            </a:extLst>
          </p:cNvPr>
          <p:cNvSpPr>
            <a:spLocks noGrp="1"/>
          </p:cNvSpPr>
          <p:nvPr>
            <p:ph type="title"/>
          </p:nvPr>
        </p:nvSpPr>
        <p:spPr/>
        <p:txBody>
          <a:bodyPr>
            <a:normAutofit fontScale="90000"/>
          </a:bodyPr>
          <a:lstStyle/>
          <a:p>
            <a:r>
              <a:rPr lang="ja-JP" altLang="en-US" dirty="0"/>
              <a:t>鼻腔内へカテーテル挿入のポイント</a:t>
            </a:r>
            <a:endParaRPr kumimoji="1" lang="ja-JP" altLang="en-US" dirty="0"/>
          </a:p>
        </p:txBody>
      </p:sp>
      <p:pic>
        <p:nvPicPr>
          <p:cNvPr id="11" name="図 8">
            <a:extLst>
              <a:ext uri="{FF2B5EF4-FFF2-40B4-BE49-F238E27FC236}">
                <a16:creationId xmlns:a16="http://schemas.microsoft.com/office/drawing/2014/main" id="{84456513-488D-4B8C-A407-03086E5B0F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317352" y="3861048"/>
            <a:ext cx="3449581" cy="2591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ne 4">
            <a:extLst>
              <a:ext uri="{FF2B5EF4-FFF2-40B4-BE49-F238E27FC236}">
                <a16:creationId xmlns:a16="http://schemas.microsoft.com/office/drawing/2014/main" id="{A72D116B-DBEB-4E96-83FF-B514C987E01F}"/>
              </a:ext>
            </a:extLst>
          </p:cNvPr>
          <p:cNvSpPr>
            <a:spLocks noChangeShapeType="1"/>
          </p:cNvSpPr>
          <p:nvPr/>
        </p:nvSpPr>
        <p:spPr bwMode="auto">
          <a:xfrm>
            <a:off x="7068609" y="4615374"/>
            <a:ext cx="65633" cy="393798"/>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2" name="AutoShape 5">
            <a:extLst>
              <a:ext uri="{FF2B5EF4-FFF2-40B4-BE49-F238E27FC236}">
                <a16:creationId xmlns:a16="http://schemas.microsoft.com/office/drawing/2014/main" id="{4ED19238-43ED-4C9E-AF94-28E7DEF2CBFE}"/>
              </a:ext>
            </a:extLst>
          </p:cNvPr>
          <p:cNvSpPr>
            <a:spLocks noChangeArrowheads="1"/>
          </p:cNvSpPr>
          <p:nvPr/>
        </p:nvSpPr>
        <p:spPr bwMode="auto">
          <a:xfrm>
            <a:off x="1354507" y="3284984"/>
            <a:ext cx="2765256" cy="1413559"/>
          </a:xfrm>
          <a:prstGeom prst="wedgeEllipseCallout">
            <a:avLst>
              <a:gd name="adj1" fmla="val 149029"/>
              <a:gd name="adj2" fmla="val 56496"/>
            </a:avLst>
          </a:prstGeom>
          <a:solidFill>
            <a:schemeClr val="bg1"/>
          </a:solidFill>
          <a:ln w="9525">
            <a:solidFill>
              <a:schemeClr val="bg1">
                <a:lumMod val="50000"/>
              </a:schemeClr>
            </a:solidFill>
            <a:miter lim="800000"/>
            <a:headEnd/>
            <a:tailEnd/>
          </a:ln>
        </p:spPr>
        <p:txBody>
          <a:bodyPr lIns="288000" tIns="108000" rIns="87269" bIns="43635" anchor="ctr" anchorCtr="1"/>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下向きにし、</a:t>
            </a:r>
          </a:p>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底を這わす</a:t>
            </a:r>
            <a:endParaRPr kumimoji="1" lang="en-US" altLang="ja-JP" sz="24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endParaRPr>
          </a:p>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ように</a:t>
            </a:r>
          </a:p>
        </p:txBody>
      </p:sp>
      <p:sp>
        <p:nvSpPr>
          <p:cNvPr id="17" name="テキスト ボックス 16">
            <a:extLst>
              <a:ext uri="{FF2B5EF4-FFF2-40B4-BE49-F238E27FC236}">
                <a16:creationId xmlns:a16="http://schemas.microsoft.com/office/drawing/2014/main" id="{C39CCD28-D127-476D-BF1F-A7ABD18A2844}"/>
              </a:ext>
            </a:extLst>
          </p:cNvPr>
          <p:cNvSpPr txBox="1"/>
          <p:nvPr/>
        </p:nvSpPr>
        <p:spPr>
          <a:xfrm>
            <a:off x="5436096" y="169200"/>
            <a:ext cx="3209533"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4-5.</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口腔内・鼻腔内吸引</a:t>
            </a:r>
          </a:p>
        </p:txBody>
      </p:sp>
      <p:sp>
        <p:nvSpPr>
          <p:cNvPr id="18" name="テキスト ボックス 17">
            <a:extLst>
              <a:ext uri="{FF2B5EF4-FFF2-40B4-BE49-F238E27FC236}">
                <a16:creationId xmlns:a16="http://schemas.microsoft.com/office/drawing/2014/main" id="{C3026CAC-A725-4040-8DF0-9E022F25BABE}"/>
              </a:ext>
            </a:extLst>
          </p:cNvPr>
          <p:cNvSpPr txBox="1"/>
          <p:nvPr/>
        </p:nvSpPr>
        <p:spPr>
          <a:xfrm>
            <a:off x="251520" y="5703639"/>
            <a:ext cx="4952160" cy="461665"/>
          </a:xfrm>
          <a:prstGeom prst="rect">
            <a:avLst/>
          </a:prstGeom>
          <a:solidFill>
            <a:schemeClr val="bg1"/>
          </a:solidFill>
        </p:spPr>
        <p:txBody>
          <a:bodyPr wrap="square" rtlCol="0">
            <a:spAutoFit/>
          </a:bodyPr>
          <a:lstStyle/>
          <a:p>
            <a:pPr marL="144000" indent="-144000"/>
            <a:r>
              <a:rPr kumimoji="1" lang="en-US" altLang="ja-JP" sz="1200" dirty="0">
                <a:latin typeface="Segoe UI" panose="020B0502040204020203" pitchFamily="34" charset="0"/>
                <a:ea typeface="メイリオ" panose="020B0604030504040204" pitchFamily="50" charset="-128"/>
              </a:rPr>
              <a:t>※</a:t>
            </a:r>
            <a:r>
              <a:rPr kumimoji="1" lang="ja-JP" altLang="en-US" sz="1200" dirty="0">
                <a:latin typeface="Segoe UI" panose="020B0502040204020203" pitchFamily="34" charset="0"/>
                <a:ea typeface="メイリオ" panose="020B0604030504040204" pitchFamily="50" charset="-128"/>
              </a:rPr>
              <a:t>この写真はあくまで手技のイメージであり、実際の演習や実地研修、現場では手袋を着用します。</a:t>
            </a:r>
          </a:p>
        </p:txBody>
      </p:sp>
      <p:sp>
        <p:nvSpPr>
          <p:cNvPr id="14" name="テキスト ボックス 13">
            <a:extLst>
              <a:ext uri="{FF2B5EF4-FFF2-40B4-BE49-F238E27FC236}">
                <a16:creationId xmlns:a16="http://schemas.microsoft.com/office/drawing/2014/main" id="{BA583EF6-2AA6-4A5A-A030-09D245A9E8D4}"/>
              </a:ext>
            </a:extLst>
          </p:cNvPr>
          <p:cNvSpPr txBox="1"/>
          <p:nvPr/>
        </p:nvSpPr>
        <p:spPr>
          <a:xfrm>
            <a:off x="251520" y="6150496"/>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15" name="スライド番号プレースホルダー 1">
            <a:extLst>
              <a:ext uri="{FF2B5EF4-FFF2-40B4-BE49-F238E27FC236}">
                <a16:creationId xmlns:a16="http://schemas.microsoft.com/office/drawing/2014/main" id="{444097B7-96F3-428F-B872-2838F7F3B250}"/>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110</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02899266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DB78EA1D-C2B6-40D1-AE84-1CE4B8BC07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704" y="2242391"/>
            <a:ext cx="5328096" cy="3993182"/>
          </a:xfrm>
          <a:prstGeom prst="rect">
            <a:avLst/>
          </a:prstGeom>
        </p:spPr>
      </p:pic>
      <p:sp>
        <p:nvSpPr>
          <p:cNvPr id="3" name="タイトル 2">
            <a:extLst>
              <a:ext uri="{FF2B5EF4-FFF2-40B4-BE49-F238E27FC236}">
                <a16:creationId xmlns:a16="http://schemas.microsoft.com/office/drawing/2014/main" id="{F709D125-314C-42AB-AB5E-36A8E6B1C309}"/>
              </a:ext>
            </a:extLst>
          </p:cNvPr>
          <p:cNvSpPr>
            <a:spLocks noGrp="1"/>
          </p:cNvSpPr>
          <p:nvPr>
            <p:ph type="title"/>
          </p:nvPr>
        </p:nvSpPr>
        <p:spPr/>
        <p:txBody>
          <a:bodyPr>
            <a:normAutofit fontScale="90000"/>
          </a:bodyPr>
          <a:lstStyle/>
          <a:p>
            <a:r>
              <a:rPr kumimoji="1" lang="ja-JP" altLang="en-US" dirty="0"/>
              <a:t>手順⑩確認の声かけをする</a:t>
            </a:r>
          </a:p>
        </p:txBody>
      </p:sp>
      <p:grpSp>
        <p:nvGrpSpPr>
          <p:cNvPr id="4" name="グループ化 3">
            <a:extLst>
              <a:ext uri="{FF2B5EF4-FFF2-40B4-BE49-F238E27FC236}">
                <a16:creationId xmlns:a16="http://schemas.microsoft.com/office/drawing/2014/main" id="{9136153B-0FF4-4FBC-971B-04DFAB7EBEE5}"/>
              </a:ext>
            </a:extLst>
          </p:cNvPr>
          <p:cNvGrpSpPr/>
          <p:nvPr/>
        </p:nvGrpSpPr>
        <p:grpSpPr>
          <a:xfrm>
            <a:off x="5147568" y="2168538"/>
            <a:ext cx="3744912" cy="1692509"/>
            <a:chOff x="5030438" y="1972920"/>
            <a:chExt cx="3744912" cy="1692509"/>
          </a:xfrm>
        </p:grpSpPr>
        <p:sp>
          <p:nvSpPr>
            <p:cNvPr id="13" name="AutoShape 62">
              <a:extLst>
                <a:ext uri="{FF2B5EF4-FFF2-40B4-BE49-F238E27FC236}">
                  <a16:creationId xmlns:a16="http://schemas.microsoft.com/office/drawing/2014/main" id="{B9B5E581-1397-43FA-8F5D-F02D69679EDF}"/>
                </a:ext>
              </a:extLst>
            </p:cNvPr>
            <p:cNvSpPr>
              <a:spLocks noChangeArrowheads="1"/>
            </p:cNvSpPr>
            <p:nvPr/>
          </p:nvSpPr>
          <p:spPr bwMode="auto">
            <a:xfrm rot="10800000">
              <a:off x="5030438" y="1972920"/>
              <a:ext cx="3744912" cy="1692509"/>
            </a:xfrm>
            <a:prstGeom prst="wedgeRoundRectCallout">
              <a:avLst>
                <a:gd name="adj1" fmla="val 68481"/>
                <a:gd name="adj2" fmla="val -41947"/>
                <a:gd name="adj3" fmla="val 16667"/>
              </a:avLst>
            </a:prstGeom>
            <a:solidFill>
              <a:schemeClr val="bg1"/>
            </a:solidFill>
            <a:ln w="9525">
              <a:solidFill>
                <a:schemeClr val="bg1">
                  <a:lumMod val="50000"/>
                </a:schemeClr>
              </a:solidFill>
              <a:miter lim="800000"/>
              <a:headEnd/>
              <a:tailEnd/>
            </a:ln>
          </p:spPr>
          <p:txBody>
            <a:bodyPr rot="10800000" lIns="87269" tIns="43635" rIns="87269" bIns="43635"/>
            <a:lstStyle/>
            <a:p>
              <a:pPr marL="0" marR="0" lvl="0" indent="0" algn="ctr" defTabSz="873125" rtl="0" eaLnBrk="1" fontAlgn="auto" latinLnBrk="0" hangingPunct="1">
                <a:lnSpc>
                  <a:spcPct val="100000"/>
                </a:lnSpc>
                <a:spcBef>
                  <a:spcPts val="0"/>
                </a:spcBef>
                <a:spcAft>
                  <a:spcPts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35526" name="Text Box 32">
              <a:extLst>
                <a:ext uri="{FF2B5EF4-FFF2-40B4-BE49-F238E27FC236}">
                  <a16:creationId xmlns:a16="http://schemas.microsoft.com/office/drawing/2014/main" id="{15C4F3F8-98AF-42EA-A379-EA817757EC7D}"/>
                </a:ext>
              </a:extLst>
            </p:cNvPr>
            <p:cNvSpPr txBox="1">
              <a:spLocks noChangeArrowheads="1"/>
            </p:cNvSpPr>
            <p:nvPr/>
          </p:nvSpPr>
          <p:spPr bwMode="auto">
            <a:xfrm>
              <a:off x="5138470" y="2027972"/>
              <a:ext cx="3636384" cy="15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en-US" altLang="ja-JP" sz="2400" b="1" i="0" u="none" strike="noStrike" kern="1200" cap="none" spc="0" normalizeH="0" baseline="0" noProof="0" dirty="0">
                  <a:ln>
                    <a:noFill/>
                  </a:ln>
                  <a:effectLst/>
                  <a:uLnTx/>
                  <a:uFillTx/>
                  <a:latin typeface="Arial" panose="020B0604020202020204" pitchFamily="34" charset="0"/>
                  <a:ea typeface="HG丸ｺﾞｼｯｸM-PRO" panose="020F0600000000000000" pitchFamily="50" charset="-128"/>
                  <a:cs typeface="+mn-cs"/>
                </a:rPr>
                <a:t>○○</a:t>
              </a:r>
              <a:r>
                <a:rPr kumimoji="1" lang="ja-JP" altLang="en-US" sz="2400" b="1" i="0" u="none" strike="noStrike" kern="1200" cap="none" spc="0" normalizeH="0" baseline="0" noProof="0" dirty="0">
                  <a:ln>
                    <a:noFill/>
                  </a:ln>
                  <a:effectLst/>
                  <a:uLnTx/>
                  <a:uFillTx/>
                  <a:latin typeface="Arial" panose="020B0604020202020204" pitchFamily="34" charset="0"/>
                  <a:ea typeface="HG丸ｺﾞｼｯｸM-PRO" panose="020F0600000000000000" pitchFamily="50" charset="-128"/>
                  <a:cs typeface="+mn-cs"/>
                </a:rPr>
                <a:t>さん、</a:t>
              </a:r>
            </a:p>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baseline="0" noProof="0" dirty="0">
                  <a:ln>
                    <a:noFill/>
                  </a:ln>
                  <a:effectLst/>
                  <a:uLnTx/>
                  <a:uFillTx/>
                  <a:latin typeface="Arial" panose="020B0604020202020204" pitchFamily="34" charset="0"/>
                  <a:ea typeface="HG丸ｺﾞｼｯｸM-PRO" panose="020F0600000000000000" pitchFamily="50" charset="-128"/>
                  <a:cs typeface="+mn-cs"/>
                </a:rPr>
                <a:t>吸引が終わりました。</a:t>
              </a:r>
            </a:p>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baseline="0" noProof="0" dirty="0">
                  <a:ln>
                    <a:noFill/>
                  </a:ln>
                  <a:effectLst/>
                  <a:uLnTx/>
                  <a:uFillTx/>
                  <a:latin typeface="Arial" panose="020B0604020202020204" pitchFamily="34" charset="0"/>
                  <a:ea typeface="HG丸ｺﾞｼｯｸM-PRO" panose="020F0600000000000000" pitchFamily="50" charset="-128"/>
                  <a:cs typeface="+mn-cs"/>
                </a:rPr>
                <a:t>もう一度、吸引しましょうか？</a:t>
              </a:r>
              <a:endParaRPr kumimoji="1" lang="en-US" altLang="ja-JP" sz="2400" b="1" i="0" u="none" strike="noStrike" kern="1200" cap="none" spc="0" normalizeH="0" baseline="0" noProof="0" dirty="0">
                <a:ln>
                  <a:noFill/>
                </a:ln>
                <a:effectLst/>
                <a:uLnTx/>
                <a:uFillTx/>
                <a:latin typeface="Arial" panose="020B0604020202020204" pitchFamily="34" charset="0"/>
                <a:ea typeface="HG丸ｺﾞｼｯｸM-PRO" panose="020F0600000000000000" pitchFamily="50" charset="-128"/>
                <a:cs typeface="+mn-cs"/>
              </a:endParaRPr>
            </a:p>
          </p:txBody>
        </p:sp>
      </p:grpSp>
      <p:sp>
        <p:nvSpPr>
          <p:cNvPr id="14" name="Text Box 3">
            <a:extLst>
              <a:ext uri="{FF2B5EF4-FFF2-40B4-BE49-F238E27FC236}">
                <a16:creationId xmlns:a16="http://schemas.microsoft.com/office/drawing/2014/main" id="{52BAEE1C-1C1A-45DF-BE39-83020B79D8A0}"/>
              </a:ext>
            </a:extLst>
          </p:cNvPr>
          <p:cNvSpPr txBox="1">
            <a:spLocks noChangeArrowheads="1"/>
          </p:cNvSpPr>
          <p:nvPr/>
        </p:nvSpPr>
        <p:spPr bwMode="auto">
          <a:xfrm>
            <a:off x="251520" y="1224000"/>
            <a:ext cx="8820960" cy="94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ja-JP"/>
            </a:defPPr>
            <a:lvl1pPr marL="360000" indent="-360000">
              <a:spcBef>
                <a:spcPts val="1200"/>
              </a:spcBef>
              <a:defRPr sz="2800">
                <a:latin typeface="Segoe UI" panose="020B0502040204020203" pitchFamily="34" charset="0"/>
                <a:ea typeface="メイリオ" panose="020B0604030504040204" pitchFamily="50" charset="-128"/>
              </a:defRPr>
            </a:lvl1pPr>
            <a:lvl2pPr marL="742950" indent="-285750">
              <a:defRPr>
                <a:latin typeface="Arial" panose="020B0604020202020204" pitchFamily="34" charset="0"/>
                <a:ea typeface="ＭＳ Ｐゴシック" panose="020B0600070205080204" pitchFamily="50" charset="-128"/>
              </a:defRPr>
            </a:lvl2pPr>
            <a:lvl3pPr marL="1143000" indent="-228600">
              <a:defRPr>
                <a:latin typeface="Arial" panose="020B0604020202020204" pitchFamily="34" charset="0"/>
                <a:ea typeface="ＭＳ Ｐゴシック" panose="020B0600070205080204" pitchFamily="50" charset="-128"/>
              </a:defRPr>
            </a:lvl3pPr>
            <a:lvl4pPr marL="1600200" indent="-228600">
              <a:defRPr>
                <a:latin typeface="Arial" panose="020B0604020202020204" pitchFamily="34" charset="0"/>
                <a:ea typeface="ＭＳ Ｐゴシック" panose="020B0600070205080204" pitchFamily="50" charset="-128"/>
              </a:defRPr>
            </a:lvl4pPr>
            <a:lvl5pPr marL="2057400" indent="-228600">
              <a:defRPr>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9pPr>
          </a:lstStyle>
          <a:p>
            <a:r>
              <a:rPr lang="ja-JP" altLang="en-US" dirty="0"/>
              <a:t>○対象者に、吸引が終わったことを告げ、喀痰がとり切れたかを確認する。</a:t>
            </a:r>
          </a:p>
        </p:txBody>
      </p:sp>
      <p:sp>
        <p:nvSpPr>
          <p:cNvPr id="15" name="テキスト ボックス 14">
            <a:extLst>
              <a:ext uri="{FF2B5EF4-FFF2-40B4-BE49-F238E27FC236}">
                <a16:creationId xmlns:a16="http://schemas.microsoft.com/office/drawing/2014/main" id="{20D577A4-9DED-465B-8C2F-2B291D22641A}"/>
              </a:ext>
            </a:extLst>
          </p:cNvPr>
          <p:cNvSpPr txBox="1"/>
          <p:nvPr/>
        </p:nvSpPr>
        <p:spPr>
          <a:xfrm>
            <a:off x="5436096" y="169200"/>
            <a:ext cx="3209533"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4-5.</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口腔内・鼻腔内吸引</a:t>
            </a:r>
          </a:p>
        </p:txBody>
      </p:sp>
      <p:sp>
        <p:nvSpPr>
          <p:cNvPr id="9" name="テキスト ボックス 8">
            <a:extLst>
              <a:ext uri="{FF2B5EF4-FFF2-40B4-BE49-F238E27FC236}">
                <a16:creationId xmlns:a16="http://schemas.microsoft.com/office/drawing/2014/main" id="{54414A48-8F5D-42CD-B8B1-5941A379022D}"/>
              </a:ext>
            </a:extLst>
          </p:cNvPr>
          <p:cNvSpPr txBox="1"/>
          <p:nvPr/>
        </p:nvSpPr>
        <p:spPr>
          <a:xfrm>
            <a:off x="423843" y="6237312"/>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11" name="スライド番号プレースホルダー 1">
            <a:extLst>
              <a:ext uri="{FF2B5EF4-FFF2-40B4-BE49-F238E27FC236}">
                <a16:creationId xmlns:a16="http://schemas.microsoft.com/office/drawing/2014/main" id="{EFB10572-4B41-42A8-B8D6-53A3499D185F}"/>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111</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75766561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5" name="Text Box 4">
            <a:extLst>
              <a:ext uri="{FF2B5EF4-FFF2-40B4-BE49-F238E27FC236}">
                <a16:creationId xmlns:a16="http://schemas.microsoft.com/office/drawing/2014/main" id="{F9D9B9A0-ADA1-4F06-8F59-7598AA70D1E4}"/>
              </a:ext>
            </a:extLst>
          </p:cNvPr>
          <p:cNvSpPr txBox="1">
            <a:spLocks noChangeArrowheads="1"/>
          </p:cNvSpPr>
          <p:nvPr/>
        </p:nvSpPr>
        <p:spPr bwMode="auto">
          <a:xfrm>
            <a:off x="3795715" y="4466120"/>
            <a:ext cx="4880741" cy="94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ja-JP"/>
            </a:defPPr>
            <a:lvl1pPr marL="360000" indent="-360000">
              <a:spcBef>
                <a:spcPts val="1200"/>
              </a:spcBef>
              <a:defRPr sz="2800">
                <a:latin typeface="Segoe UI" panose="020B0502040204020203" pitchFamily="34" charset="0"/>
                <a:ea typeface="メイリオ" panose="020B0604030504040204" pitchFamily="50" charset="-128"/>
              </a:defRPr>
            </a:lvl1pPr>
            <a:lvl2pPr marL="742950" indent="-285750">
              <a:defRPr>
                <a:latin typeface="Arial" panose="020B0604020202020204" pitchFamily="34" charset="0"/>
                <a:ea typeface="ＭＳ Ｐゴシック" panose="020B0600070205080204" pitchFamily="50" charset="-128"/>
              </a:defRPr>
            </a:lvl2pPr>
            <a:lvl3pPr marL="1143000" indent="-228600">
              <a:defRPr>
                <a:latin typeface="Arial" panose="020B0604020202020204" pitchFamily="34" charset="0"/>
                <a:ea typeface="ＭＳ Ｐゴシック" panose="020B0600070205080204" pitchFamily="50" charset="-128"/>
              </a:defRPr>
            </a:lvl3pPr>
            <a:lvl4pPr marL="1600200" indent="-228600">
              <a:defRPr>
                <a:latin typeface="Arial" panose="020B0604020202020204" pitchFamily="34" charset="0"/>
                <a:ea typeface="ＭＳ Ｐゴシック" panose="020B0600070205080204" pitchFamily="50" charset="-128"/>
              </a:defRPr>
            </a:lvl4pPr>
            <a:lvl5pPr marL="2057400" indent="-228600">
              <a:defRPr>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9pPr>
          </a:lstStyle>
          <a:p>
            <a:r>
              <a:rPr lang="ja-JP" altLang="en-US" dirty="0"/>
              <a:t>○吸引カテーテルと接続管の内腔を洗浄水等で洗い流す。</a:t>
            </a:r>
          </a:p>
        </p:txBody>
      </p:sp>
      <p:sp>
        <p:nvSpPr>
          <p:cNvPr id="223236" name="Text Box 5">
            <a:extLst>
              <a:ext uri="{FF2B5EF4-FFF2-40B4-BE49-F238E27FC236}">
                <a16:creationId xmlns:a16="http://schemas.microsoft.com/office/drawing/2014/main" id="{759C1E2D-8495-4FD1-B48D-F9D2584FFC1A}"/>
              </a:ext>
            </a:extLst>
          </p:cNvPr>
          <p:cNvSpPr txBox="1">
            <a:spLocks noChangeArrowheads="1"/>
          </p:cNvSpPr>
          <p:nvPr/>
        </p:nvSpPr>
        <p:spPr bwMode="auto">
          <a:xfrm>
            <a:off x="3795715" y="1674186"/>
            <a:ext cx="4880741" cy="138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ja-JP"/>
            </a:defPPr>
            <a:lvl1pPr marL="360000" indent="-360000">
              <a:spcBef>
                <a:spcPts val="1200"/>
              </a:spcBef>
              <a:defRPr sz="2800">
                <a:latin typeface="Segoe UI" panose="020B0502040204020203" pitchFamily="34" charset="0"/>
                <a:ea typeface="メイリオ" panose="020B0604030504040204" pitchFamily="50" charset="-128"/>
              </a:defRPr>
            </a:lvl1pPr>
            <a:lvl2pPr marL="742950" indent="-285750">
              <a:defRPr>
                <a:latin typeface="Arial" panose="020B0604020202020204" pitchFamily="34" charset="0"/>
                <a:ea typeface="ＭＳ Ｐゴシック" panose="020B0600070205080204" pitchFamily="50" charset="-128"/>
              </a:defRPr>
            </a:lvl2pPr>
            <a:lvl3pPr marL="1143000" indent="-228600">
              <a:defRPr>
                <a:latin typeface="Arial" panose="020B0604020202020204" pitchFamily="34" charset="0"/>
                <a:ea typeface="ＭＳ Ｐゴシック" panose="020B0600070205080204" pitchFamily="50" charset="-128"/>
              </a:defRPr>
            </a:lvl3pPr>
            <a:lvl4pPr marL="1600200" indent="-228600">
              <a:defRPr>
                <a:latin typeface="Arial" panose="020B0604020202020204" pitchFamily="34" charset="0"/>
                <a:ea typeface="ＭＳ Ｐゴシック" panose="020B0600070205080204" pitchFamily="50" charset="-128"/>
              </a:defRPr>
            </a:lvl4pPr>
            <a:lvl5pPr marL="2057400" indent="-228600">
              <a:defRPr>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9pPr>
          </a:lstStyle>
          <a:p>
            <a:r>
              <a:rPr lang="ja-JP" altLang="en-US" dirty="0"/>
              <a:t>○吸引カテーテルの外側を、アルコール綿で先端に向かって拭きとる。</a:t>
            </a:r>
          </a:p>
        </p:txBody>
      </p:sp>
      <p:sp>
        <p:nvSpPr>
          <p:cNvPr id="3" name="タイトル 2">
            <a:extLst>
              <a:ext uri="{FF2B5EF4-FFF2-40B4-BE49-F238E27FC236}">
                <a16:creationId xmlns:a16="http://schemas.microsoft.com/office/drawing/2014/main" id="{5C4D415E-A3D5-4508-87DB-4468C998001F}"/>
              </a:ext>
            </a:extLst>
          </p:cNvPr>
          <p:cNvSpPr>
            <a:spLocks noGrp="1"/>
          </p:cNvSpPr>
          <p:nvPr>
            <p:ph type="title"/>
          </p:nvPr>
        </p:nvSpPr>
        <p:spPr/>
        <p:txBody>
          <a:bodyPr>
            <a:normAutofit fontScale="90000"/>
          </a:bodyPr>
          <a:lstStyle/>
          <a:p>
            <a:r>
              <a:rPr kumimoji="1" lang="ja-JP" altLang="en-US" dirty="0"/>
              <a:t>手順⑪吸引カテーテルを洗浄する</a:t>
            </a:r>
          </a:p>
        </p:txBody>
      </p:sp>
      <p:pic>
        <p:nvPicPr>
          <p:cNvPr id="5" name="図 4">
            <a:extLst>
              <a:ext uri="{FF2B5EF4-FFF2-40B4-BE49-F238E27FC236}">
                <a16:creationId xmlns:a16="http://schemas.microsoft.com/office/drawing/2014/main" id="{F2D3B1A0-B313-4FC3-BC06-5A92B44E1A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553" y="1268761"/>
            <a:ext cx="3243030" cy="2433728"/>
          </a:xfrm>
          <a:prstGeom prst="rect">
            <a:avLst/>
          </a:prstGeom>
        </p:spPr>
      </p:pic>
      <p:pic>
        <p:nvPicPr>
          <p:cNvPr id="7" name="図 6">
            <a:extLst>
              <a:ext uri="{FF2B5EF4-FFF2-40B4-BE49-F238E27FC236}">
                <a16:creationId xmlns:a16="http://schemas.microsoft.com/office/drawing/2014/main" id="{AB6948BF-8522-4A1D-B2D3-C9E3E46294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607" y="3789040"/>
            <a:ext cx="3235290" cy="2433728"/>
          </a:xfrm>
          <a:prstGeom prst="rect">
            <a:avLst/>
          </a:prstGeom>
        </p:spPr>
      </p:pic>
      <p:sp>
        <p:nvSpPr>
          <p:cNvPr id="12" name="テキスト ボックス 11">
            <a:extLst>
              <a:ext uri="{FF2B5EF4-FFF2-40B4-BE49-F238E27FC236}">
                <a16:creationId xmlns:a16="http://schemas.microsoft.com/office/drawing/2014/main" id="{C4D7E274-1535-4BE1-AC54-26DE011F017B}"/>
              </a:ext>
            </a:extLst>
          </p:cNvPr>
          <p:cNvSpPr txBox="1"/>
          <p:nvPr/>
        </p:nvSpPr>
        <p:spPr>
          <a:xfrm>
            <a:off x="5436096" y="169200"/>
            <a:ext cx="3209533"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4-5.</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口腔内・鼻腔内吸引</a:t>
            </a:r>
          </a:p>
        </p:txBody>
      </p:sp>
      <p:sp>
        <p:nvSpPr>
          <p:cNvPr id="8" name="テキスト ボックス 7">
            <a:extLst>
              <a:ext uri="{FF2B5EF4-FFF2-40B4-BE49-F238E27FC236}">
                <a16:creationId xmlns:a16="http://schemas.microsoft.com/office/drawing/2014/main" id="{FA96B051-C031-4BCF-B9B5-D48D0E6D147A}"/>
              </a:ext>
            </a:extLst>
          </p:cNvPr>
          <p:cNvSpPr txBox="1"/>
          <p:nvPr/>
        </p:nvSpPr>
        <p:spPr>
          <a:xfrm>
            <a:off x="423843" y="6251512"/>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9" name="スライド番号プレースホルダー 1">
            <a:extLst>
              <a:ext uri="{FF2B5EF4-FFF2-40B4-BE49-F238E27FC236}">
                <a16:creationId xmlns:a16="http://schemas.microsoft.com/office/drawing/2014/main" id="{E399B31C-BDF0-41B2-8CF7-B72DAE5FBCF9}"/>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112</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866022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テキスト ボックス 4">
            <a:extLst>
              <a:ext uri="{FF2B5EF4-FFF2-40B4-BE49-F238E27FC236}">
                <a16:creationId xmlns:a16="http://schemas.microsoft.com/office/drawing/2014/main" id="{608B4F91-B91E-463F-9A56-1B6DFFEA3E4A}"/>
              </a:ext>
            </a:extLst>
          </p:cNvPr>
          <p:cNvSpPr txBox="1">
            <a:spLocks noChangeArrowheads="1"/>
          </p:cNvSpPr>
          <p:nvPr/>
        </p:nvSpPr>
        <p:spPr bwMode="auto">
          <a:xfrm>
            <a:off x="251520" y="1260000"/>
            <a:ext cx="8640960" cy="4893647"/>
          </a:xfrm>
          <a:prstGeom prst="rect">
            <a:avLst/>
          </a:prstGeom>
          <a:noFill/>
          <a:ln w="9525">
            <a:noFill/>
            <a:miter lim="800000"/>
            <a:headEnd/>
            <a:tailEnd/>
          </a:ln>
        </p:spPr>
        <p:txBody>
          <a:bodyPr wrap="square">
            <a:spAutoFit/>
          </a:bodyPr>
          <a:lstStyle/>
          <a:p>
            <a:pPr marL="342900" indent="-342900" algn="just" eaLnBrk="1" hangingPunct="1">
              <a:buClr>
                <a:schemeClr val="tx1">
                  <a:lumMod val="50000"/>
                  <a:lumOff val="50000"/>
                </a:schemeClr>
              </a:buClr>
              <a:buFont typeface="Wingdings" pitchFamily="2" charset="2"/>
              <a:buChar char="l"/>
              <a:defRPr/>
            </a:pPr>
            <a:r>
              <a:rPr lang="ja-JP" altLang="en-US" sz="2400" dirty="0">
                <a:latin typeface="Segoe UI" panose="020B0502040204020203" pitchFamily="34" charset="0"/>
                <a:ea typeface="メイリオ" panose="020B0604030504040204" pitchFamily="50" charset="-128"/>
              </a:rPr>
              <a:t>正常値：</a:t>
            </a:r>
            <a:endParaRPr lang="en-US" altLang="ja-JP" sz="2400" dirty="0">
              <a:latin typeface="Segoe UI" panose="020B0502040204020203" pitchFamily="34" charset="0"/>
              <a:ea typeface="メイリオ" panose="020B0604030504040204" pitchFamily="50" charset="-128"/>
            </a:endParaRPr>
          </a:p>
          <a:p>
            <a:pPr algn="just" eaLnBrk="1" hangingPunct="1">
              <a:defRPr/>
            </a:pPr>
            <a:r>
              <a:rPr lang="ja-JP" altLang="en-US" sz="2400" dirty="0">
                <a:latin typeface="Segoe UI" panose="020B0502040204020203" pitchFamily="34" charset="0"/>
                <a:ea typeface="メイリオ" panose="020B0604030504040204" pitchFamily="50" charset="-128"/>
              </a:rPr>
              <a:t>　　成人で</a:t>
            </a:r>
            <a:r>
              <a:rPr lang="en-US" altLang="ja-JP" sz="2400" dirty="0">
                <a:latin typeface="Segoe UI" panose="020B0502040204020203" pitchFamily="34" charset="0"/>
                <a:ea typeface="メイリオ" panose="020B0604030504040204" pitchFamily="50" charset="-128"/>
              </a:rPr>
              <a:t>36</a:t>
            </a:r>
            <a:r>
              <a:rPr lang="ja-JP" altLang="en-US" sz="2400" dirty="0">
                <a:latin typeface="Segoe UI" panose="020B0502040204020203" pitchFamily="34" charset="0"/>
                <a:ea typeface="メイリオ" panose="020B0604030504040204" pitchFamily="50" charset="-128"/>
              </a:rPr>
              <a:t>～</a:t>
            </a:r>
            <a:r>
              <a:rPr lang="en-US" altLang="ja-JP" sz="2400" dirty="0">
                <a:latin typeface="Segoe UI" panose="020B0502040204020203" pitchFamily="34" charset="0"/>
                <a:ea typeface="メイリオ" panose="020B0604030504040204" pitchFamily="50" charset="-128"/>
              </a:rPr>
              <a:t>37</a:t>
            </a:r>
            <a:r>
              <a:rPr lang="ja-JP" altLang="en-US" sz="2400" dirty="0">
                <a:latin typeface="Segoe UI" panose="020B0502040204020203" pitchFamily="34" charset="0"/>
                <a:ea typeface="メイリオ" panose="020B0604030504040204" pitchFamily="50" charset="-128"/>
              </a:rPr>
              <a:t>度（腋窩、脇の下のこと）。</a:t>
            </a:r>
            <a:endParaRPr lang="en-US" altLang="ja-JP" sz="2400" dirty="0">
              <a:latin typeface="Segoe UI" panose="020B0502040204020203" pitchFamily="34" charset="0"/>
              <a:ea typeface="メイリオ" panose="020B0604030504040204" pitchFamily="50" charset="-128"/>
            </a:endParaRPr>
          </a:p>
          <a:p>
            <a:pPr algn="just" eaLnBrk="1" hangingPunct="1">
              <a:defRPr/>
            </a:pPr>
            <a:r>
              <a:rPr lang="ja-JP" altLang="en-US" sz="2400" dirty="0">
                <a:latin typeface="Segoe UI" panose="020B0502040204020203" pitchFamily="34" charset="0"/>
                <a:ea typeface="メイリオ" panose="020B0604030504040204" pitchFamily="50" charset="-128"/>
              </a:rPr>
              <a:t>　　直腸は、腋窩より</a:t>
            </a:r>
            <a:r>
              <a:rPr lang="en-US" altLang="ja-JP" sz="2400" dirty="0">
                <a:latin typeface="Segoe UI" panose="020B0502040204020203" pitchFamily="34" charset="0"/>
                <a:ea typeface="メイリオ" panose="020B0604030504040204" pitchFamily="50" charset="-128"/>
              </a:rPr>
              <a:t>0.5</a:t>
            </a:r>
            <a:r>
              <a:rPr lang="ja-JP" altLang="en-US" sz="2400" dirty="0">
                <a:latin typeface="Segoe UI" panose="020B0502040204020203" pitchFamily="34" charset="0"/>
                <a:ea typeface="メイリオ" panose="020B0604030504040204" pitchFamily="50" charset="-128"/>
              </a:rPr>
              <a:t>度高く、口腔は両者の中間</a:t>
            </a:r>
            <a:endParaRPr lang="en-US" altLang="ja-JP" sz="2400" dirty="0">
              <a:latin typeface="Segoe UI" panose="020B0502040204020203" pitchFamily="34" charset="0"/>
              <a:ea typeface="メイリオ" panose="020B0604030504040204" pitchFamily="50" charset="-128"/>
            </a:endParaRPr>
          </a:p>
          <a:p>
            <a:pPr algn="just" eaLnBrk="1" hangingPunct="1">
              <a:defRPr/>
            </a:pPr>
            <a:endParaRPr lang="en-US" altLang="ja-JP" sz="2400" dirty="0">
              <a:latin typeface="Segoe UI" panose="020B0502040204020203" pitchFamily="34" charset="0"/>
              <a:ea typeface="メイリオ" panose="020B0604030504040204" pitchFamily="50" charset="-128"/>
            </a:endParaRPr>
          </a:p>
          <a:p>
            <a:pPr marL="432000" indent="-432000" algn="just" eaLnBrk="1" hangingPunct="1">
              <a:buClr>
                <a:schemeClr val="tx1">
                  <a:lumMod val="50000"/>
                  <a:lumOff val="50000"/>
                </a:schemeClr>
              </a:buClr>
              <a:buFont typeface="Wingdings" pitchFamily="2" charset="2"/>
              <a:buChar char="l"/>
              <a:defRPr/>
            </a:pPr>
            <a:r>
              <a:rPr lang="ja-JP" altLang="en-US" sz="2400" dirty="0">
                <a:latin typeface="Segoe UI" panose="020B0502040204020203" pitchFamily="34" charset="0"/>
                <a:ea typeface="メイリオ" panose="020B0604030504040204" pitchFamily="50" charset="-128"/>
              </a:rPr>
              <a:t>年齢や行動等の個人の状態によって変化する。</a:t>
            </a:r>
            <a:endParaRPr lang="en-US" altLang="ja-JP" sz="2400" dirty="0">
              <a:latin typeface="Segoe UI" panose="020B0502040204020203" pitchFamily="34" charset="0"/>
              <a:ea typeface="メイリオ" panose="020B0604030504040204" pitchFamily="50" charset="-128"/>
            </a:endParaRPr>
          </a:p>
          <a:p>
            <a:pPr marL="432000" algn="just" eaLnBrk="1" hangingPunct="1">
              <a:buClr>
                <a:schemeClr val="tx1">
                  <a:lumMod val="50000"/>
                  <a:lumOff val="50000"/>
                </a:schemeClr>
              </a:buClr>
              <a:defRPr/>
            </a:pPr>
            <a:r>
              <a:rPr lang="ja-JP" altLang="en-US" sz="2400" dirty="0">
                <a:latin typeface="Segoe UI" panose="020B0502040204020203" pitchFamily="34" charset="0"/>
                <a:ea typeface="メイリオ" panose="020B0604030504040204" pitchFamily="50" charset="-128"/>
              </a:rPr>
              <a:t>体温は一日の内で午前</a:t>
            </a:r>
            <a:r>
              <a:rPr lang="en-US" altLang="ja-JP" sz="2400" dirty="0">
                <a:latin typeface="Segoe UI" panose="020B0502040204020203" pitchFamily="34" charset="0"/>
                <a:ea typeface="メイリオ" panose="020B0604030504040204" pitchFamily="50" charset="-128"/>
              </a:rPr>
              <a:t>4</a:t>
            </a:r>
            <a:r>
              <a:rPr lang="ja-JP" altLang="en-US" sz="2400" dirty="0">
                <a:latin typeface="Segoe UI" panose="020B0502040204020203" pitchFamily="34" charset="0"/>
                <a:ea typeface="メイリオ" panose="020B0604030504040204" pitchFamily="50" charset="-128"/>
              </a:rPr>
              <a:t>～</a:t>
            </a:r>
            <a:r>
              <a:rPr lang="en-US" altLang="ja-JP" sz="2400" dirty="0">
                <a:latin typeface="Segoe UI" panose="020B0502040204020203" pitchFamily="34" charset="0"/>
                <a:ea typeface="メイリオ" panose="020B0604030504040204" pitchFamily="50" charset="-128"/>
              </a:rPr>
              <a:t>6</a:t>
            </a:r>
            <a:r>
              <a:rPr lang="ja-JP" altLang="en-US" sz="2400" dirty="0">
                <a:latin typeface="Segoe UI" panose="020B0502040204020203" pitchFamily="34" charset="0"/>
                <a:ea typeface="メイリオ" panose="020B0604030504040204" pitchFamily="50" charset="-128"/>
              </a:rPr>
              <a:t>時頃がもっとも低く、午後</a:t>
            </a:r>
            <a:r>
              <a:rPr lang="en-US" altLang="ja-JP" sz="2400" dirty="0">
                <a:latin typeface="Segoe UI" panose="020B0502040204020203" pitchFamily="34" charset="0"/>
                <a:ea typeface="メイリオ" panose="020B0604030504040204" pitchFamily="50" charset="-128"/>
              </a:rPr>
              <a:t>2</a:t>
            </a:r>
            <a:r>
              <a:rPr lang="ja-JP" altLang="en-US" sz="2400" dirty="0">
                <a:latin typeface="Segoe UI" panose="020B0502040204020203" pitchFamily="34" charset="0"/>
                <a:ea typeface="メイリオ" panose="020B0604030504040204" pitchFamily="50" charset="-128"/>
              </a:rPr>
              <a:t>～</a:t>
            </a:r>
            <a:r>
              <a:rPr lang="en-US" altLang="ja-JP" sz="2400" dirty="0">
                <a:latin typeface="Segoe UI" panose="020B0502040204020203" pitchFamily="34" charset="0"/>
                <a:ea typeface="メイリオ" panose="020B0604030504040204" pitchFamily="50" charset="-128"/>
              </a:rPr>
              <a:t>7</a:t>
            </a:r>
            <a:r>
              <a:rPr lang="ja-JP" altLang="en-US" sz="2400" dirty="0">
                <a:latin typeface="Segoe UI" panose="020B0502040204020203" pitchFamily="34" charset="0"/>
                <a:ea typeface="メイリオ" panose="020B0604030504040204" pitchFamily="50" charset="-128"/>
              </a:rPr>
              <a:t>時頃がもっとも高くなるが、病気によって変化する。</a:t>
            </a:r>
            <a:endParaRPr lang="en-US" altLang="ja-JP" sz="2400" dirty="0">
              <a:latin typeface="Segoe UI" panose="020B0502040204020203" pitchFamily="34" charset="0"/>
              <a:ea typeface="メイリオ" panose="020B0604030504040204" pitchFamily="50" charset="-128"/>
            </a:endParaRPr>
          </a:p>
          <a:p>
            <a:pPr algn="just" eaLnBrk="1" hangingPunct="1">
              <a:defRPr/>
            </a:pPr>
            <a:r>
              <a:rPr lang="ja-JP" altLang="en-US" sz="2400" dirty="0">
                <a:latin typeface="Segoe UI" panose="020B0502040204020203" pitchFamily="34" charset="0"/>
                <a:ea typeface="メイリオ" panose="020B0604030504040204" pitchFamily="50" charset="-128"/>
              </a:rPr>
              <a:t>　   </a:t>
            </a:r>
            <a:r>
              <a:rPr lang="en-US" altLang="ja-JP" sz="2400" b="1" dirty="0">
                <a:solidFill>
                  <a:srgbClr val="C00000"/>
                </a:solidFill>
                <a:latin typeface="Segoe UI" panose="020B0502040204020203" pitchFamily="34" charset="0"/>
                <a:ea typeface="メイリオ" panose="020B0604030504040204" pitchFamily="50" charset="-128"/>
              </a:rPr>
              <a:t>38</a:t>
            </a:r>
            <a:r>
              <a:rPr lang="ja-JP" altLang="en-US" sz="2400" b="1" dirty="0">
                <a:solidFill>
                  <a:srgbClr val="C00000"/>
                </a:solidFill>
                <a:latin typeface="Segoe UI" panose="020B0502040204020203" pitchFamily="34" charset="0"/>
                <a:ea typeface="メイリオ" panose="020B0604030504040204" pitchFamily="50" charset="-128"/>
              </a:rPr>
              <a:t>度以上の発熱時は、注意</a:t>
            </a:r>
            <a:r>
              <a:rPr lang="ja-JP" altLang="en-US" sz="2400" dirty="0">
                <a:latin typeface="Segoe UI" panose="020B0502040204020203" pitchFamily="34" charset="0"/>
                <a:ea typeface="メイリオ" panose="020B0604030504040204" pitchFamily="50" charset="-128"/>
              </a:rPr>
              <a:t>。</a:t>
            </a:r>
            <a:endParaRPr lang="en-US" altLang="ja-JP" sz="2400" dirty="0">
              <a:latin typeface="Segoe UI" panose="020B0502040204020203" pitchFamily="34" charset="0"/>
              <a:ea typeface="メイリオ" panose="020B0604030504040204" pitchFamily="50" charset="-128"/>
            </a:endParaRPr>
          </a:p>
          <a:p>
            <a:pPr marL="342900" indent="-342900" algn="just" eaLnBrk="1" hangingPunct="1">
              <a:buClr>
                <a:schemeClr val="tx1">
                  <a:lumMod val="50000"/>
                  <a:lumOff val="50000"/>
                </a:schemeClr>
              </a:buClr>
              <a:buFont typeface="Wingdings" pitchFamily="2" charset="2"/>
              <a:buChar char="l"/>
              <a:defRPr/>
            </a:pPr>
            <a:endParaRPr lang="en-US" altLang="ja-JP" sz="2400" dirty="0">
              <a:latin typeface="Segoe UI" panose="020B0502040204020203" pitchFamily="34" charset="0"/>
              <a:ea typeface="メイリオ" panose="020B0604030504040204" pitchFamily="50" charset="-128"/>
            </a:endParaRPr>
          </a:p>
          <a:p>
            <a:pPr marL="342900" indent="-342900" algn="just" eaLnBrk="1" hangingPunct="1">
              <a:buClr>
                <a:schemeClr val="tx1">
                  <a:lumMod val="50000"/>
                  <a:lumOff val="50000"/>
                </a:schemeClr>
              </a:buClr>
              <a:buFont typeface="Wingdings" pitchFamily="2" charset="2"/>
              <a:buChar char="l"/>
              <a:defRPr/>
            </a:pPr>
            <a:r>
              <a:rPr lang="ja-JP" altLang="en-US" sz="2400" dirty="0">
                <a:latin typeface="Segoe UI" panose="020B0502040204020203" pitchFamily="34" charset="0"/>
                <a:ea typeface="メイリオ" panose="020B0604030504040204" pitchFamily="50" charset="-128"/>
              </a:rPr>
              <a:t>対象者の普段の体温を知っておくことが重要。</a:t>
            </a:r>
            <a:endParaRPr lang="en-US" altLang="ja-JP" sz="2400" dirty="0">
              <a:latin typeface="Segoe UI" panose="020B0502040204020203" pitchFamily="34" charset="0"/>
              <a:ea typeface="メイリオ" panose="020B0604030504040204" pitchFamily="50" charset="-128"/>
            </a:endParaRPr>
          </a:p>
          <a:p>
            <a:pPr marL="360000" algn="just" eaLnBrk="1" hangingPunct="1">
              <a:defRPr/>
            </a:pPr>
            <a:r>
              <a:rPr lang="ja-JP" altLang="en-US" sz="2400" dirty="0">
                <a:latin typeface="Segoe UI" panose="020B0502040204020203" pitchFamily="34" charset="0"/>
                <a:ea typeface="メイリオ" panose="020B0604030504040204" pitchFamily="50" charset="-128"/>
              </a:rPr>
              <a:t>体温調節障害がある人の場合、夏場に熱中症等の高体温になったり、反対に気温の低下等で低体温になることがある。→　室温、掛け物調節等をする必要。</a:t>
            </a:r>
          </a:p>
        </p:txBody>
      </p:sp>
      <p:sp>
        <p:nvSpPr>
          <p:cNvPr id="2" name="タイトル 1">
            <a:extLst>
              <a:ext uri="{FF2B5EF4-FFF2-40B4-BE49-F238E27FC236}">
                <a16:creationId xmlns:a16="http://schemas.microsoft.com/office/drawing/2014/main" id="{9D2AA254-BF6B-4AA8-A4EF-D1964A5775C4}"/>
              </a:ext>
            </a:extLst>
          </p:cNvPr>
          <p:cNvSpPr>
            <a:spLocks noGrp="1"/>
          </p:cNvSpPr>
          <p:nvPr>
            <p:ph type="title"/>
          </p:nvPr>
        </p:nvSpPr>
        <p:spPr/>
        <p:txBody>
          <a:bodyPr>
            <a:normAutofit fontScale="90000"/>
          </a:bodyPr>
          <a:lstStyle/>
          <a:p>
            <a:r>
              <a:rPr kumimoji="1" lang="ja-JP" altLang="en-US" dirty="0"/>
              <a:t>体温の測定</a:t>
            </a:r>
          </a:p>
        </p:txBody>
      </p:sp>
      <p:sp>
        <p:nvSpPr>
          <p:cNvPr id="6" name="テキスト ボックス 5">
            <a:extLst>
              <a:ext uri="{FF2B5EF4-FFF2-40B4-BE49-F238E27FC236}">
                <a16:creationId xmlns:a16="http://schemas.microsoft.com/office/drawing/2014/main" id="{C2612AE9-0D74-48B0-98A8-3046A61F04A7}"/>
              </a:ext>
            </a:extLst>
          </p:cNvPr>
          <p:cNvSpPr txBox="1"/>
          <p:nvPr/>
        </p:nvSpPr>
        <p:spPr>
          <a:xfrm>
            <a:off x="6228184" y="169200"/>
            <a:ext cx="1414170"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1</a:t>
            </a:r>
            <a:r>
              <a:rPr kumimoji="1" lang="en-US" altLang="ja-JP" sz="1400" b="1" dirty="0">
                <a:solidFill>
                  <a:schemeClr val="bg1"/>
                </a:solidFill>
                <a:latin typeface="游ゴシック" panose="020B0400000000000000" pitchFamily="50" charset="-128"/>
                <a:ea typeface="游ゴシック" panose="020B0400000000000000" pitchFamily="50" charset="-128"/>
              </a:rPr>
              <a:t>-1.</a:t>
            </a:r>
            <a:r>
              <a:rPr kumimoji="1" lang="ja-JP" altLang="en-US" sz="1400" b="1" dirty="0">
                <a:solidFill>
                  <a:schemeClr val="bg1"/>
                </a:solidFill>
                <a:latin typeface="游ゴシック" panose="020B0400000000000000" pitchFamily="50" charset="-128"/>
                <a:ea typeface="游ゴシック" panose="020B0400000000000000" pitchFamily="50" charset="-128"/>
              </a:rPr>
              <a:t>観察と測定</a:t>
            </a:r>
          </a:p>
        </p:txBody>
      </p:sp>
      <p:sp>
        <p:nvSpPr>
          <p:cNvPr id="7" name="テキスト ボックス 6">
            <a:extLst>
              <a:ext uri="{FF2B5EF4-FFF2-40B4-BE49-F238E27FC236}">
                <a16:creationId xmlns:a16="http://schemas.microsoft.com/office/drawing/2014/main" id="{532CC1ED-5F67-4E7B-89B3-52127258F9A4}"/>
              </a:ext>
            </a:extLst>
          </p:cNvPr>
          <p:cNvSpPr txBox="1"/>
          <p:nvPr/>
        </p:nvSpPr>
        <p:spPr>
          <a:xfrm>
            <a:off x="351835" y="6093296"/>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8" name="スライド番号プレースホルダー 1">
            <a:extLst>
              <a:ext uri="{FF2B5EF4-FFF2-40B4-BE49-F238E27FC236}">
                <a16:creationId xmlns:a16="http://schemas.microsoft.com/office/drawing/2014/main" id="{3CE52BD8-C0AD-43DC-9A45-12D639654C99}"/>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8</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04967040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FB3D2827-D27F-41BB-8942-7713E3D28D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664" y="1711035"/>
            <a:ext cx="5996462" cy="4497346"/>
          </a:xfrm>
          <a:prstGeom prst="rect">
            <a:avLst/>
          </a:prstGeom>
        </p:spPr>
      </p:pic>
      <p:sp>
        <p:nvSpPr>
          <p:cNvPr id="8" name="Text Box 7">
            <a:extLst>
              <a:ext uri="{FF2B5EF4-FFF2-40B4-BE49-F238E27FC236}">
                <a16:creationId xmlns:a16="http://schemas.microsoft.com/office/drawing/2014/main" id="{EB623DA0-2E49-4ED3-B999-19747C8979AE}"/>
              </a:ext>
            </a:extLst>
          </p:cNvPr>
          <p:cNvSpPr txBox="1">
            <a:spLocks noChangeArrowheads="1"/>
          </p:cNvSpPr>
          <p:nvPr/>
        </p:nvSpPr>
        <p:spPr bwMode="auto">
          <a:xfrm>
            <a:off x="251520" y="1196752"/>
            <a:ext cx="8640960" cy="519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ja-JP"/>
            </a:defPPr>
            <a:lvl1pPr marL="360000" indent="-360000">
              <a:spcBef>
                <a:spcPts val="1200"/>
              </a:spcBef>
              <a:defRPr sz="2800">
                <a:latin typeface="Segoe UI" panose="020B0502040204020203" pitchFamily="34" charset="0"/>
                <a:ea typeface="メイリオ" panose="020B0604030504040204" pitchFamily="50" charset="-128"/>
              </a:defRPr>
            </a:lvl1pPr>
            <a:lvl2pPr marL="742950" indent="-285750">
              <a:defRPr>
                <a:latin typeface="Arial" panose="020B0604020202020204" pitchFamily="34" charset="0"/>
                <a:ea typeface="ＭＳ Ｐゴシック" panose="020B0600070205080204" pitchFamily="50" charset="-128"/>
              </a:defRPr>
            </a:lvl2pPr>
            <a:lvl3pPr marL="1143000" indent="-228600">
              <a:defRPr>
                <a:latin typeface="Arial" panose="020B0604020202020204" pitchFamily="34" charset="0"/>
                <a:ea typeface="ＭＳ Ｐゴシック" panose="020B0600070205080204" pitchFamily="50" charset="-128"/>
              </a:defRPr>
            </a:lvl3pPr>
            <a:lvl4pPr marL="1600200" indent="-228600">
              <a:defRPr>
                <a:latin typeface="Arial" panose="020B0604020202020204" pitchFamily="34" charset="0"/>
                <a:ea typeface="ＭＳ Ｐゴシック" panose="020B0600070205080204" pitchFamily="50" charset="-128"/>
              </a:defRPr>
            </a:lvl4pPr>
            <a:lvl5pPr marL="2057400" indent="-228600">
              <a:defRPr>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9pPr>
          </a:lstStyle>
          <a:p>
            <a:r>
              <a:rPr lang="ja-JP" altLang="en-US" dirty="0"/>
              <a:t>○非利き手で、吸引器のスイッチを切る。</a:t>
            </a:r>
          </a:p>
        </p:txBody>
      </p:sp>
      <p:sp>
        <p:nvSpPr>
          <p:cNvPr id="5" name="タイトル 4">
            <a:extLst>
              <a:ext uri="{FF2B5EF4-FFF2-40B4-BE49-F238E27FC236}">
                <a16:creationId xmlns:a16="http://schemas.microsoft.com/office/drawing/2014/main" id="{0683A357-8E2D-4BB2-8388-C38A5733A5F3}"/>
              </a:ext>
            </a:extLst>
          </p:cNvPr>
          <p:cNvSpPr>
            <a:spLocks noGrp="1"/>
          </p:cNvSpPr>
          <p:nvPr>
            <p:ph type="title"/>
          </p:nvPr>
        </p:nvSpPr>
        <p:spPr/>
        <p:txBody>
          <a:bodyPr>
            <a:normAutofit fontScale="90000"/>
          </a:bodyPr>
          <a:lstStyle/>
          <a:p>
            <a:r>
              <a:rPr lang="ja-JP" altLang="en-US" dirty="0"/>
              <a:t>手順⑫吸引器のスイッチを切る</a:t>
            </a:r>
          </a:p>
        </p:txBody>
      </p:sp>
      <p:sp>
        <p:nvSpPr>
          <p:cNvPr id="11" name="テキスト ボックス 10">
            <a:extLst>
              <a:ext uri="{FF2B5EF4-FFF2-40B4-BE49-F238E27FC236}">
                <a16:creationId xmlns:a16="http://schemas.microsoft.com/office/drawing/2014/main" id="{C9FD14C3-AF98-47F3-B11B-9FACC3954139}"/>
              </a:ext>
            </a:extLst>
          </p:cNvPr>
          <p:cNvSpPr txBox="1"/>
          <p:nvPr/>
        </p:nvSpPr>
        <p:spPr>
          <a:xfrm>
            <a:off x="5436096" y="169200"/>
            <a:ext cx="3209533"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4-5.</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口腔内・鼻腔内吸引</a:t>
            </a:r>
          </a:p>
        </p:txBody>
      </p:sp>
      <p:sp>
        <p:nvSpPr>
          <p:cNvPr id="6" name="テキスト ボックス 5">
            <a:extLst>
              <a:ext uri="{FF2B5EF4-FFF2-40B4-BE49-F238E27FC236}">
                <a16:creationId xmlns:a16="http://schemas.microsoft.com/office/drawing/2014/main" id="{D73AFE20-B436-46E7-B1B6-2F812FBD103C}"/>
              </a:ext>
            </a:extLst>
          </p:cNvPr>
          <p:cNvSpPr txBox="1"/>
          <p:nvPr/>
        </p:nvSpPr>
        <p:spPr>
          <a:xfrm>
            <a:off x="423843" y="6231264"/>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7" name="スライド番号プレースホルダー 1">
            <a:extLst>
              <a:ext uri="{FF2B5EF4-FFF2-40B4-BE49-F238E27FC236}">
                <a16:creationId xmlns:a16="http://schemas.microsoft.com/office/drawing/2014/main" id="{C23CD8FE-AC1E-44A8-B332-192E8DA9F942}"/>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113</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93563969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9" name="Text Box 6">
            <a:extLst>
              <a:ext uri="{FF2B5EF4-FFF2-40B4-BE49-F238E27FC236}">
                <a16:creationId xmlns:a16="http://schemas.microsoft.com/office/drawing/2014/main" id="{CD657CF4-C5E1-46AD-8B3A-D98F14DAE830}"/>
              </a:ext>
            </a:extLst>
          </p:cNvPr>
          <p:cNvSpPr txBox="1">
            <a:spLocks noChangeArrowheads="1"/>
          </p:cNvSpPr>
          <p:nvPr/>
        </p:nvSpPr>
        <p:spPr bwMode="auto">
          <a:xfrm>
            <a:off x="252000" y="1224000"/>
            <a:ext cx="8156068" cy="94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defPPr>
              <a:defRPr lang="ja-JP"/>
            </a:defPPr>
            <a:lvl1pPr defTabSz="873125">
              <a:spcBef>
                <a:spcPct val="0"/>
              </a:spcBef>
              <a:buFontTx/>
              <a:buNone/>
              <a:defRPr sz="3200">
                <a:latin typeface="Segoe UI" panose="020B0502040204020203" pitchFamily="34" charset="0"/>
                <a:ea typeface="メイリオ" panose="020B0604030504040204" pitchFamily="50" charset="-128"/>
              </a:defRPr>
            </a:lvl1pPr>
            <a:lvl2pPr marL="742950" indent="-285750" defTabSz="873125">
              <a:spcBef>
                <a:spcPct val="20000"/>
              </a:spcBef>
              <a:buChar char="–"/>
              <a:defRPr sz="2600">
                <a:latin typeface="Arial" panose="020B0604020202020204" pitchFamily="34" charset="0"/>
                <a:ea typeface="ＭＳ Ｐゴシック" panose="020B0600070205080204" pitchFamily="50" charset="-128"/>
              </a:defRPr>
            </a:lvl2pPr>
            <a:lvl3pPr marL="1143000" indent="-228600" defTabSz="873125">
              <a:spcBef>
                <a:spcPct val="20000"/>
              </a:spcBef>
              <a:buChar char="•"/>
              <a:defRPr sz="2300">
                <a:latin typeface="Arial" panose="020B0604020202020204" pitchFamily="34" charset="0"/>
                <a:ea typeface="ＭＳ Ｐゴシック" panose="020B0600070205080204" pitchFamily="50" charset="-128"/>
              </a:defRPr>
            </a:lvl3pPr>
            <a:lvl4pPr marL="1600200" indent="-228600" defTabSz="873125">
              <a:spcBef>
                <a:spcPct val="20000"/>
              </a:spcBef>
              <a:buChar char="–"/>
              <a:defRPr sz="1900">
                <a:latin typeface="Arial" panose="020B0604020202020204" pitchFamily="34" charset="0"/>
                <a:ea typeface="ＭＳ Ｐゴシック" panose="020B0600070205080204" pitchFamily="50" charset="-128"/>
              </a:defRPr>
            </a:lvl4pPr>
            <a:lvl5pPr marL="2057400" indent="-228600" defTabSz="873125">
              <a:spcBef>
                <a:spcPct val="20000"/>
              </a:spcBef>
              <a:buChar char="»"/>
              <a:defRPr sz="1900">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9pPr>
          </a:lstStyle>
          <a:p>
            <a:pPr marL="360000" marR="0" lvl="0" indent="-360000" defTabSz="873125" rtl="0" eaLnBrk="1" fontAlgn="auto" latinLnBrk="0" hangingPunct="1">
              <a:lnSpc>
                <a:spcPct val="100000"/>
              </a:lnSpc>
              <a:spcBef>
                <a:spcPct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○吸引カテーテルを接続管からはずし、衛生的に保管容器</a:t>
            </a:r>
            <a:r>
              <a:rPr kumimoji="1" lang="ja-JP" altLang="en-US" sz="2800" b="0" i="0" u="none" strike="noStrike" kern="1200" cap="none" spc="0" normalizeH="0" baseline="0" noProof="0" dirty="0">
                <a:ln>
                  <a:noFill/>
                </a:ln>
                <a:effectLst/>
                <a:uLnTx/>
                <a:uFillTx/>
                <a:latin typeface="Segoe UI" panose="020B0502040204020203" pitchFamily="34" charset="0"/>
                <a:ea typeface="メイリオ" panose="020B0604030504040204" pitchFamily="50" charset="-128"/>
                <a:cs typeface="+mn-cs"/>
              </a:rPr>
              <a:t>に戻す</a:t>
            </a: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a:t>
            </a:r>
          </a:p>
        </p:txBody>
      </p:sp>
      <p:pic>
        <p:nvPicPr>
          <p:cNvPr id="11" name="コンテンツ プレースホルダー 7">
            <a:extLst>
              <a:ext uri="{FF2B5EF4-FFF2-40B4-BE49-F238E27FC236}">
                <a16:creationId xmlns:a16="http://schemas.microsoft.com/office/drawing/2014/main" id="{7F758ADD-3643-4C0F-B23C-70D5834446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2567950"/>
            <a:ext cx="4118687" cy="3082922"/>
          </a:xfrm>
          <a:prstGeom prst="rect">
            <a:avLst/>
          </a:prstGeom>
        </p:spPr>
      </p:pic>
      <p:pic>
        <p:nvPicPr>
          <p:cNvPr id="12" name="コンテンツ プレースホルダー 9">
            <a:extLst>
              <a:ext uri="{FF2B5EF4-FFF2-40B4-BE49-F238E27FC236}">
                <a16:creationId xmlns:a16="http://schemas.microsoft.com/office/drawing/2014/main" id="{F106FA04-5AAA-47D6-A34E-4E7EE920C0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0026" y="2565666"/>
            <a:ext cx="4118687" cy="3087489"/>
          </a:xfrm>
          <a:prstGeom prst="rect">
            <a:avLst/>
          </a:prstGeom>
        </p:spPr>
      </p:pic>
      <p:sp>
        <p:nvSpPr>
          <p:cNvPr id="5" name="タイトル 4">
            <a:extLst>
              <a:ext uri="{FF2B5EF4-FFF2-40B4-BE49-F238E27FC236}">
                <a16:creationId xmlns:a16="http://schemas.microsoft.com/office/drawing/2014/main" id="{5C3800C2-DF17-4AFB-85E7-5D3F59372BC9}"/>
              </a:ext>
            </a:extLst>
          </p:cNvPr>
          <p:cNvSpPr>
            <a:spLocks noGrp="1"/>
          </p:cNvSpPr>
          <p:nvPr>
            <p:ph type="title"/>
          </p:nvPr>
        </p:nvSpPr>
        <p:spPr/>
        <p:txBody>
          <a:bodyPr>
            <a:normAutofit fontScale="90000"/>
          </a:bodyPr>
          <a:lstStyle/>
          <a:p>
            <a:r>
              <a:rPr lang="ja-JP" altLang="en-US" dirty="0"/>
              <a:t>手順⑬吸引カテーテルを保管容器に戻す</a:t>
            </a:r>
          </a:p>
        </p:txBody>
      </p:sp>
      <p:sp>
        <p:nvSpPr>
          <p:cNvPr id="9" name="テキスト ボックス 8">
            <a:extLst>
              <a:ext uri="{FF2B5EF4-FFF2-40B4-BE49-F238E27FC236}">
                <a16:creationId xmlns:a16="http://schemas.microsoft.com/office/drawing/2014/main" id="{FA15B97B-D237-4F2E-81FA-60A1680E1EEA}"/>
              </a:ext>
            </a:extLst>
          </p:cNvPr>
          <p:cNvSpPr txBox="1"/>
          <p:nvPr/>
        </p:nvSpPr>
        <p:spPr>
          <a:xfrm>
            <a:off x="5436096" y="169200"/>
            <a:ext cx="3209533"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4-5.</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口腔内・鼻腔内吸引</a:t>
            </a:r>
          </a:p>
        </p:txBody>
      </p:sp>
      <p:sp>
        <p:nvSpPr>
          <p:cNvPr id="7" name="スライド番号プレースホルダー 1">
            <a:extLst>
              <a:ext uri="{FF2B5EF4-FFF2-40B4-BE49-F238E27FC236}">
                <a16:creationId xmlns:a16="http://schemas.microsoft.com/office/drawing/2014/main" id="{92AEBEFE-26A9-479D-8108-44500AE024DA}"/>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114</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26157998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9" name="Text Box 6">
            <a:extLst>
              <a:ext uri="{FF2B5EF4-FFF2-40B4-BE49-F238E27FC236}">
                <a16:creationId xmlns:a16="http://schemas.microsoft.com/office/drawing/2014/main" id="{CD657CF4-C5E1-46AD-8B3A-D98F14DAE830}"/>
              </a:ext>
            </a:extLst>
          </p:cNvPr>
          <p:cNvSpPr txBox="1">
            <a:spLocks noChangeArrowheads="1"/>
          </p:cNvSpPr>
          <p:nvPr/>
        </p:nvSpPr>
        <p:spPr bwMode="auto">
          <a:xfrm>
            <a:off x="252000" y="1620000"/>
            <a:ext cx="8660123" cy="258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defPPr>
              <a:defRPr lang="ja-JP"/>
            </a:defPPr>
            <a:lvl1pPr defTabSz="873125">
              <a:spcBef>
                <a:spcPct val="0"/>
              </a:spcBef>
              <a:buFontTx/>
              <a:buNone/>
              <a:defRPr sz="3200">
                <a:latin typeface="Segoe UI" panose="020B0502040204020203" pitchFamily="34" charset="0"/>
                <a:ea typeface="メイリオ" panose="020B0604030504040204" pitchFamily="50" charset="-128"/>
              </a:defRPr>
            </a:lvl1pPr>
            <a:lvl2pPr marL="742950" indent="-285750" defTabSz="873125">
              <a:spcBef>
                <a:spcPct val="20000"/>
              </a:spcBef>
              <a:buChar char="–"/>
              <a:defRPr sz="2600">
                <a:latin typeface="Arial" panose="020B0604020202020204" pitchFamily="34" charset="0"/>
                <a:ea typeface="ＭＳ Ｐゴシック" panose="020B0600070205080204" pitchFamily="50" charset="-128"/>
              </a:defRPr>
            </a:lvl2pPr>
            <a:lvl3pPr marL="1143000" indent="-228600" defTabSz="873125">
              <a:spcBef>
                <a:spcPct val="20000"/>
              </a:spcBef>
              <a:buChar char="•"/>
              <a:defRPr sz="2300">
                <a:latin typeface="Arial" panose="020B0604020202020204" pitchFamily="34" charset="0"/>
                <a:ea typeface="ＭＳ Ｐゴシック" panose="020B0600070205080204" pitchFamily="50" charset="-128"/>
              </a:defRPr>
            </a:lvl3pPr>
            <a:lvl4pPr marL="1600200" indent="-228600" defTabSz="873125">
              <a:spcBef>
                <a:spcPct val="20000"/>
              </a:spcBef>
              <a:buChar char="–"/>
              <a:defRPr sz="1900">
                <a:latin typeface="Arial" panose="020B0604020202020204" pitchFamily="34" charset="0"/>
                <a:ea typeface="ＭＳ Ｐゴシック" panose="020B0600070205080204" pitchFamily="50" charset="-128"/>
              </a:defRPr>
            </a:lvl4pPr>
            <a:lvl5pPr marL="2057400" indent="-228600" defTabSz="873125">
              <a:spcBef>
                <a:spcPct val="20000"/>
              </a:spcBef>
              <a:buChar char="»"/>
              <a:defRPr sz="1900">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9pPr>
          </a:lstStyle>
          <a:p>
            <a:pPr marL="360000" marR="0" lvl="0" indent="-360000" defTabSz="873125" rtl="0" eaLnBrk="1" fontAlgn="auto" latinLnBrk="0" hangingPunct="1">
              <a:lnSpc>
                <a:spcPct val="100000"/>
              </a:lnSpc>
              <a:spcBef>
                <a:spcPts val="300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○手袋をはずす。セッシを元に戻す。</a:t>
            </a:r>
            <a:endPar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360000" marR="0" lvl="0" indent="-360000" defTabSz="873125" rtl="0" eaLnBrk="1" fontAlgn="auto" latinLnBrk="0" hangingPunct="1">
              <a:lnSpc>
                <a:spcPct val="100000"/>
              </a:lnSpc>
              <a:spcBef>
                <a:spcPts val="3000"/>
              </a:spcBef>
              <a:spcAft>
                <a:spcPts val="0"/>
              </a:spcAft>
              <a:buClrTx/>
              <a:buSzTx/>
              <a:buFontTx/>
              <a:buNone/>
              <a:tabLst/>
              <a:defRPr/>
            </a:pPr>
            <a:r>
              <a:rPr lang="ja-JP" altLang="en-US" sz="2800" dirty="0">
                <a:solidFill>
                  <a:prstClr val="black"/>
                </a:solidFill>
              </a:rPr>
              <a:t>○対象者に吸引が終わったことを告げ、喀痰がとり切れたかを確認する。</a:t>
            </a:r>
            <a:endParaRPr lang="en-US" altLang="ja-JP" sz="2800" dirty="0">
              <a:solidFill>
                <a:prstClr val="black"/>
              </a:solidFill>
            </a:endParaRPr>
          </a:p>
          <a:p>
            <a:pPr marL="360000" marR="0" lvl="0" indent="-360000" defTabSz="873125" rtl="0" eaLnBrk="1" fontAlgn="auto" latinLnBrk="0" hangingPunct="1">
              <a:lnSpc>
                <a:spcPct val="100000"/>
              </a:lnSpc>
              <a:spcBef>
                <a:spcPts val="300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○体位や環境を整える。</a:t>
            </a:r>
          </a:p>
        </p:txBody>
      </p:sp>
      <p:sp>
        <p:nvSpPr>
          <p:cNvPr id="5" name="タイトル 4">
            <a:extLst>
              <a:ext uri="{FF2B5EF4-FFF2-40B4-BE49-F238E27FC236}">
                <a16:creationId xmlns:a16="http://schemas.microsoft.com/office/drawing/2014/main" id="{5C3800C2-DF17-4AFB-85E7-5D3F59372BC9}"/>
              </a:ext>
            </a:extLst>
          </p:cNvPr>
          <p:cNvSpPr>
            <a:spLocks noGrp="1"/>
          </p:cNvSpPr>
          <p:nvPr>
            <p:ph type="title"/>
          </p:nvPr>
        </p:nvSpPr>
        <p:spPr/>
        <p:txBody>
          <a:bodyPr>
            <a:normAutofit fontScale="90000"/>
          </a:bodyPr>
          <a:lstStyle/>
          <a:p>
            <a:r>
              <a:rPr lang="ja-JP" altLang="en-US" dirty="0"/>
              <a:t>手順⑭対象者への確認、体位・環境の調整</a:t>
            </a:r>
          </a:p>
        </p:txBody>
      </p:sp>
      <p:sp>
        <p:nvSpPr>
          <p:cNvPr id="7" name="テキスト ボックス 6">
            <a:extLst>
              <a:ext uri="{FF2B5EF4-FFF2-40B4-BE49-F238E27FC236}">
                <a16:creationId xmlns:a16="http://schemas.microsoft.com/office/drawing/2014/main" id="{8D211C29-137F-40D3-A0C2-26264B3D0F48}"/>
              </a:ext>
            </a:extLst>
          </p:cNvPr>
          <p:cNvSpPr txBox="1"/>
          <p:nvPr/>
        </p:nvSpPr>
        <p:spPr>
          <a:xfrm>
            <a:off x="5436096" y="169200"/>
            <a:ext cx="3209533"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4-5.</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口腔内・鼻腔内吸引</a:t>
            </a:r>
          </a:p>
        </p:txBody>
      </p:sp>
      <p:sp>
        <p:nvSpPr>
          <p:cNvPr id="6" name="スライド番号プレースホルダー 1">
            <a:extLst>
              <a:ext uri="{FF2B5EF4-FFF2-40B4-BE49-F238E27FC236}">
                <a16:creationId xmlns:a16="http://schemas.microsoft.com/office/drawing/2014/main" id="{35B435F8-DBA4-4D3B-BD00-D3974F7FD13B}"/>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115</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63315867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9" name="Text Box 6">
            <a:extLst>
              <a:ext uri="{FF2B5EF4-FFF2-40B4-BE49-F238E27FC236}">
                <a16:creationId xmlns:a16="http://schemas.microsoft.com/office/drawing/2014/main" id="{CD657CF4-C5E1-46AD-8B3A-D98F14DAE830}"/>
              </a:ext>
            </a:extLst>
          </p:cNvPr>
          <p:cNvSpPr txBox="1">
            <a:spLocks noChangeArrowheads="1"/>
          </p:cNvSpPr>
          <p:nvPr/>
        </p:nvSpPr>
        <p:spPr bwMode="auto">
          <a:xfrm>
            <a:off x="252000" y="1620000"/>
            <a:ext cx="8660123" cy="2196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defPPr>
              <a:defRPr lang="ja-JP"/>
            </a:defPPr>
            <a:lvl1pPr defTabSz="873125">
              <a:spcBef>
                <a:spcPct val="0"/>
              </a:spcBef>
              <a:buFontTx/>
              <a:buNone/>
              <a:defRPr sz="3200">
                <a:latin typeface="Segoe UI" panose="020B0502040204020203" pitchFamily="34" charset="0"/>
                <a:ea typeface="メイリオ" panose="020B0604030504040204" pitchFamily="50" charset="-128"/>
              </a:defRPr>
            </a:lvl1pPr>
            <a:lvl2pPr marL="742950" indent="-285750" defTabSz="873125">
              <a:spcBef>
                <a:spcPct val="20000"/>
              </a:spcBef>
              <a:buChar char="–"/>
              <a:defRPr sz="2600">
                <a:latin typeface="Arial" panose="020B0604020202020204" pitchFamily="34" charset="0"/>
                <a:ea typeface="ＭＳ Ｐゴシック" panose="020B0600070205080204" pitchFamily="50" charset="-128"/>
              </a:defRPr>
            </a:lvl2pPr>
            <a:lvl3pPr marL="1143000" indent="-228600" defTabSz="873125">
              <a:spcBef>
                <a:spcPct val="20000"/>
              </a:spcBef>
              <a:buChar char="•"/>
              <a:defRPr sz="2300">
                <a:latin typeface="Arial" panose="020B0604020202020204" pitchFamily="34" charset="0"/>
                <a:ea typeface="ＭＳ Ｐゴシック" panose="020B0600070205080204" pitchFamily="50" charset="-128"/>
              </a:defRPr>
            </a:lvl3pPr>
            <a:lvl4pPr marL="1600200" indent="-228600" defTabSz="873125">
              <a:spcBef>
                <a:spcPct val="20000"/>
              </a:spcBef>
              <a:buChar char="–"/>
              <a:defRPr sz="1900">
                <a:latin typeface="Arial" panose="020B0604020202020204" pitchFamily="34" charset="0"/>
                <a:ea typeface="ＭＳ Ｐゴシック" panose="020B0600070205080204" pitchFamily="50" charset="-128"/>
              </a:defRPr>
            </a:lvl4pPr>
            <a:lvl5pPr marL="2057400" indent="-228600" defTabSz="873125">
              <a:spcBef>
                <a:spcPct val="20000"/>
              </a:spcBef>
              <a:buChar char="»"/>
              <a:defRPr sz="1900">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9pPr>
          </a:lstStyle>
          <a:p>
            <a:pPr marL="360000" marR="0" lvl="0" indent="-360000" defTabSz="873125" rtl="0" eaLnBrk="1" fontAlgn="auto" latinLnBrk="0" hangingPunct="1">
              <a:lnSpc>
                <a:spcPct val="100000"/>
              </a:lnSpc>
              <a:spcBef>
                <a:spcPts val="300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○対象者の顔色、呼吸状態、吸引物の量や性状等を観察する。</a:t>
            </a:r>
            <a:endPar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360000" marR="0" lvl="0" indent="-360000" defTabSz="873125" rtl="0" eaLnBrk="1" fontAlgn="auto" latinLnBrk="0" hangingPunct="1">
              <a:lnSpc>
                <a:spcPct val="100000"/>
              </a:lnSpc>
              <a:spcBef>
                <a:spcPts val="3000"/>
              </a:spcBef>
              <a:spcAft>
                <a:spcPts val="0"/>
              </a:spcAft>
              <a:buClrTx/>
              <a:buSzTx/>
              <a:buFontTx/>
              <a:buNone/>
              <a:tabLst/>
              <a:defRPr/>
            </a:pPr>
            <a:r>
              <a:rPr lang="ja-JP" altLang="en-US" sz="2800" dirty="0">
                <a:solidFill>
                  <a:prstClr val="black"/>
                </a:solidFill>
              </a:rPr>
              <a:t>○経鼻経管栄養を行っている場合、吸引後の口腔内に栄養チューブが出ていないか確認する。</a:t>
            </a:r>
            <a:endParaRPr lang="en-US" altLang="ja-JP" sz="2800" dirty="0">
              <a:solidFill>
                <a:prstClr val="black"/>
              </a:solidFill>
            </a:endParaRPr>
          </a:p>
        </p:txBody>
      </p:sp>
      <p:sp>
        <p:nvSpPr>
          <p:cNvPr id="5" name="タイトル 4">
            <a:extLst>
              <a:ext uri="{FF2B5EF4-FFF2-40B4-BE49-F238E27FC236}">
                <a16:creationId xmlns:a16="http://schemas.microsoft.com/office/drawing/2014/main" id="{5C3800C2-DF17-4AFB-85E7-5D3F59372BC9}"/>
              </a:ext>
            </a:extLst>
          </p:cNvPr>
          <p:cNvSpPr>
            <a:spLocks noGrp="1"/>
          </p:cNvSpPr>
          <p:nvPr>
            <p:ph type="title"/>
          </p:nvPr>
        </p:nvSpPr>
        <p:spPr/>
        <p:txBody>
          <a:bodyPr>
            <a:normAutofit fontScale="90000"/>
          </a:bodyPr>
          <a:lstStyle/>
          <a:p>
            <a:r>
              <a:rPr lang="ja-JP" altLang="en-US" dirty="0"/>
              <a:t>手順⑮対象者を観察する</a:t>
            </a:r>
          </a:p>
        </p:txBody>
      </p:sp>
      <p:sp>
        <p:nvSpPr>
          <p:cNvPr id="7" name="テキスト ボックス 6">
            <a:extLst>
              <a:ext uri="{FF2B5EF4-FFF2-40B4-BE49-F238E27FC236}">
                <a16:creationId xmlns:a16="http://schemas.microsoft.com/office/drawing/2014/main" id="{347D0720-19B2-4C55-875B-3D0D43842FD7}"/>
              </a:ext>
            </a:extLst>
          </p:cNvPr>
          <p:cNvSpPr txBox="1"/>
          <p:nvPr/>
        </p:nvSpPr>
        <p:spPr>
          <a:xfrm>
            <a:off x="5436096" y="169200"/>
            <a:ext cx="3209533"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4-5.</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口腔内・鼻腔内吸引</a:t>
            </a:r>
          </a:p>
        </p:txBody>
      </p:sp>
      <p:sp>
        <p:nvSpPr>
          <p:cNvPr id="6" name="スライド番号プレースホルダー 1">
            <a:extLst>
              <a:ext uri="{FF2B5EF4-FFF2-40B4-BE49-F238E27FC236}">
                <a16:creationId xmlns:a16="http://schemas.microsoft.com/office/drawing/2014/main" id="{5E9F1004-AEDA-4935-9E73-9B6DA0433B95}"/>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116</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56547648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2EF0B588-58C7-48E3-BE6C-7E9AB31A1067}"/>
              </a:ext>
            </a:extLst>
          </p:cNvPr>
          <p:cNvSpPr>
            <a:spLocks noGrp="1"/>
          </p:cNvSpPr>
          <p:nvPr>
            <p:ph type="title"/>
          </p:nvPr>
        </p:nvSpPr>
        <p:spPr/>
        <p:txBody>
          <a:bodyPr>
            <a:normAutofit fontScale="90000"/>
          </a:bodyPr>
          <a:lstStyle/>
          <a:p>
            <a:r>
              <a:rPr lang="ja-JP" altLang="en-US" dirty="0"/>
              <a:t>手順⑯「流水と石けん」による手洗いをする</a:t>
            </a:r>
          </a:p>
        </p:txBody>
      </p:sp>
      <p:sp>
        <p:nvSpPr>
          <p:cNvPr id="10" name="Text Box 3">
            <a:extLst>
              <a:ext uri="{FF2B5EF4-FFF2-40B4-BE49-F238E27FC236}">
                <a16:creationId xmlns:a16="http://schemas.microsoft.com/office/drawing/2014/main" id="{06C7C90D-278D-46DF-BA60-CDD311A8487E}"/>
              </a:ext>
            </a:extLst>
          </p:cNvPr>
          <p:cNvSpPr txBox="1">
            <a:spLocks noChangeArrowheads="1"/>
          </p:cNvSpPr>
          <p:nvPr/>
        </p:nvSpPr>
        <p:spPr bwMode="auto">
          <a:xfrm>
            <a:off x="251520" y="1260000"/>
            <a:ext cx="8712968" cy="863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a:lstStyle>
            <a:defPPr>
              <a:defRPr lang="ja-JP"/>
            </a:defPPr>
            <a:lvl1pPr marL="360000" indent="-360000">
              <a:spcBef>
                <a:spcPts val="1200"/>
              </a:spcBef>
              <a:defRPr sz="2800">
                <a:latin typeface="Segoe UI" panose="020B0502040204020203" pitchFamily="34" charset="0"/>
                <a:ea typeface="メイリオ" panose="020B0604030504040204" pitchFamily="50" charset="-128"/>
              </a:defRPr>
            </a:lvl1pPr>
            <a:lvl2pPr marL="742950" indent="-285750">
              <a:defRPr>
                <a:latin typeface="Arial" panose="020B0604020202020204" pitchFamily="34" charset="0"/>
                <a:ea typeface="ＭＳ Ｐゴシック" panose="020B0600070205080204" pitchFamily="50" charset="-128"/>
              </a:defRPr>
            </a:lvl2pPr>
            <a:lvl3pPr marL="1143000" indent="-228600">
              <a:defRPr>
                <a:latin typeface="Arial" panose="020B0604020202020204" pitchFamily="34" charset="0"/>
                <a:ea typeface="ＭＳ Ｐゴシック" panose="020B0600070205080204" pitchFamily="50" charset="-128"/>
              </a:defRPr>
            </a:lvl3pPr>
            <a:lvl4pPr marL="1600200" indent="-228600">
              <a:defRPr>
                <a:latin typeface="Arial" panose="020B0604020202020204" pitchFamily="34" charset="0"/>
                <a:ea typeface="ＭＳ Ｐゴシック" panose="020B0600070205080204" pitchFamily="50" charset="-128"/>
              </a:defRPr>
            </a:lvl4pPr>
            <a:lvl5pPr marL="2057400" indent="-228600">
              <a:defRPr>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9pPr>
          </a:lstStyle>
          <a:p>
            <a:r>
              <a:rPr lang="ja-JP" altLang="en-US" dirty="0"/>
              <a:t>○「流水と石けん」による手洗いをする。</a:t>
            </a:r>
            <a:endParaRPr lang="en-US" altLang="ja-JP" dirty="0"/>
          </a:p>
        </p:txBody>
      </p:sp>
      <p:pic>
        <p:nvPicPr>
          <p:cNvPr id="12" name="Picture 7" descr="no4">
            <a:extLst>
              <a:ext uri="{FF2B5EF4-FFF2-40B4-BE49-F238E27FC236}">
                <a16:creationId xmlns:a16="http://schemas.microsoft.com/office/drawing/2014/main" id="{2F7084BD-1A68-4BBC-AD56-D7C6BB6823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1776030"/>
            <a:ext cx="5399094" cy="4461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テキスト ボックス 8">
            <a:extLst>
              <a:ext uri="{FF2B5EF4-FFF2-40B4-BE49-F238E27FC236}">
                <a16:creationId xmlns:a16="http://schemas.microsoft.com/office/drawing/2014/main" id="{4016A0EC-3F50-47CC-9325-82230EC2CA4C}"/>
              </a:ext>
            </a:extLst>
          </p:cNvPr>
          <p:cNvSpPr txBox="1"/>
          <p:nvPr/>
        </p:nvSpPr>
        <p:spPr>
          <a:xfrm>
            <a:off x="5436096" y="169200"/>
            <a:ext cx="3209533"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4-5.</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口腔内・鼻腔内吸引</a:t>
            </a:r>
          </a:p>
        </p:txBody>
      </p:sp>
      <p:sp>
        <p:nvSpPr>
          <p:cNvPr id="8" name="テキスト ボックス 7">
            <a:extLst>
              <a:ext uri="{FF2B5EF4-FFF2-40B4-BE49-F238E27FC236}">
                <a16:creationId xmlns:a16="http://schemas.microsoft.com/office/drawing/2014/main" id="{13C14AC5-5FEB-40B2-B314-6C8B9629D86D}"/>
              </a:ext>
            </a:extLst>
          </p:cNvPr>
          <p:cNvSpPr txBox="1"/>
          <p:nvPr/>
        </p:nvSpPr>
        <p:spPr>
          <a:xfrm>
            <a:off x="423843" y="6165304"/>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7" name="スライド番号プレースホルダー 1">
            <a:extLst>
              <a:ext uri="{FF2B5EF4-FFF2-40B4-BE49-F238E27FC236}">
                <a16:creationId xmlns:a16="http://schemas.microsoft.com/office/drawing/2014/main" id="{9E184755-0817-42A1-B8C4-DD9F441B3A76}"/>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117</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65681093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2EF0B588-58C7-48E3-BE6C-7E9AB31A1067}"/>
              </a:ext>
            </a:extLst>
          </p:cNvPr>
          <p:cNvSpPr>
            <a:spLocks noGrp="1"/>
          </p:cNvSpPr>
          <p:nvPr>
            <p:ph type="title"/>
          </p:nvPr>
        </p:nvSpPr>
        <p:spPr/>
        <p:txBody>
          <a:bodyPr>
            <a:normAutofit fontScale="90000"/>
          </a:bodyPr>
          <a:lstStyle/>
          <a:p>
            <a:r>
              <a:rPr lang="ja-JP" altLang="en-US" dirty="0"/>
              <a:t>報告、片付け、記録</a:t>
            </a:r>
          </a:p>
        </p:txBody>
      </p:sp>
      <p:sp>
        <p:nvSpPr>
          <p:cNvPr id="9" name="フリーフォーム: 図形 8">
            <a:extLst>
              <a:ext uri="{FF2B5EF4-FFF2-40B4-BE49-F238E27FC236}">
                <a16:creationId xmlns:a16="http://schemas.microsoft.com/office/drawing/2014/main" id="{DC67B958-E5DA-4EA6-A176-E632053C3399}"/>
              </a:ext>
            </a:extLst>
          </p:cNvPr>
          <p:cNvSpPr/>
          <p:nvPr/>
        </p:nvSpPr>
        <p:spPr>
          <a:xfrm>
            <a:off x="2917596" y="3490274"/>
            <a:ext cx="190893" cy="518474"/>
          </a:xfrm>
          <a:custGeom>
            <a:avLst/>
            <a:gdLst>
              <a:gd name="connsiteX0" fmla="*/ 0 w 190893"/>
              <a:gd name="connsiteY0" fmla="*/ 228600 h 518474"/>
              <a:gd name="connsiteX1" fmla="*/ 51847 w 190893"/>
              <a:gd name="connsiteY1" fmla="*/ 84841 h 518474"/>
              <a:gd name="connsiteX2" fmla="*/ 190893 w 190893"/>
              <a:gd name="connsiteY2" fmla="*/ 0 h 518474"/>
              <a:gd name="connsiteX3" fmla="*/ 183823 w 190893"/>
              <a:gd name="connsiteY3" fmla="*/ 518474 h 518474"/>
              <a:gd name="connsiteX4" fmla="*/ 51847 w 190893"/>
              <a:gd name="connsiteY4" fmla="*/ 509048 h 518474"/>
              <a:gd name="connsiteX5" fmla="*/ 0 w 190893"/>
              <a:gd name="connsiteY5" fmla="*/ 228600 h 518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893" h="518474">
                <a:moveTo>
                  <a:pt x="0" y="228600"/>
                </a:moveTo>
                <a:lnTo>
                  <a:pt x="51847" y="84841"/>
                </a:lnTo>
                <a:lnTo>
                  <a:pt x="190893" y="0"/>
                </a:lnTo>
                <a:cubicBezTo>
                  <a:pt x="188536" y="172825"/>
                  <a:pt x="186180" y="345649"/>
                  <a:pt x="183823" y="518474"/>
                </a:cubicBezTo>
                <a:lnTo>
                  <a:pt x="51847" y="509048"/>
                </a:lnTo>
                <a:lnTo>
                  <a:pt x="0" y="22860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Text Box 6">
            <a:extLst>
              <a:ext uri="{FF2B5EF4-FFF2-40B4-BE49-F238E27FC236}">
                <a16:creationId xmlns:a16="http://schemas.microsoft.com/office/drawing/2014/main" id="{A0F5B1CE-48C5-4A81-AAE8-C45149F6FD4B}"/>
              </a:ext>
            </a:extLst>
          </p:cNvPr>
          <p:cNvSpPr txBox="1">
            <a:spLocks noChangeArrowheads="1"/>
          </p:cNvSpPr>
          <p:nvPr/>
        </p:nvSpPr>
        <p:spPr bwMode="auto">
          <a:xfrm>
            <a:off x="251520" y="1260000"/>
            <a:ext cx="8640960" cy="4858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defPPr>
              <a:defRPr lang="ja-JP"/>
            </a:defPPr>
            <a:lvl1pPr defTabSz="873125">
              <a:spcBef>
                <a:spcPct val="0"/>
              </a:spcBef>
              <a:buFontTx/>
              <a:buNone/>
              <a:defRPr sz="3200">
                <a:latin typeface="Segoe UI" panose="020B0502040204020203" pitchFamily="34" charset="0"/>
                <a:ea typeface="メイリオ" panose="020B0604030504040204" pitchFamily="50" charset="-128"/>
              </a:defRPr>
            </a:lvl1pPr>
            <a:lvl2pPr marL="742950" indent="-285750" defTabSz="873125">
              <a:spcBef>
                <a:spcPct val="20000"/>
              </a:spcBef>
              <a:buChar char="–"/>
              <a:defRPr sz="2600">
                <a:latin typeface="Arial" panose="020B0604020202020204" pitchFamily="34" charset="0"/>
                <a:ea typeface="ＭＳ Ｐゴシック" panose="020B0600070205080204" pitchFamily="50" charset="-128"/>
              </a:defRPr>
            </a:lvl2pPr>
            <a:lvl3pPr marL="1143000" indent="-228600" defTabSz="873125">
              <a:spcBef>
                <a:spcPct val="20000"/>
              </a:spcBef>
              <a:buChar char="•"/>
              <a:defRPr sz="2300">
                <a:latin typeface="Arial" panose="020B0604020202020204" pitchFamily="34" charset="0"/>
                <a:ea typeface="ＭＳ Ｐゴシック" panose="020B0600070205080204" pitchFamily="50" charset="-128"/>
              </a:defRPr>
            </a:lvl3pPr>
            <a:lvl4pPr marL="1600200" indent="-228600" defTabSz="873125">
              <a:spcBef>
                <a:spcPct val="20000"/>
              </a:spcBef>
              <a:buChar char="–"/>
              <a:defRPr sz="1900">
                <a:latin typeface="Arial" panose="020B0604020202020204" pitchFamily="34" charset="0"/>
                <a:ea typeface="ＭＳ Ｐゴシック" panose="020B0600070205080204" pitchFamily="50" charset="-128"/>
              </a:defRPr>
            </a:lvl4pPr>
            <a:lvl5pPr marL="2057400" indent="-228600" defTabSz="873125">
              <a:spcBef>
                <a:spcPct val="20000"/>
              </a:spcBef>
              <a:buChar char="»"/>
              <a:defRPr sz="1900">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9pPr>
          </a:lstStyle>
          <a:p>
            <a:pPr marL="360000" marR="0" lvl="0" indent="-360000" defTabSz="873125" rtl="0" eaLnBrk="1" fontAlgn="auto" latinLnBrk="0" hangingPunct="1">
              <a:lnSpc>
                <a:spcPct val="100000"/>
              </a:lnSpc>
              <a:spcBef>
                <a:spcPts val="120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○指導看護師に対し、吸引物、吸引前後の対象者の状態等を報告する。</a:t>
            </a:r>
            <a:r>
              <a:rPr lang="ja-JP" altLang="en-US" sz="2800" dirty="0">
                <a:solidFill>
                  <a:prstClr val="black"/>
                </a:solidFill>
              </a:rPr>
              <a:t>ヒヤリ・ハット、アクシデントがあれば、あわせて報告する。</a:t>
            </a:r>
            <a:endParaRPr lang="en-US" altLang="ja-JP" sz="2800" dirty="0">
              <a:solidFill>
                <a:prstClr val="black"/>
              </a:solidFill>
            </a:endParaRPr>
          </a:p>
          <a:p>
            <a:pPr marL="360000" marR="0" lvl="0" indent="-360000" defTabSz="873125" rtl="0" eaLnBrk="1" fontAlgn="auto" latinLnBrk="0" hangingPunct="1">
              <a:lnSpc>
                <a:spcPct val="100000"/>
              </a:lnSpc>
              <a:spcBef>
                <a:spcPts val="1200"/>
              </a:spcBef>
              <a:spcAft>
                <a:spcPts val="0"/>
              </a:spcAft>
              <a:buClrTx/>
              <a:buSzTx/>
              <a:buFontTx/>
              <a:buNone/>
              <a:tabLst/>
              <a:defRPr/>
            </a:pPr>
            <a:r>
              <a:rPr lang="ja-JP" altLang="en-US" sz="2800" dirty="0">
                <a:solidFill>
                  <a:prstClr val="black"/>
                </a:solidFill>
              </a:rPr>
              <a:t>○吸引びんの廃液量が</a:t>
            </a:r>
            <a:r>
              <a:rPr lang="en-US" altLang="ja-JP" sz="2800" dirty="0">
                <a:solidFill>
                  <a:prstClr val="black"/>
                </a:solidFill>
              </a:rPr>
              <a:t>70</a:t>
            </a:r>
            <a:r>
              <a:rPr lang="ja-JP" altLang="en-US" sz="2800" dirty="0">
                <a:solidFill>
                  <a:prstClr val="black"/>
                </a:solidFill>
              </a:rPr>
              <a:t>～</a:t>
            </a:r>
            <a:r>
              <a:rPr lang="en-US" altLang="ja-JP" sz="2800" dirty="0">
                <a:solidFill>
                  <a:prstClr val="black"/>
                </a:solidFill>
              </a:rPr>
              <a:t>80</a:t>
            </a:r>
            <a:r>
              <a:rPr lang="ja-JP" altLang="en-US" sz="2800" dirty="0">
                <a:solidFill>
                  <a:prstClr val="black"/>
                </a:solidFill>
              </a:rPr>
              <a:t>％になる前に廃液を捨てる</a:t>
            </a:r>
            <a:r>
              <a:rPr kumimoji="1" lang="ja-JP" altLang="en-US" sz="2800" b="0" i="0" u="none" strike="noStrike" kern="1200" cap="none" spc="0" normalizeH="0" baseline="0" noProof="0" dirty="0" err="1">
                <a:ln>
                  <a:noFill/>
                </a:ln>
                <a:solidFill>
                  <a:prstClr val="black"/>
                </a:solidFill>
                <a:effectLst/>
                <a:uLnTx/>
                <a:uFillTx/>
                <a:latin typeface="Segoe UI" panose="020B0502040204020203" pitchFamily="34" charset="0"/>
                <a:ea typeface="メイリオ" panose="020B0604030504040204" pitchFamily="50" charset="-128"/>
                <a:cs typeface="+mn-cs"/>
              </a:rPr>
              <a:t>。</a:t>
            </a:r>
            <a:endPar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360000" marR="0" lvl="0" indent="-360000" defTabSz="873125" rtl="0" eaLnBrk="1" fontAlgn="auto" latinLnBrk="0" hangingPunct="1">
              <a:lnSpc>
                <a:spcPct val="100000"/>
              </a:lnSpc>
              <a:spcBef>
                <a:spcPts val="1200"/>
              </a:spcBef>
              <a:spcAft>
                <a:spcPts val="0"/>
              </a:spcAft>
              <a:buClrTx/>
              <a:buSzTx/>
              <a:buFontTx/>
              <a:buNone/>
              <a:tabLst/>
              <a:defRPr/>
            </a:pPr>
            <a:r>
              <a:rPr lang="ja-JP" altLang="en-US" sz="2800" dirty="0">
                <a:solidFill>
                  <a:prstClr val="black"/>
                </a:solidFill>
              </a:rPr>
              <a:t>○保管容器や洗浄水等を、</a:t>
            </a:r>
            <a:br>
              <a:rPr lang="en-US" altLang="ja-JP" sz="2800" dirty="0">
                <a:solidFill>
                  <a:prstClr val="black"/>
                </a:solidFill>
              </a:rPr>
            </a:br>
            <a:r>
              <a:rPr lang="ja-JP" altLang="en-US" sz="2800" dirty="0">
                <a:solidFill>
                  <a:prstClr val="black"/>
                </a:solidFill>
              </a:rPr>
              <a:t>適宜交換する。</a:t>
            </a:r>
            <a:endPar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360000" marR="0" lvl="0" indent="-360000" defTabSz="873125" rtl="0" eaLnBrk="1" fontAlgn="auto" latinLnBrk="0" hangingPunct="1">
              <a:lnSpc>
                <a:spcPct val="100000"/>
              </a:lnSpc>
              <a:spcBef>
                <a:spcPts val="1200"/>
              </a:spcBef>
              <a:spcAft>
                <a:spcPts val="0"/>
              </a:spcAft>
              <a:buClrTx/>
              <a:buSzTx/>
              <a:buFontTx/>
              <a:buNone/>
              <a:tabLst/>
              <a:defRPr/>
            </a:pPr>
            <a:r>
              <a:rPr lang="ja-JP" altLang="en-US" sz="2800" dirty="0">
                <a:solidFill>
                  <a:prstClr val="black"/>
                </a:solidFill>
              </a:rPr>
              <a:t>○実施記録を書く。</a:t>
            </a:r>
            <a:br>
              <a:rPr lang="en-US" altLang="ja-JP" sz="2800" dirty="0">
                <a:solidFill>
                  <a:prstClr val="black"/>
                </a:solidFill>
              </a:rPr>
            </a:br>
            <a:r>
              <a:rPr lang="ja-JP" altLang="en-US" sz="2800" dirty="0">
                <a:solidFill>
                  <a:prstClr val="black"/>
                </a:solidFill>
              </a:rPr>
              <a:t>ヒヤリ・ハットがあれば、</a:t>
            </a:r>
            <a:br>
              <a:rPr lang="en-US" altLang="ja-JP" sz="2800" dirty="0">
                <a:solidFill>
                  <a:prstClr val="black"/>
                </a:solidFill>
              </a:rPr>
            </a:br>
            <a:r>
              <a:rPr lang="ja-JP" altLang="en-US" sz="2800" dirty="0">
                <a:solidFill>
                  <a:prstClr val="black"/>
                </a:solidFill>
              </a:rPr>
              <a:t>業務の後に記録する。</a:t>
            </a:r>
            <a:endPar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p:txBody>
      </p:sp>
      <p:pic>
        <p:nvPicPr>
          <p:cNvPr id="4" name="図 3">
            <a:extLst>
              <a:ext uri="{FF2B5EF4-FFF2-40B4-BE49-F238E27FC236}">
                <a16:creationId xmlns:a16="http://schemas.microsoft.com/office/drawing/2014/main" id="{B119A3EC-9DB8-4C1A-A683-6BED6B279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072" y="3418502"/>
            <a:ext cx="3024336" cy="3024336"/>
          </a:xfrm>
          <a:prstGeom prst="rect">
            <a:avLst/>
          </a:prstGeom>
        </p:spPr>
      </p:pic>
      <p:sp>
        <p:nvSpPr>
          <p:cNvPr id="10" name="テキスト ボックス 9">
            <a:extLst>
              <a:ext uri="{FF2B5EF4-FFF2-40B4-BE49-F238E27FC236}">
                <a16:creationId xmlns:a16="http://schemas.microsoft.com/office/drawing/2014/main" id="{EDF7080A-29D4-4CF4-A565-16CD22964490}"/>
              </a:ext>
            </a:extLst>
          </p:cNvPr>
          <p:cNvSpPr txBox="1"/>
          <p:nvPr/>
        </p:nvSpPr>
        <p:spPr>
          <a:xfrm>
            <a:off x="5436096" y="169200"/>
            <a:ext cx="3209533"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4-5.</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口腔内・鼻腔内吸引</a:t>
            </a:r>
          </a:p>
        </p:txBody>
      </p:sp>
      <p:sp>
        <p:nvSpPr>
          <p:cNvPr id="7" name="スライド番号プレースホルダー 1">
            <a:extLst>
              <a:ext uri="{FF2B5EF4-FFF2-40B4-BE49-F238E27FC236}">
                <a16:creationId xmlns:a16="http://schemas.microsoft.com/office/drawing/2014/main" id="{44CD8A2B-FA84-4545-80DE-419D6FB5213C}"/>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118</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65085173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019FFB2B-B949-49DA-974C-25241CDB876E}"/>
              </a:ext>
            </a:extLst>
          </p:cNvPr>
          <p:cNvSpPr>
            <a:spLocks noGrp="1"/>
          </p:cNvSpPr>
          <p:nvPr>
            <p:ph type="title"/>
          </p:nvPr>
        </p:nvSpPr>
        <p:spPr/>
        <p:txBody>
          <a:bodyPr>
            <a:normAutofit/>
          </a:bodyPr>
          <a:lstStyle/>
          <a:p>
            <a:pPr algn="ctr"/>
            <a:r>
              <a:rPr kumimoji="1" lang="ja-JP" altLang="en-US" dirty="0"/>
              <a:t>気管カニューレ内吸引の手順</a:t>
            </a:r>
            <a:br>
              <a:rPr kumimoji="1" lang="en-US" altLang="ja-JP" dirty="0"/>
            </a:br>
            <a:r>
              <a:rPr kumimoji="1" lang="ja-JP" altLang="en-US" sz="2800" dirty="0"/>
              <a:t>（単回使用の場合、乾燥法の場合）</a:t>
            </a:r>
          </a:p>
        </p:txBody>
      </p:sp>
      <p:sp>
        <p:nvSpPr>
          <p:cNvPr id="4" name="スライド番号プレースホルダー 1">
            <a:extLst>
              <a:ext uri="{FF2B5EF4-FFF2-40B4-BE49-F238E27FC236}">
                <a16:creationId xmlns:a16="http://schemas.microsoft.com/office/drawing/2014/main" id="{DC17378C-6882-4060-8C1C-330F0920378D}"/>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119</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11310747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5" name="Text Box 15">
            <a:extLst>
              <a:ext uri="{FF2B5EF4-FFF2-40B4-BE49-F238E27FC236}">
                <a16:creationId xmlns:a16="http://schemas.microsoft.com/office/drawing/2014/main" id="{BBFC5F28-86C3-4A58-9CE3-8D2CA152608C}"/>
              </a:ext>
            </a:extLst>
          </p:cNvPr>
          <p:cNvSpPr txBox="1">
            <a:spLocks noChangeArrowheads="1"/>
          </p:cNvSpPr>
          <p:nvPr/>
        </p:nvSpPr>
        <p:spPr bwMode="auto">
          <a:xfrm>
            <a:off x="1403648" y="1152000"/>
            <a:ext cx="6335743" cy="1011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defPPr>
              <a:defRPr lang="ja-JP"/>
            </a:defPPr>
            <a:lvl1pPr defTabSz="873125">
              <a:spcBef>
                <a:spcPct val="0"/>
              </a:spcBef>
              <a:buFontTx/>
              <a:buNone/>
              <a:defRPr sz="3200">
                <a:latin typeface="Segoe UI" panose="020B0502040204020203" pitchFamily="34" charset="0"/>
                <a:ea typeface="メイリオ" panose="020B0604030504040204" pitchFamily="50" charset="-128"/>
              </a:defRPr>
            </a:lvl1pPr>
            <a:lvl2pPr marL="742950" indent="-285750" defTabSz="873125">
              <a:spcBef>
                <a:spcPct val="20000"/>
              </a:spcBef>
              <a:buChar char="–"/>
              <a:defRPr sz="2600">
                <a:latin typeface="Arial" panose="020B0604020202020204" pitchFamily="34" charset="0"/>
                <a:ea typeface="ＭＳ Ｐゴシック" panose="020B0600070205080204" pitchFamily="50" charset="-128"/>
              </a:defRPr>
            </a:lvl2pPr>
            <a:lvl3pPr marL="1143000" indent="-228600" defTabSz="873125">
              <a:spcBef>
                <a:spcPct val="20000"/>
              </a:spcBef>
              <a:buChar char="•"/>
              <a:defRPr sz="2300">
                <a:latin typeface="Arial" panose="020B0604020202020204" pitchFamily="34" charset="0"/>
                <a:ea typeface="ＭＳ Ｐゴシック" panose="020B0600070205080204" pitchFamily="50" charset="-128"/>
              </a:defRPr>
            </a:lvl3pPr>
            <a:lvl4pPr marL="1600200" indent="-228600" defTabSz="873125">
              <a:spcBef>
                <a:spcPct val="20000"/>
              </a:spcBef>
              <a:buChar char="–"/>
              <a:defRPr sz="1900">
                <a:latin typeface="Arial" panose="020B0604020202020204" pitchFamily="34" charset="0"/>
                <a:ea typeface="ＭＳ Ｐゴシック" panose="020B0600070205080204" pitchFamily="50" charset="-128"/>
              </a:defRPr>
            </a:lvl4pPr>
            <a:lvl5pPr marL="2057400" indent="-228600" defTabSz="873125">
              <a:spcBef>
                <a:spcPct val="20000"/>
              </a:spcBef>
              <a:buChar char="»"/>
              <a:defRPr sz="1900">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30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気管カニューレが、気管切開部から</a:t>
            </a:r>
          </a:p>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30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挿入されている状態をイメージする</a:t>
            </a:r>
          </a:p>
        </p:txBody>
      </p:sp>
      <p:sp>
        <p:nvSpPr>
          <p:cNvPr id="3" name="タイトル 2">
            <a:extLst>
              <a:ext uri="{FF2B5EF4-FFF2-40B4-BE49-F238E27FC236}">
                <a16:creationId xmlns:a16="http://schemas.microsoft.com/office/drawing/2014/main" id="{2E9A4755-DCB8-43EE-A91A-0B330179EC6D}"/>
              </a:ext>
            </a:extLst>
          </p:cNvPr>
          <p:cNvSpPr>
            <a:spLocks noGrp="1"/>
          </p:cNvSpPr>
          <p:nvPr>
            <p:ph type="title"/>
          </p:nvPr>
        </p:nvSpPr>
        <p:spPr/>
        <p:txBody>
          <a:bodyPr>
            <a:normAutofit fontScale="90000"/>
          </a:bodyPr>
          <a:lstStyle/>
          <a:p>
            <a:r>
              <a:rPr kumimoji="1" lang="ja-JP" altLang="en-US" dirty="0"/>
              <a:t>気管切開部の構造</a:t>
            </a:r>
          </a:p>
        </p:txBody>
      </p:sp>
      <p:sp>
        <p:nvSpPr>
          <p:cNvPr id="10" name="テキスト ボックス 9">
            <a:extLst>
              <a:ext uri="{FF2B5EF4-FFF2-40B4-BE49-F238E27FC236}">
                <a16:creationId xmlns:a16="http://schemas.microsoft.com/office/drawing/2014/main" id="{D086A942-4B5A-4D62-9514-77B9CC87E132}"/>
              </a:ext>
            </a:extLst>
          </p:cNvPr>
          <p:cNvSpPr txBox="1"/>
          <p:nvPr/>
        </p:nvSpPr>
        <p:spPr>
          <a:xfrm>
            <a:off x="5308099" y="169200"/>
            <a:ext cx="3440365"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4-6. </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気管カニューレ内吸引</a:t>
            </a:r>
          </a:p>
        </p:txBody>
      </p:sp>
      <p:grpSp>
        <p:nvGrpSpPr>
          <p:cNvPr id="4" name="グループ化 3">
            <a:extLst>
              <a:ext uri="{FF2B5EF4-FFF2-40B4-BE49-F238E27FC236}">
                <a16:creationId xmlns:a16="http://schemas.microsoft.com/office/drawing/2014/main" id="{0B7A6752-DC64-4D7A-BE2B-FDA8991547C3}"/>
              </a:ext>
            </a:extLst>
          </p:cNvPr>
          <p:cNvGrpSpPr/>
          <p:nvPr/>
        </p:nvGrpSpPr>
        <p:grpSpPr>
          <a:xfrm>
            <a:off x="1115616" y="2050181"/>
            <a:ext cx="6849616" cy="4571276"/>
            <a:chOff x="1115616" y="2050181"/>
            <a:chExt cx="6849616" cy="4571276"/>
          </a:xfrm>
        </p:grpSpPr>
        <p:pic>
          <p:nvPicPr>
            <p:cNvPr id="243716" name="図 2">
              <a:extLst>
                <a:ext uri="{FF2B5EF4-FFF2-40B4-BE49-F238E27FC236}">
                  <a16:creationId xmlns:a16="http://schemas.microsoft.com/office/drawing/2014/main" id="{461BBD5C-903D-41B9-9EE0-72335C75F1AA}"/>
                </a:ext>
              </a:extLst>
            </p:cNvPr>
            <p:cNvPicPr>
              <a:picLocks noChangeAspect="1"/>
            </p:cNvPicPr>
            <p:nvPr/>
          </p:nvPicPr>
          <p:blipFill>
            <a:blip r:embed="rId3">
              <a:extLst>
                <a:ext uri="{28A0092B-C50C-407E-A947-70E740481C1C}">
                  <a14:useLocalDpi xmlns:a14="http://schemas.microsoft.com/office/drawing/2010/main" val="0"/>
                </a:ext>
              </a:extLst>
            </a:blip>
            <a:srcRect t="6284"/>
            <a:stretch>
              <a:fillRect/>
            </a:stretch>
          </p:blipFill>
          <p:spPr bwMode="auto">
            <a:xfrm>
              <a:off x="1115616" y="2050181"/>
              <a:ext cx="6849616" cy="457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5">
              <a:extLst>
                <a:ext uri="{FF2B5EF4-FFF2-40B4-BE49-F238E27FC236}">
                  <a16:creationId xmlns:a16="http://schemas.microsoft.com/office/drawing/2014/main" id="{502794CA-185A-4BC1-AAD0-34F292F85711}"/>
                </a:ext>
              </a:extLst>
            </p:cNvPr>
            <p:cNvPicPr>
              <a:picLocks noChangeAspect="1"/>
            </p:cNvPicPr>
            <p:nvPr/>
          </p:nvPicPr>
          <p:blipFill rotWithShape="1">
            <a:blip r:embed="rId4">
              <a:extLst>
                <a:ext uri="{28A0092B-C50C-407E-A947-70E740481C1C}">
                  <a14:useLocalDpi xmlns:a14="http://schemas.microsoft.com/office/drawing/2010/main" val="0"/>
                </a:ext>
              </a:extLst>
            </a:blip>
            <a:srcRect l="66474" t="82821" r="29208" b="16288"/>
            <a:stretch/>
          </p:blipFill>
          <p:spPr>
            <a:xfrm>
              <a:off x="5121870" y="5314951"/>
              <a:ext cx="216024" cy="73819"/>
            </a:xfrm>
            <a:prstGeom prst="rect">
              <a:avLst/>
            </a:prstGeom>
          </p:spPr>
        </p:pic>
        <p:sp>
          <p:nvSpPr>
            <p:cNvPr id="2" name="二等辺三角形 1">
              <a:extLst>
                <a:ext uri="{FF2B5EF4-FFF2-40B4-BE49-F238E27FC236}">
                  <a16:creationId xmlns:a16="http://schemas.microsoft.com/office/drawing/2014/main" id="{17699D74-E990-4D66-A0D3-2761994ED28C}"/>
                </a:ext>
              </a:extLst>
            </p:cNvPr>
            <p:cNvSpPr/>
            <p:nvPr/>
          </p:nvSpPr>
          <p:spPr>
            <a:xfrm rot="18628456">
              <a:off x="5147691" y="5372410"/>
              <a:ext cx="146137" cy="72008"/>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 name="スライド番号プレースホルダー 1">
            <a:extLst>
              <a:ext uri="{FF2B5EF4-FFF2-40B4-BE49-F238E27FC236}">
                <a16:creationId xmlns:a16="http://schemas.microsoft.com/office/drawing/2014/main" id="{B231E9D4-3056-49D3-8B4D-EB3517A4AD1A}"/>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120</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16503028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51A86C46-EBCD-41F9-ACB2-85170B5AD6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233" t="8292" r="18236" b="11690"/>
          <a:stretch/>
        </p:blipFill>
        <p:spPr>
          <a:xfrm rot="10800000">
            <a:off x="316421" y="1251816"/>
            <a:ext cx="4255578" cy="2920677"/>
          </a:xfrm>
          <a:prstGeom prst="rect">
            <a:avLst/>
          </a:prstGeom>
        </p:spPr>
      </p:pic>
      <p:pic>
        <p:nvPicPr>
          <p:cNvPr id="124931" name="図 4" descr="レティナ２.jpg">
            <a:extLst>
              <a:ext uri="{FF2B5EF4-FFF2-40B4-BE49-F238E27FC236}">
                <a16:creationId xmlns:a16="http://schemas.microsoft.com/office/drawing/2014/main" id="{3B0B6D7E-D559-4A56-91CB-CFD7CC686CA3}"/>
              </a:ext>
            </a:extLst>
          </p:cNvPr>
          <p:cNvPicPr>
            <a:picLocks noChangeAspect="1"/>
          </p:cNvPicPr>
          <p:nvPr/>
        </p:nvPicPr>
        <p:blipFill rotWithShape="1">
          <a:blip r:embed="rId4">
            <a:extLst>
              <a:ext uri="{28A0092B-C50C-407E-A947-70E740481C1C}">
                <a14:useLocalDpi xmlns:a14="http://schemas.microsoft.com/office/drawing/2010/main" val="0"/>
              </a:ext>
            </a:extLst>
          </a:blip>
          <a:srcRect l="13386" r="16569"/>
          <a:stretch/>
        </p:blipFill>
        <p:spPr bwMode="auto">
          <a:xfrm>
            <a:off x="6642719" y="4365104"/>
            <a:ext cx="2105994" cy="19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5" name="テキスト ボックス 9">
            <a:extLst>
              <a:ext uri="{FF2B5EF4-FFF2-40B4-BE49-F238E27FC236}">
                <a16:creationId xmlns:a16="http://schemas.microsoft.com/office/drawing/2014/main" id="{62251E1E-5043-41D5-8DAA-7D2DB67366F7}"/>
              </a:ext>
            </a:extLst>
          </p:cNvPr>
          <p:cNvSpPr txBox="1">
            <a:spLocks noChangeArrowheads="1"/>
          </p:cNvSpPr>
          <p:nvPr/>
        </p:nvSpPr>
        <p:spPr bwMode="auto">
          <a:xfrm>
            <a:off x="316420" y="1251816"/>
            <a:ext cx="569912" cy="558800"/>
          </a:xfrm>
          <a:prstGeom prst="rect">
            <a:avLst/>
          </a:prstGeom>
          <a:solidFill>
            <a:schemeClr val="bg1"/>
          </a:solidFill>
          <a:ln>
            <a:noFill/>
          </a:ln>
          <a:extLst/>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31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①</a:t>
            </a:r>
          </a:p>
        </p:txBody>
      </p:sp>
      <p:pic>
        <p:nvPicPr>
          <p:cNvPr id="124933" name="図 6">
            <a:extLst>
              <a:ext uri="{FF2B5EF4-FFF2-40B4-BE49-F238E27FC236}">
                <a16:creationId xmlns:a16="http://schemas.microsoft.com/office/drawing/2014/main" id="{5A886FA1-5E2D-4BEC-A82F-9D80BD0DE0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397251" y="4365104"/>
            <a:ext cx="2599826" cy="19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7" name="テキスト ボックス 11">
            <a:extLst>
              <a:ext uri="{FF2B5EF4-FFF2-40B4-BE49-F238E27FC236}">
                <a16:creationId xmlns:a16="http://schemas.microsoft.com/office/drawing/2014/main" id="{EC19D1C5-47A7-459D-905D-6C2C23B7A883}"/>
              </a:ext>
            </a:extLst>
          </p:cNvPr>
          <p:cNvSpPr txBox="1">
            <a:spLocks noChangeArrowheads="1"/>
          </p:cNvSpPr>
          <p:nvPr/>
        </p:nvSpPr>
        <p:spPr bwMode="auto">
          <a:xfrm>
            <a:off x="395287" y="4365104"/>
            <a:ext cx="569912" cy="558800"/>
          </a:xfrm>
          <a:prstGeom prst="rect">
            <a:avLst/>
          </a:prstGeom>
          <a:solidFill>
            <a:schemeClr val="bg1"/>
          </a:solidFill>
          <a:ln>
            <a:noFill/>
          </a:ln>
          <a:extLst/>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31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③</a:t>
            </a:r>
          </a:p>
        </p:txBody>
      </p:sp>
      <p:pic>
        <p:nvPicPr>
          <p:cNvPr id="124934" name="図 7">
            <a:extLst>
              <a:ext uri="{FF2B5EF4-FFF2-40B4-BE49-F238E27FC236}">
                <a16:creationId xmlns:a16="http://schemas.microsoft.com/office/drawing/2014/main" id="{388BF8D1-8B20-46B4-9827-5C4399CFA0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3520967" y="4365104"/>
            <a:ext cx="2599826" cy="19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8" name="テキスト ボックス 12">
            <a:extLst>
              <a:ext uri="{FF2B5EF4-FFF2-40B4-BE49-F238E27FC236}">
                <a16:creationId xmlns:a16="http://schemas.microsoft.com/office/drawing/2014/main" id="{0B8CE619-E0D3-41DC-A7DE-539E2BAEA086}"/>
              </a:ext>
            </a:extLst>
          </p:cNvPr>
          <p:cNvSpPr txBox="1">
            <a:spLocks noChangeArrowheads="1"/>
          </p:cNvSpPr>
          <p:nvPr/>
        </p:nvSpPr>
        <p:spPr bwMode="auto">
          <a:xfrm>
            <a:off x="3518807" y="4365104"/>
            <a:ext cx="569912" cy="558800"/>
          </a:xfrm>
          <a:prstGeom prst="rect">
            <a:avLst/>
          </a:prstGeom>
          <a:solidFill>
            <a:schemeClr val="bg1"/>
          </a:solidFill>
          <a:ln>
            <a:noFill/>
          </a:ln>
          <a:extLst/>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31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④</a:t>
            </a:r>
          </a:p>
        </p:txBody>
      </p:sp>
      <p:sp>
        <p:nvSpPr>
          <p:cNvPr id="124939" name="テキスト ボックス 13">
            <a:extLst>
              <a:ext uri="{FF2B5EF4-FFF2-40B4-BE49-F238E27FC236}">
                <a16:creationId xmlns:a16="http://schemas.microsoft.com/office/drawing/2014/main" id="{136F29FF-2EB1-4D69-BEA6-4AEC5B0F4FC9}"/>
              </a:ext>
            </a:extLst>
          </p:cNvPr>
          <p:cNvSpPr txBox="1">
            <a:spLocks noChangeArrowheads="1"/>
          </p:cNvSpPr>
          <p:nvPr/>
        </p:nvSpPr>
        <p:spPr bwMode="auto">
          <a:xfrm>
            <a:off x="6642719" y="4365104"/>
            <a:ext cx="569912" cy="558800"/>
          </a:xfrm>
          <a:prstGeom prst="rect">
            <a:avLst/>
          </a:prstGeom>
          <a:solidFill>
            <a:schemeClr val="bg1"/>
          </a:solidFill>
          <a:ln>
            <a:noFill/>
          </a:ln>
          <a:extLst/>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31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⑤</a:t>
            </a:r>
          </a:p>
        </p:txBody>
      </p:sp>
      <p:sp>
        <p:nvSpPr>
          <p:cNvPr id="2" name="タイトル 1">
            <a:extLst>
              <a:ext uri="{FF2B5EF4-FFF2-40B4-BE49-F238E27FC236}">
                <a16:creationId xmlns:a16="http://schemas.microsoft.com/office/drawing/2014/main" id="{32C9D5AB-1963-4988-9CD9-555F101F7D68}"/>
              </a:ext>
            </a:extLst>
          </p:cNvPr>
          <p:cNvSpPr>
            <a:spLocks noGrp="1"/>
          </p:cNvSpPr>
          <p:nvPr>
            <p:ph type="title"/>
          </p:nvPr>
        </p:nvSpPr>
        <p:spPr/>
        <p:txBody>
          <a:bodyPr>
            <a:normAutofit fontScale="90000"/>
          </a:bodyPr>
          <a:lstStyle/>
          <a:p>
            <a:r>
              <a:rPr lang="ja-JP" altLang="en-US" dirty="0"/>
              <a:t>気管カニューレの種類</a:t>
            </a:r>
            <a:endParaRPr kumimoji="1" lang="ja-JP" altLang="en-US" dirty="0"/>
          </a:p>
        </p:txBody>
      </p:sp>
      <p:pic>
        <p:nvPicPr>
          <p:cNvPr id="6" name="図 5" descr="アクセサリ が含まれている画像&#10;&#10;高い精度で生成された説明">
            <a:extLst>
              <a:ext uri="{FF2B5EF4-FFF2-40B4-BE49-F238E27FC236}">
                <a16:creationId xmlns:a16="http://schemas.microsoft.com/office/drawing/2014/main" id="{8EB1F8DF-65C2-407F-9050-065535F54EE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20880" y="1251818"/>
            <a:ext cx="3674828" cy="2919600"/>
          </a:xfrm>
          <a:prstGeom prst="rect">
            <a:avLst/>
          </a:prstGeom>
        </p:spPr>
      </p:pic>
      <p:sp>
        <p:nvSpPr>
          <p:cNvPr id="124936" name="テキスト ボックス 10">
            <a:extLst>
              <a:ext uri="{FF2B5EF4-FFF2-40B4-BE49-F238E27FC236}">
                <a16:creationId xmlns:a16="http://schemas.microsoft.com/office/drawing/2014/main" id="{A94E69BC-0E1B-4184-BDF6-DFC2D3C48F75}"/>
              </a:ext>
            </a:extLst>
          </p:cNvPr>
          <p:cNvSpPr txBox="1">
            <a:spLocks noChangeArrowheads="1"/>
          </p:cNvSpPr>
          <p:nvPr/>
        </p:nvSpPr>
        <p:spPr bwMode="auto">
          <a:xfrm>
            <a:off x="4820880" y="1251818"/>
            <a:ext cx="569912" cy="558800"/>
          </a:xfrm>
          <a:prstGeom prst="rect">
            <a:avLst/>
          </a:prstGeom>
          <a:solidFill>
            <a:schemeClr val="bg1"/>
          </a:solidFill>
          <a:ln>
            <a:noFill/>
          </a:ln>
          <a:extLst/>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31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②</a:t>
            </a:r>
          </a:p>
        </p:txBody>
      </p:sp>
      <p:cxnSp>
        <p:nvCxnSpPr>
          <p:cNvPr id="10" name="直線矢印コネクタ 9">
            <a:extLst>
              <a:ext uri="{FF2B5EF4-FFF2-40B4-BE49-F238E27FC236}">
                <a16:creationId xmlns:a16="http://schemas.microsoft.com/office/drawing/2014/main" id="{42B78C1E-7130-4F99-BFCB-A1D6AAAFE11B}"/>
              </a:ext>
            </a:extLst>
          </p:cNvPr>
          <p:cNvCxnSpPr>
            <a:cxnSpLocks/>
          </p:cNvCxnSpPr>
          <p:nvPr/>
        </p:nvCxnSpPr>
        <p:spPr>
          <a:xfrm flipH="1" flipV="1">
            <a:off x="5207885" y="2947880"/>
            <a:ext cx="1055326" cy="96224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3211DB4F-EE46-47CF-A93A-6DA439C85D9E}"/>
              </a:ext>
            </a:extLst>
          </p:cNvPr>
          <p:cNvCxnSpPr>
            <a:cxnSpLocks/>
          </p:cNvCxnSpPr>
          <p:nvPr/>
        </p:nvCxnSpPr>
        <p:spPr>
          <a:xfrm flipH="1">
            <a:off x="7887445" y="1989918"/>
            <a:ext cx="284955" cy="65077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6EEB666C-3975-4F8C-BDE0-A15947693966}"/>
              </a:ext>
            </a:extLst>
          </p:cNvPr>
          <p:cNvSpPr txBox="1"/>
          <p:nvPr/>
        </p:nvSpPr>
        <p:spPr>
          <a:xfrm>
            <a:off x="5308099" y="169200"/>
            <a:ext cx="3440365"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4-6. </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気管カニューレ内吸引</a:t>
            </a:r>
          </a:p>
        </p:txBody>
      </p:sp>
      <p:sp>
        <p:nvSpPr>
          <p:cNvPr id="19" name="テキスト ボックス 18">
            <a:extLst>
              <a:ext uri="{FF2B5EF4-FFF2-40B4-BE49-F238E27FC236}">
                <a16:creationId xmlns:a16="http://schemas.microsoft.com/office/drawing/2014/main" id="{A9C4F32B-C397-45BC-A9EE-0A5A9FE26D09}"/>
              </a:ext>
            </a:extLst>
          </p:cNvPr>
          <p:cNvSpPr txBox="1"/>
          <p:nvPr/>
        </p:nvSpPr>
        <p:spPr>
          <a:xfrm>
            <a:off x="4716016" y="3896733"/>
            <a:ext cx="2496615" cy="324498"/>
          </a:xfrm>
          <a:prstGeom prst="rect">
            <a:avLst/>
          </a:prstGeom>
          <a:solidFill>
            <a:srgbClr val="FFFFFF"/>
          </a:solidFill>
          <a:ln>
            <a:solidFill>
              <a:schemeClr val="bg1">
                <a:lumMod val="50000"/>
              </a:schemeClr>
            </a:solidFill>
          </a:ln>
        </p:spPr>
        <p:txBody>
          <a:bodyPr wrap="square" tIns="72000" bIns="36000" rtlCol="0" anchor="ctr" anchorCtr="1">
            <a:spAutoFit/>
          </a:bodyPr>
          <a:lstStyle/>
          <a:p>
            <a:r>
              <a:rPr kumimoji="1" lang="ja-JP" altLang="en-US" sz="1400" b="1" dirty="0">
                <a:ea typeface="メイリオ" panose="020B0604030504040204" pitchFamily="50" charset="-128"/>
              </a:rPr>
              <a:t>カフの上からの吸引のライン</a:t>
            </a:r>
          </a:p>
        </p:txBody>
      </p:sp>
      <p:sp>
        <p:nvSpPr>
          <p:cNvPr id="27" name="テキスト ボックス 26">
            <a:extLst>
              <a:ext uri="{FF2B5EF4-FFF2-40B4-BE49-F238E27FC236}">
                <a16:creationId xmlns:a16="http://schemas.microsoft.com/office/drawing/2014/main" id="{A9C4F32B-C397-45BC-A9EE-0A5A9FE26D09}"/>
              </a:ext>
            </a:extLst>
          </p:cNvPr>
          <p:cNvSpPr txBox="1"/>
          <p:nvPr/>
        </p:nvSpPr>
        <p:spPr>
          <a:xfrm>
            <a:off x="7308055" y="1448898"/>
            <a:ext cx="1656433" cy="539942"/>
          </a:xfrm>
          <a:prstGeom prst="rect">
            <a:avLst/>
          </a:prstGeom>
          <a:solidFill>
            <a:srgbClr val="FFFFFF"/>
          </a:solidFill>
          <a:ln>
            <a:solidFill>
              <a:schemeClr val="bg1">
                <a:lumMod val="50000"/>
              </a:schemeClr>
            </a:solidFill>
          </a:ln>
        </p:spPr>
        <p:txBody>
          <a:bodyPr wrap="square" tIns="72000" bIns="36000" rtlCol="0" anchor="ctr" anchorCtr="1">
            <a:spAutoFit/>
          </a:bodyPr>
          <a:lstStyle/>
          <a:p>
            <a:r>
              <a:rPr lang="ja-JP" altLang="en-US" sz="1400" b="1" dirty="0">
                <a:ea typeface="メイリオ" panose="020B0604030504040204" pitchFamily="50" charset="-128"/>
              </a:rPr>
              <a:t>カフの先端からの吸引のライン</a:t>
            </a:r>
            <a:endParaRPr kumimoji="1" lang="ja-JP" altLang="en-US" sz="1400" b="1" dirty="0">
              <a:ea typeface="メイリオ" panose="020B0604030504040204" pitchFamily="50" charset="-128"/>
            </a:endParaRPr>
          </a:p>
        </p:txBody>
      </p:sp>
      <p:sp>
        <p:nvSpPr>
          <p:cNvPr id="23" name="テキスト ボックス 22">
            <a:extLst>
              <a:ext uri="{FF2B5EF4-FFF2-40B4-BE49-F238E27FC236}">
                <a16:creationId xmlns:a16="http://schemas.microsoft.com/office/drawing/2014/main" id="{5B970183-6BB6-4229-B3BE-9847C31C70E5}"/>
              </a:ext>
            </a:extLst>
          </p:cNvPr>
          <p:cNvSpPr txBox="1"/>
          <p:nvPr/>
        </p:nvSpPr>
        <p:spPr>
          <a:xfrm>
            <a:off x="423843" y="6366520"/>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21" name="スライド番号プレースホルダー 1">
            <a:extLst>
              <a:ext uri="{FF2B5EF4-FFF2-40B4-BE49-F238E27FC236}">
                <a16:creationId xmlns:a16="http://schemas.microsoft.com/office/drawing/2014/main" id="{870DAB65-E5A2-464B-BBB8-B48500E23563}"/>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121</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40876640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4" name="Picture 8" descr="2_吸引部位">
            <a:extLst>
              <a:ext uri="{FF2B5EF4-FFF2-40B4-BE49-F238E27FC236}">
                <a16:creationId xmlns:a16="http://schemas.microsoft.com/office/drawing/2014/main" id="{609D6FB1-97EB-4EFF-8213-1F61299374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296000"/>
            <a:ext cx="6983412"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AE7F0FF5-0E15-4442-8F38-714A77085554}"/>
              </a:ext>
            </a:extLst>
          </p:cNvPr>
          <p:cNvSpPr>
            <a:spLocks noGrp="1"/>
          </p:cNvSpPr>
          <p:nvPr>
            <p:ph type="title"/>
          </p:nvPr>
        </p:nvSpPr>
        <p:spPr/>
        <p:txBody>
          <a:bodyPr>
            <a:normAutofit fontScale="90000"/>
          </a:bodyPr>
          <a:lstStyle/>
          <a:p>
            <a:r>
              <a:rPr kumimoji="1" lang="ja-JP" altLang="en-US" dirty="0"/>
              <a:t>吸引する部位</a:t>
            </a:r>
          </a:p>
        </p:txBody>
      </p:sp>
      <p:sp>
        <p:nvSpPr>
          <p:cNvPr id="245763" name="Text Box 11">
            <a:extLst>
              <a:ext uri="{FF2B5EF4-FFF2-40B4-BE49-F238E27FC236}">
                <a16:creationId xmlns:a16="http://schemas.microsoft.com/office/drawing/2014/main" id="{7FE583AD-6394-4D0F-B22D-813277B3BC12}"/>
              </a:ext>
            </a:extLst>
          </p:cNvPr>
          <p:cNvSpPr txBox="1">
            <a:spLocks noChangeArrowheads="1"/>
          </p:cNvSpPr>
          <p:nvPr/>
        </p:nvSpPr>
        <p:spPr bwMode="auto">
          <a:xfrm>
            <a:off x="899592" y="1253807"/>
            <a:ext cx="7416824" cy="54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defPPr>
              <a:defRPr lang="ja-JP"/>
            </a:defPPr>
            <a:lvl1pPr defTabSz="873125">
              <a:spcBef>
                <a:spcPct val="0"/>
              </a:spcBef>
              <a:buFontTx/>
              <a:buNone/>
              <a:defRPr sz="3200">
                <a:latin typeface="Segoe UI" panose="020B0502040204020203" pitchFamily="34" charset="0"/>
                <a:ea typeface="メイリオ" panose="020B0604030504040204" pitchFamily="50" charset="-128"/>
              </a:defRPr>
            </a:lvl1pPr>
            <a:lvl2pPr marL="742950" indent="-285750" defTabSz="873125">
              <a:spcBef>
                <a:spcPct val="20000"/>
              </a:spcBef>
              <a:buChar char="–"/>
              <a:defRPr sz="2600">
                <a:latin typeface="Arial" panose="020B0604020202020204" pitchFamily="34" charset="0"/>
                <a:ea typeface="ＭＳ Ｐゴシック" panose="020B0600070205080204" pitchFamily="50" charset="-128"/>
              </a:defRPr>
            </a:lvl2pPr>
            <a:lvl3pPr marL="1143000" indent="-228600" defTabSz="873125">
              <a:spcBef>
                <a:spcPct val="20000"/>
              </a:spcBef>
              <a:buChar char="•"/>
              <a:defRPr sz="2300">
                <a:latin typeface="Arial" panose="020B0604020202020204" pitchFamily="34" charset="0"/>
                <a:ea typeface="ＭＳ Ｐゴシック" panose="020B0600070205080204" pitchFamily="50" charset="-128"/>
              </a:defRPr>
            </a:lvl3pPr>
            <a:lvl4pPr marL="1600200" indent="-228600" defTabSz="873125">
              <a:spcBef>
                <a:spcPct val="20000"/>
              </a:spcBef>
              <a:buChar char="–"/>
              <a:defRPr sz="1900">
                <a:latin typeface="Arial" panose="020B0604020202020204" pitchFamily="34" charset="0"/>
                <a:ea typeface="ＭＳ Ｐゴシック" panose="020B0600070205080204" pitchFamily="50" charset="-128"/>
              </a:defRPr>
            </a:lvl4pPr>
            <a:lvl5pPr marL="2057400" indent="-228600" defTabSz="873125">
              <a:spcBef>
                <a:spcPct val="20000"/>
              </a:spcBef>
              <a:buChar char="»"/>
              <a:defRPr sz="1900">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9pPr>
          </a:lstStyle>
          <a:p>
            <a:pPr marL="0" marR="0" lvl="0" indent="0" algn="ctr" defTabSz="873125" rtl="0" eaLnBrk="1" fontAlgn="auto" latinLnBrk="0" hangingPunct="1">
              <a:lnSpc>
                <a:spcPct val="100000"/>
              </a:lnSpc>
              <a:spcBef>
                <a:spcPct val="0"/>
              </a:spcBef>
              <a:spcAft>
                <a:spcPts val="0"/>
              </a:spcAft>
              <a:buClrTx/>
              <a:buSzTx/>
              <a:buFontTx/>
              <a:buNone/>
              <a:tabLst/>
              <a:defRPr/>
            </a:pPr>
            <a:r>
              <a:rPr kumimoji="1" lang="ja-JP" altLang="en-US" sz="3000" b="0" i="0" u="none" strike="noStrike" kern="1200" cap="none" spc="0" normalizeH="0" baseline="0" noProof="0" dirty="0">
                <a:ln>
                  <a:noFill/>
                </a:ln>
                <a:effectLst/>
                <a:uLnTx/>
                <a:uFillTx/>
                <a:latin typeface="Segoe UI" panose="020B0502040204020203" pitchFamily="34" charset="0"/>
                <a:ea typeface="メイリオ" panose="020B0604030504040204" pitchFamily="50" charset="-128"/>
                <a:cs typeface="+mn-cs"/>
              </a:rPr>
              <a:t>皆さんに吸引していただく部位は</a:t>
            </a:r>
          </a:p>
        </p:txBody>
      </p:sp>
      <p:sp>
        <p:nvSpPr>
          <p:cNvPr id="7" name="テキスト ボックス 6">
            <a:extLst>
              <a:ext uri="{FF2B5EF4-FFF2-40B4-BE49-F238E27FC236}">
                <a16:creationId xmlns:a16="http://schemas.microsoft.com/office/drawing/2014/main" id="{3121B7C6-B556-422D-8E58-D52D06BAE49C}"/>
              </a:ext>
            </a:extLst>
          </p:cNvPr>
          <p:cNvSpPr txBox="1"/>
          <p:nvPr/>
        </p:nvSpPr>
        <p:spPr>
          <a:xfrm>
            <a:off x="5308099" y="169200"/>
            <a:ext cx="3440365"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4-6. </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気管カニューレ内吸引</a:t>
            </a:r>
          </a:p>
        </p:txBody>
      </p:sp>
      <p:sp>
        <p:nvSpPr>
          <p:cNvPr id="9" name="テキスト ボックス 8">
            <a:extLst>
              <a:ext uri="{FF2B5EF4-FFF2-40B4-BE49-F238E27FC236}">
                <a16:creationId xmlns:a16="http://schemas.microsoft.com/office/drawing/2014/main" id="{0B2BE7B9-9A1B-49D4-BB2E-37307439BAE8}"/>
              </a:ext>
            </a:extLst>
          </p:cNvPr>
          <p:cNvSpPr txBox="1"/>
          <p:nvPr/>
        </p:nvSpPr>
        <p:spPr>
          <a:xfrm>
            <a:off x="423843" y="6165304"/>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8" name="スライド番号プレースホルダー 1">
            <a:extLst>
              <a:ext uri="{FF2B5EF4-FFF2-40B4-BE49-F238E27FC236}">
                <a16:creationId xmlns:a16="http://schemas.microsoft.com/office/drawing/2014/main" id="{82224804-13C9-4811-B478-1E74D9D55051}"/>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122</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607659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テキスト ボックス 2">
            <a:extLst>
              <a:ext uri="{FF2B5EF4-FFF2-40B4-BE49-F238E27FC236}">
                <a16:creationId xmlns:a16="http://schemas.microsoft.com/office/drawing/2014/main" id="{1EF0F173-F536-4C2B-BA19-FF578FF1B334}"/>
              </a:ext>
            </a:extLst>
          </p:cNvPr>
          <p:cNvSpPr txBox="1">
            <a:spLocks noChangeArrowheads="1"/>
          </p:cNvSpPr>
          <p:nvPr/>
        </p:nvSpPr>
        <p:spPr bwMode="auto">
          <a:xfrm>
            <a:off x="1763688" y="1484784"/>
            <a:ext cx="5903913" cy="454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ts val="5000"/>
              </a:lnSpc>
              <a:spcBef>
                <a:spcPct val="0"/>
              </a:spcBef>
              <a:buFontTx/>
              <a:buNone/>
            </a:pPr>
            <a:r>
              <a:rPr lang="ja-JP" altLang="en-US" dirty="0">
                <a:latin typeface="Segoe UI" panose="020B0502040204020203" pitchFamily="34" charset="0"/>
                <a:ea typeface="メイリオ" panose="020B0604030504040204" pitchFamily="50" charset="-128"/>
              </a:rPr>
              <a:t>ガタガタ震えている</a:t>
            </a:r>
            <a:endParaRPr lang="en-US" altLang="ja-JP" dirty="0">
              <a:latin typeface="Segoe UI" panose="020B0502040204020203" pitchFamily="34" charset="0"/>
              <a:ea typeface="メイリオ" panose="020B0604030504040204" pitchFamily="50" charset="-128"/>
            </a:endParaRPr>
          </a:p>
          <a:p>
            <a:pPr eaLnBrk="1" hangingPunct="1">
              <a:lnSpc>
                <a:spcPts val="5000"/>
              </a:lnSpc>
              <a:spcBef>
                <a:spcPct val="0"/>
              </a:spcBef>
              <a:buFontTx/>
              <a:buNone/>
            </a:pPr>
            <a:r>
              <a:rPr lang="ja-JP" altLang="en-US" dirty="0">
                <a:latin typeface="Segoe UI" panose="020B0502040204020203" pitchFamily="34" charset="0"/>
                <a:ea typeface="メイリオ" panose="020B0604030504040204" pitchFamily="50" charset="-128"/>
              </a:rPr>
              <a:t>本人が熱っぽいと訴える</a:t>
            </a:r>
            <a:endParaRPr lang="en-US" altLang="ja-JP" dirty="0">
              <a:latin typeface="Segoe UI" panose="020B0502040204020203" pitchFamily="34" charset="0"/>
              <a:ea typeface="メイリオ" panose="020B0604030504040204" pitchFamily="50" charset="-128"/>
            </a:endParaRPr>
          </a:p>
          <a:p>
            <a:pPr eaLnBrk="1" hangingPunct="1">
              <a:lnSpc>
                <a:spcPts val="5000"/>
              </a:lnSpc>
              <a:spcBef>
                <a:spcPct val="0"/>
              </a:spcBef>
              <a:buFontTx/>
              <a:buNone/>
            </a:pPr>
            <a:r>
              <a:rPr lang="ja-JP" altLang="en-US" dirty="0">
                <a:latin typeface="Segoe UI" panose="020B0502040204020203" pitchFamily="34" charset="0"/>
                <a:ea typeface="メイリオ" panose="020B0604030504040204" pitchFamily="50" charset="-128"/>
              </a:rPr>
              <a:t>顔が赤い</a:t>
            </a:r>
            <a:endParaRPr lang="en-US" altLang="ja-JP" dirty="0">
              <a:latin typeface="Segoe UI" panose="020B0502040204020203" pitchFamily="34" charset="0"/>
              <a:ea typeface="メイリオ" panose="020B0604030504040204" pitchFamily="50" charset="-128"/>
            </a:endParaRPr>
          </a:p>
          <a:p>
            <a:pPr eaLnBrk="1" hangingPunct="1">
              <a:lnSpc>
                <a:spcPts val="5000"/>
              </a:lnSpc>
              <a:spcBef>
                <a:spcPct val="0"/>
              </a:spcBef>
              <a:buFontTx/>
              <a:buNone/>
            </a:pPr>
            <a:r>
              <a:rPr lang="ja-JP" altLang="en-US" dirty="0">
                <a:latin typeface="Segoe UI" panose="020B0502040204020203" pitchFamily="34" charset="0"/>
                <a:ea typeface="メイリオ" panose="020B0604030504040204" pitchFamily="50" charset="-128"/>
              </a:rPr>
              <a:t>身体が熱い</a:t>
            </a:r>
            <a:endParaRPr lang="en-US" altLang="ja-JP" dirty="0">
              <a:latin typeface="Segoe UI" panose="020B0502040204020203" pitchFamily="34" charset="0"/>
              <a:ea typeface="メイリオ" panose="020B0604030504040204" pitchFamily="50" charset="-128"/>
            </a:endParaRPr>
          </a:p>
          <a:p>
            <a:pPr>
              <a:lnSpc>
                <a:spcPts val="5000"/>
              </a:lnSpc>
              <a:spcBef>
                <a:spcPct val="0"/>
              </a:spcBef>
              <a:buNone/>
            </a:pPr>
            <a:r>
              <a:rPr lang="ja-JP" altLang="en-US" dirty="0">
                <a:latin typeface="Segoe UI" panose="020B0502040204020203" pitchFamily="34" charset="0"/>
                <a:ea typeface="メイリオ" panose="020B0604030504040204" pitchFamily="50" charset="-128"/>
              </a:rPr>
              <a:t>息が速い</a:t>
            </a:r>
            <a:endParaRPr lang="en-US" altLang="ja-JP" dirty="0">
              <a:latin typeface="Segoe UI" panose="020B0502040204020203" pitchFamily="34" charset="0"/>
              <a:ea typeface="メイリオ" panose="020B0604030504040204" pitchFamily="50" charset="-128"/>
            </a:endParaRPr>
          </a:p>
          <a:p>
            <a:pPr>
              <a:lnSpc>
                <a:spcPts val="5000"/>
              </a:lnSpc>
              <a:spcBef>
                <a:spcPct val="0"/>
              </a:spcBef>
              <a:buNone/>
            </a:pPr>
            <a:r>
              <a:rPr lang="ja-JP" altLang="en-US" dirty="0">
                <a:latin typeface="Segoe UI" panose="020B0502040204020203" pitchFamily="34" charset="0"/>
                <a:ea typeface="メイリオ" panose="020B0604030504040204" pitchFamily="50" charset="-128"/>
              </a:rPr>
              <a:t>頭が痛い</a:t>
            </a:r>
            <a:endParaRPr lang="en-US" altLang="ja-JP" dirty="0">
              <a:latin typeface="Segoe UI" panose="020B0502040204020203" pitchFamily="34" charset="0"/>
              <a:ea typeface="メイリオ" panose="020B0604030504040204" pitchFamily="50" charset="-128"/>
            </a:endParaRPr>
          </a:p>
          <a:p>
            <a:pPr>
              <a:lnSpc>
                <a:spcPts val="5000"/>
              </a:lnSpc>
              <a:spcBef>
                <a:spcPct val="0"/>
              </a:spcBef>
              <a:buNone/>
            </a:pPr>
            <a:r>
              <a:rPr lang="ja-JP" altLang="en-US" dirty="0">
                <a:latin typeface="Segoe UI" panose="020B0502040204020203" pitchFamily="34" charset="0"/>
                <a:ea typeface="メイリオ" panose="020B0604030504040204" pitchFamily="50" charset="-128"/>
              </a:rPr>
              <a:t>身体の節々が痛い</a:t>
            </a:r>
          </a:p>
        </p:txBody>
      </p:sp>
      <p:sp>
        <p:nvSpPr>
          <p:cNvPr id="4" name="タイトル 3">
            <a:extLst>
              <a:ext uri="{FF2B5EF4-FFF2-40B4-BE49-F238E27FC236}">
                <a16:creationId xmlns:a16="http://schemas.microsoft.com/office/drawing/2014/main" id="{209FB155-8A2D-4DD4-9B8D-A3B645A75869}"/>
              </a:ext>
            </a:extLst>
          </p:cNvPr>
          <p:cNvSpPr>
            <a:spLocks noGrp="1"/>
          </p:cNvSpPr>
          <p:nvPr>
            <p:ph type="title"/>
          </p:nvPr>
        </p:nvSpPr>
        <p:spPr/>
        <p:txBody>
          <a:bodyPr>
            <a:normAutofit fontScale="90000"/>
          </a:bodyPr>
          <a:lstStyle/>
          <a:p>
            <a:r>
              <a:rPr lang="ja-JP" altLang="en-US" dirty="0"/>
              <a:t>こんな時熱を測る</a:t>
            </a:r>
          </a:p>
        </p:txBody>
      </p:sp>
      <p:sp>
        <p:nvSpPr>
          <p:cNvPr id="6" name="テキスト ボックス 5">
            <a:extLst>
              <a:ext uri="{FF2B5EF4-FFF2-40B4-BE49-F238E27FC236}">
                <a16:creationId xmlns:a16="http://schemas.microsoft.com/office/drawing/2014/main" id="{B02DC509-F1B6-4EFD-88EF-BE4BA1EA66AB}"/>
              </a:ext>
            </a:extLst>
          </p:cNvPr>
          <p:cNvSpPr txBox="1"/>
          <p:nvPr/>
        </p:nvSpPr>
        <p:spPr>
          <a:xfrm>
            <a:off x="5537964" y="169200"/>
            <a:ext cx="2850460"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1</a:t>
            </a:r>
            <a:r>
              <a:rPr kumimoji="1" lang="en-US" altLang="ja-JP" sz="1400" b="1" dirty="0">
                <a:solidFill>
                  <a:schemeClr val="bg1"/>
                </a:solidFill>
                <a:latin typeface="游ゴシック" panose="020B0400000000000000" pitchFamily="50" charset="-128"/>
                <a:ea typeface="游ゴシック" panose="020B0400000000000000" pitchFamily="50" charset="-128"/>
              </a:rPr>
              <a:t>-2.</a:t>
            </a:r>
            <a:r>
              <a:rPr kumimoji="1" lang="ja-JP" altLang="en-US" sz="1400" b="1" dirty="0">
                <a:solidFill>
                  <a:schemeClr val="bg1"/>
                </a:solidFill>
                <a:latin typeface="游ゴシック" panose="020B0400000000000000" pitchFamily="50" charset="-128"/>
                <a:ea typeface="游ゴシック" panose="020B0400000000000000" pitchFamily="50" charset="-128"/>
              </a:rPr>
              <a:t>いつもと様子が違う時の対応</a:t>
            </a:r>
          </a:p>
        </p:txBody>
      </p:sp>
      <p:sp>
        <p:nvSpPr>
          <p:cNvPr id="5" name="スライド番号プレースホルダー 1">
            <a:extLst>
              <a:ext uri="{FF2B5EF4-FFF2-40B4-BE49-F238E27FC236}">
                <a16:creationId xmlns:a16="http://schemas.microsoft.com/office/drawing/2014/main" id="{C0FE8778-50F6-4F8B-AD3E-C3BA988EBDCC}"/>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9</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51348778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1" descr="no4">
            <a:extLst>
              <a:ext uri="{FF2B5EF4-FFF2-40B4-BE49-F238E27FC236}">
                <a16:creationId xmlns:a16="http://schemas.microsoft.com/office/drawing/2014/main" id="{33994E85-5297-45F1-9F29-EE6F8EB5DC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8860" y="3527959"/>
            <a:ext cx="3279124" cy="2709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タイトル 3">
            <a:extLst>
              <a:ext uri="{FF2B5EF4-FFF2-40B4-BE49-F238E27FC236}">
                <a16:creationId xmlns:a16="http://schemas.microsoft.com/office/drawing/2014/main" id="{C1C4ED21-7479-4027-B68F-38C9AC89DC66}"/>
              </a:ext>
            </a:extLst>
          </p:cNvPr>
          <p:cNvSpPr>
            <a:spLocks noGrp="1"/>
          </p:cNvSpPr>
          <p:nvPr>
            <p:ph type="title"/>
          </p:nvPr>
        </p:nvSpPr>
        <p:spPr/>
        <p:txBody>
          <a:bodyPr>
            <a:normAutofit/>
          </a:bodyPr>
          <a:lstStyle/>
          <a:p>
            <a:r>
              <a:rPr lang="ja-JP" altLang="en-US" sz="2200" dirty="0"/>
              <a:t>実施準備</a:t>
            </a:r>
            <a:r>
              <a:rPr lang="ja-JP" altLang="en-US" sz="2200" spc="-150" dirty="0"/>
              <a:t>：「流水と石けん」による手洗い、指示書の確認、体調の確認</a:t>
            </a:r>
            <a:endParaRPr lang="ja-JP" altLang="en-US" sz="2200" dirty="0"/>
          </a:p>
        </p:txBody>
      </p:sp>
      <p:sp>
        <p:nvSpPr>
          <p:cNvPr id="14" name="Rectangle 7">
            <a:extLst>
              <a:ext uri="{FF2B5EF4-FFF2-40B4-BE49-F238E27FC236}">
                <a16:creationId xmlns:a16="http://schemas.microsoft.com/office/drawing/2014/main" id="{8D1DF27C-B8FA-44EE-B90F-937F0B0A1286}"/>
              </a:ext>
            </a:extLst>
          </p:cNvPr>
          <p:cNvSpPr>
            <a:spLocks noChangeArrowheads="1"/>
          </p:cNvSpPr>
          <p:nvPr/>
        </p:nvSpPr>
        <p:spPr bwMode="auto">
          <a:xfrm>
            <a:off x="4139951" y="5705536"/>
            <a:ext cx="4608761" cy="504825"/>
          </a:xfrm>
          <a:prstGeom prst="rect">
            <a:avLst/>
          </a:prstGeom>
          <a:solidFill>
            <a:schemeClr val="accent2"/>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tIns="0" bIns="0" anchor="ctr" anchorCtr="1"/>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b="1" dirty="0">
                <a:solidFill>
                  <a:schemeClr val="bg1"/>
                </a:solidFill>
                <a:latin typeface="Segoe UI" panose="020B0502040204020203" pitchFamily="34" charset="0"/>
                <a:ea typeface="メイリオ" panose="020B0604030504040204" pitchFamily="50" charset="-128"/>
              </a:rPr>
              <a:t>ここまでは、ケアの前に済ませておきます</a:t>
            </a:r>
          </a:p>
        </p:txBody>
      </p:sp>
      <p:sp>
        <p:nvSpPr>
          <p:cNvPr id="15" name="Text Box 18">
            <a:extLst>
              <a:ext uri="{FF2B5EF4-FFF2-40B4-BE49-F238E27FC236}">
                <a16:creationId xmlns:a16="http://schemas.microsoft.com/office/drawing/2014/main" id="{6044D46F-2877-4321-A132-9FBFDABE566F}"/>
              </a:ext>
            </a:extLst>
          </p:cNvPr>
          <p:cNvSpPr txBox="1">
            <a:spLocks noChangeArrowheads="1"/>
          </p:cNvSpPr>
          <p:nvPr/>
        </p:nvSpPr>
        <p:spPr bwMode="auto">
          <a:xfrm>
            <a:off x="251520" y="1224000"/>
            <a:ext cx="8640960" cy="3546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a:lstStyle>
            <a:defPPr>
              <a:defRPr lang="ja-JP"/>
            </a:defPPr>
            <a:lvl1pPr marL="360000" indent="-360000">
              <a:spcBef>
                <a:spcPts val="1200"/>
              </a:spcBef>
              <a:defRPr sz="2800">
                <a:latin typeface="Segoe UI" panose="020B0502040204020203" pitchFamily="34" charset="0"/>
                <a:ea typeface="メイリオ" panose="020B0604030504040204" pitchFamily="50" charset="-128"/>
              </a:defRPr>
            </a:lvl1pPr>
            <a:lvl2pPr marL="742950" indent="-285750">
              <a:defRPr>
                <a:latin typeface="Arial" panose="020B0604020202020204" pitchFamily="34" charset="0"/>
                <a:ea typeface="ＭＳ Ｐゴシック" panose="020B0600070205080204" pitchFamily="50" charset="-128"/>
              </a:defRPr>
            </a:lvl2pPr>
            <a:lvl3pPr marL="1143000" indent="-228600">
              <a:defRPr>
                <a:latin typeface="Arial" panose="020B0604020202020204" pitchFamily="34" charset="0"/>
                <a:ea typeface="ＭＳ Ｐゴシック" panose="020B0600070205080204" pitchFamily="50" charset="-128"/>
              </a:defRPr>
            </a:lvl3pPr>
            <a:lvl4pPr marL="1600200" indent="-228600">
              <a:defRPr>
                <a:latin typeface="Arial" panose="020B0604020202020204" pitchFamily="34" charset="0"/>
                <a:ea typeface="ＭＳ Ｐゴシック" panose="020B0600070205080204" pitchFamily="50" charset="-128"/>
              </a:defRPr>
            </a:lvl4pPr>
            <a:lvl5pPr marL="2057400" indent="-228600">
              <a:defRPr>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9pPr>
          </a:lstStyle>
          <a:p>
            <a:pPr>
              <a:spcBef>
                <a:spcPts val="900"/>
              </a:spcBef>
            </a:pPr>
            <a:r>
              <a:rPr lang="ja-JP" altLang="en-US" sz="2650" dirty="0"/>
              <a:t>○訪問時、「流水と石けん」による手洗いを済ませて</a:t>
            </a:r>
            <a:br>
              <a:rPr lang="en-US" altLang="ja-JP" sz="2650" dirty="0"/>
            </a:br>
            <a:r>
              <a:rPr lang="ja-JP" altLang="en-US" sz="2650" dirty="0"/>
              <a:t>おく</a:t>
            </a:r>
            <a:endParaRPr lang="en-US" altLang="ja-JP" sz="2650" dirty="0"/>
          </a:p>
          <a:p>
            <a:pPr>
              <a:spcBef>
                <a:spcPts val="900"/>
              </a:spcBef>
            </a:pPr>
            <a:r>
              <a:rPr lang="ja-JP" altLang="en-US" sz="2650" dirty="0"/>
              <a:t>○医師の指示書を確認する</a:t>
            </a:r>
            <a:endParaRPr lang="en-US" altLang="ja-JP" sz="2650" dirty="0"/>
          </a:p>
          <a:p>
            <a:pPr>
              <a:spcBef>
                <a:spcPts val="900"/>
              </a:spcBef>
            </a:pPr>
            <a:r>
              <a:rPr lang="ja-JP" altLang="en-US" sz="2650" dirty="0"/>
              <a:t>○対象者本人・家族もしくは記録にて、体調を確認する</a:t>
            </a:r>
            <a:endParaRPr lang="en-US" altLang="ja-JP" sz="2650" dirty="0"/>
          </a:p>
          <a:p>
            <a:pPr>
              <a:spcBef>
                <a:spcPts val="900"/>
              </a:spcBef>
            </a:pPr>
            <a:r>
              <a:rPr lang="ja-JP" altLang="en-US" sz="2650" dirty="0"/>
              <a:t>○気管カニューレに人工鼻がついている場合、はずしておく</a:t>
            </a:r>
          </a:p>
        </p:txBody>
      </p:sp>
      <p:sp>
        <p:nvSpPr>
          <p:cNvPr id="10" name="テキスト ボックス 9">
            <a:extLst>
              <a:ext uri="{FF2B5EF4-FFF2-40B4-BE49-F238E27FC236}">
                <a16:creationId xmlns:a16="http://schemas.microsoft.com/office/drawing/2014/main" id="{FCB6D836-731A-48CF-9BAC-2E8CBE5BC3F0}"/>
              </a:ext>
            </a:extLst>
          </p:cNvPr>
          <p:cNvSpPr txBox="1"/>
          <p:nvPr/>
        </p:nvSpPr>
        <p:spPr>
          <a:xfrm>
            <a:off x="5308099" y="169200"/>
            <a:ext cx="3440365"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4-6. </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気管カニューレ内吸引</a:t>
            </a:r>
          </a:p>
        </p:txBody>
      </p:sp>
      <p:sp>
        <p:nvSpPr>
          <p:cNvPr id="9" name="テキスト ボックス 8">
            <a:extLst>
              <a:ext uri="{FF2B5EF4-FFF2-40B4-BE49-F238E27FC236}">
                <a16:creationId xmlns:a16="http://schemas.microsoft.com/office/drawing/2014/main" id="{AE88EC57-8104-4330-8C96-265E5B373A2C}"/>
              </a:ext>
            </a:extLst>
          </p:cNvPr>
          <p:cNvSpPr txBox="1"/>
          <p:nvPr/>
        </p:nvSpPr>
        <p:spPr>
          <a:xfrm>
            <a:off x="423843" y="6165304"/>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11" name="スライド番号プレースホルダー 1">
            <a:extLst>
              <a:ext uri="{FF2B5EF4-FFF2-40B4-BE49-F238E27FC236}">
                <a16:creationId xmlns:a16="http://schemas.microsoft.com/office/drawing/2014/main" id="{734BABA7-705B-479A-AA22-2CF4D4DA6722}"/>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123</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1262928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1C4ED21-7479-4027-B68F-38C9AC89DC66}"/>
              </a:ext>
            </a:extLst>
          </p:cNvPr>
          <p:cNvSpPr>
            <a:spLocks noGrp="1"/>
          </p:cNvSpPr>
          <p:nvPr>
            <p:ph type="title"/>
          </p:nvPr>
        </p:nvSpPr>
        <p:spPr/>
        <p:txBody>
          <a:bodyPr>
            <a:normAutofit fontScale="90000"/>
          </a:bodyPr>
          <a:lstStyle/>
          <a:p>
            <a:r>
              <a:rPr lang="ja-JP" altLang="en-US" dirty="0"/>
              <a:t>手順①対象者の同意を得る</a:t>
            </a:r>
          </a:p>
        </p:txBody>
      </p:sp>
      <p:pic>
        <p:nvPicPr>
          <p:cNvPr id="11" name="Picture 6" descr="no5">
            <a:extLst>
              <a:ext uri="{FF2B5EF4-FFF2-40B4-BE49-F238E27FC236}">
                <a16:creationId xmlns:a16="http://schemas.microsoft.com/office/drawing/2014/main" id="{5B9CABBF-ABFC-41BF-A5AB-354229AF210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9684" y="1844824"/>
            <a:ext cx="7232716" cy="4824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8">
            <a:extLst>
              <a:ext uri="{FF2B5EF4-FFF2-40B4-BE49-F238E27FC236}">
                <a16:creationId xmlns:a16="http://schemas.microsoft.com/office/drawing/2014/main" id="{A873CA3F-6D69-4674-A3AD-45A7A16E09D8}"/>
              </a:ext>
            </a:extLst>
          </p:cNvPr>
          <p:cNvSpPr txBox="1">
            <a:spLocks noChangeArrowheads="1"/>
          </p:cNvSpPr>
          <p:nvPr/>
        </p:nvSpPr>
        <p:spPr bwMode="auto">
          <a:xfrm>
            <a:off x="252000" y="1260000"/>
            <a:ext cx="882096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a:lstStyle>
            <a:defPPr>
              <a:defRPr lang="ja-JP"/>
            </a:defPPr>
            <a:lvl1pPr marL="360000" indent="-360000">
              <a:spcBef>
                <a:spcPts val="1200"/>
              </a:spcBef>
              <a:defRPr sz="2800">
                <a:latin typeface="Segoe UI" panose="020B0502040204020203" pitchFamily="34" charset="0"/>
                <a:ea typeface="メイリオ" panose="020B0604030504040204" pitchFamily="50" charset="-128"/>
              </a:defRPr>
            </a:lvl1pPr>
            <a:lvl2pPr marL="742950" indent="-285750">
              <a:defRPr>
                <a:latin typeface="Arial" panose="020B0604020202020204" pitchFamily="34" charset="0"/>
                <a:ea typeface="ＭＳ Ｐゴシック" panose="020B0600070205080204" pitchFamily="50" charset="-128"/>
              </a:defRPr>
            </a:lvl2pPr>
            <a:lvl3pPr marL="1143000" indent="-228600">
              <a:defRPr>
                <a:latin typeface="Arial" panose="020B0604020202020204" pitchFamily="34" charset="0"/>
                <a:ea typeface="ＭＳ Ｐゴシック" panose="020B0600070205080204" pitchFamily="50" charset="-128"/>
              </a:defRPr>
            </a:lvl3pPr>
            <a:lvl4pPr marL="1600200" indent="-228600">
              <a:defRPr>
                <a:latin typeface="Arial" panose="020B0604020202020204" pitchFamily="34" charset="0"/>
                <a:ea typeface="ＭＳ Ｐゴシック" panose="020B0600070205080204" pitchFamily="50" charset="-128"/>
              </a:defRPr>
            </a:lvl4pPr>
            <a:lvl5pPr marL="2057400" indent="-228600">
              <a:defRPr>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9pPr>
          </a:lstStyle>
          <a:p>
            <a:r>
              <a:rPr lang="ja-JP" altLang="en-US" dirty="0"/>
              <a:t>○吸引の必要性を説明し、対象者の同意を得る。</a:t>
            </a:r>
          </a:p>
        </p:txBody>
      </p:sp>
      <p:sp>
        <p:nvSpPr>
          <p:cNvPr id="14" name="テキスト ボックス 13">
            <a:extLst>
              <a:ext uri="{FF2B5EF4-FFF2-40B4-BE49-F238E27FC236}">
                <a16:creationId xmlns:a16="http://schemas.microsoft.com/office/drawing/2014/main" id="{FBE4E29F-A093-4473-B6B4-E0AD78787168}"/>
              </a:ext>
            </a:extLst>
          </p:cNvPr>
          <p:cNvSpPr txBox="1"/>
          <p:nvPr/>
        </p:nvSpPr>
        <p:spPr>
          <a:xfrm>
            <a:off x="5308099" y="169200"/>
            <a:ext cx="3440365"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4-6. </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気管カニューレ内吸引</a:t>
            </a:r>
          </a:p>
        </p:txBody>
      </p:sp>
      <p:sp>
        <p:nvSpPr>
          <p:cNvPr id="7" name="テキスト ボックス 6">
            <a:extLst>
              <a:ext uri="{FF2B5EF4-FFF2-40B4-BE49-F238E27FC236}">
                <a16:creationId xmlns:a16="http://schemas.microsoft.com/office/drawing/2014/main" id="{C5DEE6F8-F0A4-4926-A8F1-51104A101B95}"/>
              </a:ext>
            </a:extLst>
          </p:cNvPr>
          <p:cNvSpPr txBox="1"/>
          <p:nvPr/>
        </p:nvSpPr>
        <p:spPr>
          <a:xfrm>
            <a:off x="423843" y="6165304"/>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8" name="スライド番号プレースホルダー 1">
            <a:extLst>
              <a:ext uri="{FF2B5EF4-FFF2-40B4-BE49-F238E27FC236}">
                <a16:creationId xmlns:a16="http://schemas.microsoft.com/office/drawing/2014/main" id="{C3B746DA-3325-423A-9D11-8DA090CB4E6B}"/>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124</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84813384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8">
            <a:extLst>
              <a:ext uri="{FF2B5EF4-FFF2-40B4-BE49-F238E27FC236}">
                <a16:creationId xmlns:a16="http://schemas.microsoft.com/office/drawing/2014/main" id="{1F3BB260-8C41-4983-9208-1D4EC95CEB8C}"/>
              </a:ext>
            </a:extLst>
          </p:cNvPr>
          <p:cNvSpPr txBox="1">
            <a:spLocks noChangeArrowheads="1"/>
          </p:cNvSpPr>
          <p:nvPr/>
        </p:nvSpPr>
        <p:spPr bwMode="auto">
          <a:xfrm>
            <a:off x="252000" y="1620000"/>
            <a:ext cx="882096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a:spAutoFit/>
          </a:bodyPr>
          <a:lstStyle>
            <a:defPPr>
              <a:defRPr lang="ja-JP"/>
            </a:defPPr>
            <a:lvl1pPr marL="360000" indent="-360000">
              <a:spcBef>
                <a:spcPts val="1200"/>
              </a:spcBef>
              <a:defRPr sz="2800">
                <a:latin typeface="Segoe UI" panose="020B0502040204020203" pitchFamily="34" charset="0"/>
                <a:ea typeface="メイリオ" panose="020B0604030504040204" pitchFamily="50" charset="-128"/>
              </a:defRPr>
            </a:lvl1pPr>
            <a:lvl2pPr marL="742950" indent="-285750">
              <a:defRPr>
                <a:latin typeface="Arial" panose="020B0604020202020204" pitchFamily="34" charset="0"/>
                <a:ea typeface="ＭＳ Ｐゴシック" panose="020B0600070205080204" pitchFamily="50" charset="-128"/>
              </a:defRPr>
            </a:lvl2pPr>
            <a:lvl3pPr marL="1143000" indent="-228600">
              <a:defRPr>
                <a:latin typeface="Arial" panose="020B0604020202020204" pitchFamily="34" charset="0"/>
                <a:ea typeface="ＭＳ Ｐゴシック" panose="020B0600070205080204" pitchFamily="50" charset="-128"/>
              </a:defRPr>
            </a:lvl3pPr>
            <a:lvl4pPr marL="1600200" indent="-228600">
              <a:defRPr>
                <a:latin typeface="Arial" panose="020B0604020202020204" pitchFamily="34" charset="0"/>
                <a:ea typeface="ＭＳ Ｐゴシック" panose="020B0600070205080204" pitchFamily="50" charset="-128"/>
              </a:defRPr>
            </a:lvl4pPr>
            <a:lvl5pPr marL="2057400" indent="-228600">
              <a:defRPr>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9pPr>
          </a:lstStyle>
          <a:p>
            <a:pPr>
              <a:spcBef>
                <a:spcPts val="3000"/>
              </a:spcBef>
            </a:pPr>
            <a:r>
              <a:rPr lang="ja-JP" altLang="en-US" dirty="0"/>
              <a:t>○吸引の環境を整える。</a:t>
            </a:r>
            <a:endParaRPr lang="en-US" altLang="ja-JP" dirty="0"/>
          </a:p>
          <a:p>
            <a:pPr>
              <a:spcBef>
                <a:spcPts val="3000"/>
              </a:spcBef>
            </a:pPr>
            <a:r>
              <a:rPr lang="ja-JP" altLang="en-US" dirty="0"/>
              <a:t>○効果的に喀痰を吸引できる体位に調整する。</a:t>
            </a:r>
            <a:endParaRPr lang="en-US" altLang="ja-JP" dirty="0"/>
          </a:p>
          <a:p>
            <a:pPr>
              <a:spcBef>
                <a:spcPts val="3000"/>
              </a:spcBef>
            </a:pPr>
            <a:r>
              <a:rPr lang="ja-JP" altLang="en-US" dirty="0"/>
              <a:t>○気管カニューレの周囲、固定状態及び喀痰の貯留を示す呼吸音の有無を観察する。</a:t>
            </a:r>
          </a:p>
        </p:txBody>
      </p:sp>
      <p:sp>
        <p:nvSpPr>
          <p:cNvPr id="5" name="タイトル 4">
            <a:extLst>
              <a:ext uri="{FF2B5EF4-FFF2-40B4-BE49-F238E27FC236}">
                <a16:creationId xmlns:a16="http://schemas.microsoft.com/office/drawing/2014/main" id="{91B132A1-ED47-4166-97A1-825DC90B5AC6}"/>
              </a:ext>
            </a:extLst>
          </p:cNvPr>
          <p:cNvSpPr>
            <a:spLocks noGrp="1"/>
          </p:cNvSpPr>
          <p:nvPr>
            <p:ph type="title"/>
          </p:nvPr>
        </p:nvSpPr>
        <p:spPr/>
        <p:txBody>
          <a:bodyPr>
            <a:normAutofit fontScale="90000"/>
          </a:bodyPr>
          <a:lstStyle/>
          <a:p>
            <a:r>
              <a:rPr lang="ja-JP" altLang="en-US" dirty="0"/>
              <a:t>手順②環境を整え、</a:t>
            </a:r>
            <a:r>
              <a:rPr lang="ja-JP" altLang="en-US"/>
              <a:t>気管カニューレ周囲を</a:t>
            </a:r>
            <a:r>
              <a:rPr lang="ja-JP" altLang="en-US" dirty="0"/>
              <a:t>観察する</a:t>
            </a:r>
          </a:p>
        </p:txBody>
      </p:sp>
      <p:sp>
        <p:nvSpPr>
          <p:cNvPr id="10" name="テキスト ボックス 9">
            <a:extLst>
              <a:ext uri="{FF2B5EF4-FFF2-40B4-BE49-F238E27FC236}">
                <a16:creationId xmlns:a16="http://schemas.microsoft.com/office/drawing/2014/main" id="{87B98162-C18A-4706-8F94-C47A266028BF}"/>
              </a:ext>
            </a:extLst>
          </p:cNvPr>
          <p:cNvSpPr txBox="1"/>
          <p:nvPr/>
        </p:nvSpPr>
        <p:spPr>
          <a:xfrm>
            <a:off x="5308099" y="169200"/>
            <a:ext cx="3440365"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4-6. </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気管カニューレ内吸引</a:t>
            </a:r>
          </a:p>
        </p:txBody>
      </p:sp>
      <p:sp>
        <p:nvSpPr>
          <p:cNvPr id="6" name="スライド番号プレースホルダー 1">
            <a:extLst>
              <a:ext uri="{FF2B5EF4-FFF2-40B4-BE49-F238E27FC236}">
                <a16:creationId xmlns:a16="http://schemas.microsoft.com/office/drawing/2014/main" id="{12896769-85B4-4B4D-922F-F7C2DF75197D}"/>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125</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4115302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9" name="Text Box 3">
            <a:extLst>
              <a:ext uri="{FF2B5EF4-FFF2-40B4-BE49-F238E27FC236}">
                <a16:creationId xmlns:a16="http://schemas.microsoft.com/office/drawing/2014/main" id="{84F97F3D-4F7B-4729-A8F0-BA2B6B77C7D5}"/>
              </a:ext>
            </a:extLst>
          </p:cNvPr>
          <p:cNvSpPr txBox="1">
            <a:spLocks noChangeArrowheads="1"/>
          </p:cNvSpPr>
          <p:nvPr/>
        </p:nvSpPr>
        <p:spPr bwMode="auto">
          <a:xfrm>
            <a:off x="252000" y="1844824"/>
            <a:ext cx="7920400" cy="121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chorCtr="0">
            <a:spAutoFit/>
          </a:bodyPr>
          <a:lstStyle>
            <a:defPPr>
              <a:defRPr lang="ja-JP"/>
            </a:defPPr>
            <a:lvl1pPr marL="360000" indent="-360000">
              <a:spcBef>
                <a:spcPts val="1200"/>
              </a:spcBef>
              <a:defRPr sz="2800">
                <a:latin typeface="Segoe UI" panose="020B0502040204020203" pitchFamily="34" charset="0"/>
                <a:ea typeface="メイリオ" panose="020B0604030504040204" pitchFamily="50" charset="-128"/>
              </a:defRPr>
            </a:lvl1pPr>
            <a:lvl2pPr marL="742950" indent="-285750">
              <a:defRPr>
                <a:latin typeface="Arial" panose="020B0604020202020204" pitchFamily="34" charset="0"/>
                <a:ea typeface="ＭＳ Ｐゴシック" panose="020B0600070205080204" pitchFamily="50" charset="-128"/>
              </a:defRPr>
            </a:lvl2pPr>
            <a:lvl3pPr marL="1143000" indent="-228600">
              <a:defRPr>
                <a:latin typeface="Arial" panose="020B0604020202020204" pitchFamily="34" charset="0"/>
                <a:ea typeface="ＭＳ Ｐゴシック" panose="020B0600070205080204" pitchFamily="50" charset="-128"/>
              </a:defRPr>
            </a:lvl3pPr>
            <a:lvl4pPr marL="1600200" indent="-228600">
              <a:defRPr>
                <a:latin typeface="Arial" panose="020B0604020202020204" pitchFamily="34" charset="0"/>
                <a:ea typeface="ＭＳ Ｐゴシック" panose="020B0600070205080204" pitchFamily="50" charset="-128"/>
              </a:defRPr>
            </a:lvl4pPr>
            <a:lvl5pPr marL="2057400" indent="-228600">
              <a:defRPr>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9pPr>
          </a:lstStyle>
          <a:p>
            <a:pPr>
              <a:lnSpc>
                <a:spcPts val="4500"/>
              </a:lnSpc>
            </a:pPr>
            <a:r>
              <a:rPr lang="ja-JP" altLang="en-US" sz="3000" dirty="0"/>
              <a:t>○流水と石けんによる手洗い、あるいは、</a:t>
            </a:r>
            <a:br>
              <a:rPr lang="en-US" altLang="ja-JP" sz="3000" dirty="0"/>
            </a:br>
            <a:r>
              <a:rPr lang="ja-JP" altLang="en-US" sz="3000" dirty="0"/>
              <a:t>速乾性擦式手指消毒剤による手洗いをする。</a:t>
            </a:r>
          </a:p>
        </p:txBody>
      </p:sp>
      <p:sp>
        <p:nvSpPr>
          <p:cNvPr id="3" name="タイトル 2">
            <a:extLst>
              <a:ext uri="{FF2B5EF4-FFF2-40B4-BE49-F238E27FC236}">
                <a16:creationId xmlns:a16="http://schemas.microsoft.com/office/drawing/2014/main" id="{768FB492-E0A6-4CF3-83F3-BF3F6517002F}"/>
              </a:ext>
            </a:extLst>
          </p:cNvPr>
          <p:cNvSpPr>
            <a:spLocks noGrp="1"/>
          </p:cNvSpPr>
          <p:nvPr>
            <p:ph type="title"/>
          </p:nvPr>
        </p:nvSpPr>
        <p:spPr/>
        <p:txBody>
          <a:bodyPr>
            <a:normAutofit fontScale="90000"/>
          </a:bodyPr>
          <a:lstStyle/>
          <a:p>
            <a:r>
              <a:rPr kumimoji="1" lang="ja-JP" altLang="en-US" dirty="0"/>
              <a:t>手順③</a:t>
            </a:r>
            <a:r>
              <a:rPr lang="ja-JP" altLang="en-US" dirty="0"/>
              <a:t>手洗いをする</a:t>
            </a:r>
            <a:endParaRPr kumimoji="1" lang="ja-JP" altLang="en-US" dirty="0"/>
          </a:p>
        </p:txBody>
      </p:sp>
      <p:sp>
        <p:nvSpPr>
          <p:cNvPr id="7" name="テキスト ボックス 6">
            <a:extLst>
              <a:ext uri="{FF2B5EF4-FFF2-40B4-BE49-F238E27FC236}">
                <a16:creationId xmlns:a16="http://schemas.microsoft.com/office/drawing/2014/main" id="{AAE9DEDB-C1BB-42F3-AA96-E164FE8ABAC5}"/>
              </a:ext>
            </a:extLst>
          </p:cNvPr>
          <p:cNvSpPr txBox="1"/>
          <p:nvPr/>
        </p:nvSpPr>
        <p:spPr>
          <a:xfrm>
            <a:off x="5308099" y="169200"/>
            <a:ext cx="3440365"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4-6. </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気管カニューレ内吸引</a:t>
            </a:r>
          </a:p>
        </p:txBody>
      </p:sp>
      <p:sp>
        <p:nvSpPr>
          <p:cNvPr id="5" name="テキスト ボックス 4">
            <a:extLst>
              <a:ext uri="{FF2B5EF4-FFF2-40B4-BE49-F238E27FC236}">
                <a16:creationId xmlns:a16="http://schemas.microsoft.com/office/drawing/2014/main" id="{6E1B1289-198D-4414-B1C2-BCF2F401310A}"/>
              </a:ext>
            </a:extLst>
          </p:cNvPr>
          <p:cNvSpPr txBox="1"/>
          <p:nvPr/>
        </p:nvSpPr>
        <p:spPr>
          <a:xfrm>
            <a:off x="423843" y="3861048"/>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6" name="スライド番号プレースホルダー 1">
            <a:extLst>
              <a:ext uri="{FF2B5EF4-FFF2-40B4-BE49-F238E27FC236}">
                <a16:creationId xmlns:a16="http://schemas.microsoft.com/office/drawing/2014/main" id="{5D1FBDD0-ECFF-4C51-AC00-5FE690D24696}"/>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126</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52146587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9" name="Text Box 3">
            <a:extLst>
              <a:ext uri="{FF2B5EF4-FFF2-40B4-BE49-F238E27FC236}">
                <a16:creationId xmlns:a16="http://schemas.microsoft.com/office/drawing/2014/main" id="{ABB95642-5C94-45F2-9006-2B51F1B4A6D0}"/>
              </a:ext>
            </a:extLst>
          </p:cNvPr>
          <p:cNvSpPr txBox="1">
            <a:spLocks noChangeArrowheads="1"/>
          </p:cNvSpPr>
          <p:nvPr/>
        </p:nvSpPr>
        <p:spPr bwMode="auto">
          <a:xfrm>
            <a:off x="252000" y="1224000"/>
            <a:ext cx="8781474" cy="519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defPPr>
              <a:defRPr lang="ja-JP"/>
            </a:defPPr>
            <a:lvl1pPr defTabSz="873125">
              <a:spcBef>
                <a:spcPct val="0"/>
              </a:spcBef>
              <a:buFontTx/>
              <a:buNone/>
              <a:defRPr sz="3200">
                <a:latin typeface="Segoe UI" panose="020B0502040204020203" pitchFamily="34" charset="0"/>
                <a:ea typeface="メイリオ" panose="020B0604030504040204" pitchFamily="50" charset="-128"/>
              </a:defRPr>
            </a:lvl1pPr>
            <a:lvl2pPr marL="742950" indent="-285750" defTabSz="873125">
              <a:spcBef>
                <a:spcPct val="20000"/>
              </a:spcBef>
              <a:buChar char="–"/>
              <a:defRPr sz="2600">
                <a:latin typeface="Arial" panose="020B0604020202020204" pitchFamily="34" charset="0"/>
                <a:ea typeface="ＭＳ Ｐゴシック" panose="020B0600070205080204" pitchFamily="50" charset="-128"/>
              </a:defRPr>
            </a:lvl2pPr>
            <a:lvl3pPr marL="1143000" indent="-228600" defTabSz="873125">
              <a:spcBef>
                <a:spcPct val="20000"/>
              </a:spcBef>
              <a:buChar char="•"/>
              <a:defRPr sz="2300">
                <a:latin typeface="Arial" panose="020B0604020202020204" pitchFamily="34" charset="0"/>
                <a:ea typeface="ＭＳ Ｐゴシック" panose="020B0600070205080204" pitchFamily="50" charset="-128"/>
              </a:defRPr>
            </a:lvl3pPr>
            <a:lvl4pPr marL="1600200" indent="-228600" defTabSz="873125">
              <a:spcBef>
                <a:spcPct val="20000"/>
              </a:spcBef>
              <a:buChar char="–"/>
              <a:defRPr sz="1900">
                <a:latin typeface="Arial" panose="020B0604020202020204" pitchFamily="34" charset="0"/>
                <a:ea typeface="ＭＳ Ｐゴシック" panose="020B0600070205080204" pitchFamily="50" charset="-128"/>
              </a:defRPr>
            </a:lvl4pPr>
            <a:lvl5pPr marL="2057400" indent="-228600" defTabSz="873125">
              <a:spcBef>
                <a:spcPct val="20000"/>
              </a:spcBef>
              <a:buChar char="»"/>
              <a:defRPr sz="1900">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○吸引カテーテルを不潔にならないように取り出す。</a:t>
            </a:r>
          </a:p>
        </p:txBody>
      </p:sp>
      <p:sp>
        <p:nvSpPr>
          <p:cNvPr id="3" name="タイトル 2">
            <a:extLst>
              <a:ext uri="{FF2B5EF4-FFF2-40B4-BE49-F238E27FC236}">
                <a16:creationId xmlns:a16="http://schemas.microsoft.com/office/drawing/2014/main" id="{280E5DD2-4C25-4691-90F9-4A755E5CA715}"/>
              </a:ext>
            </a:extLst>
          </p:cNvPr>
          <p:cNvSpPr>
            <a:spLocks noGrp="1"/>
          </p:cNvSpPr>
          <p:nvPr>
            <p:ph type="title"/>
          </p:nvPr>
        </p:nvSpPr>
        <p:spPr/>
        <p:txBody>
          <a:bodyPr>
            <a:normAutofit fontScale="90000"/>
          </a:bodyPr>
          <a:lstStyle/>
          <a:p>
            <a:r>
              <a:rPr lang="ja-JP" altLang="en-US" dirty="0"/>
              <a:t>＜単回使用＞手順④吸引カテーテルを取り出す</a:t>
            </a:r>
            <a:endParaRPr kumimoji="1" lang="ja-JP" altLang="en-US" dirty="0"/>
          </a:p>
        </p:txBody>
      </p:sp>
      <p:pic>
        <p:nvPicPr>
          <p:cNvPr id="5" name="図 4">
            <a:extLst>
              <a:ext uri="{FF2B5EF4-FFF2-40B4-BE49-F238E27FC236}">
                <a16:creationId xmlns:a16="http://schemas.microsoft.com/office/drawing/2014/main" id="{9E78ECFC-8B7B-466E-8CBC-5C669D92B4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303" y="1844824"/>
            <a:ext cx="2781970" cy="2088000"/>
          </a:xfrm>
          <a:prstGeom prst="rect">
            <a:avLst/>
          </a:prstGeom>
        </p:spPr>
      </p:pic>
      <p:pic>
        <p:nvPicPr>
          <p:cNvPr id="8" name="図 7">
            <a:extLst>
              <a:ext uri="{FF2B5EF4-FFF2-40B4-BE49-F238E27FC236}">
                <a16:creationId xmlns:a16="http://schemas.microsoft.com/office/drawing/2014/main" id="{A44351FE-0765-40F2-841B-18D84CBA6C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4179" y="1849812"/>
            <a:ext cx="2664374" cy="2085162"/>
          </a:xfrm>
          <a:prstGeom prst="rect">
            <a:avLst/>
          </a:prstGeom>
        </p:spPr>
      </p:pic>
      <p:pic>
        <p:nvPicPr>
          <p:cNvPr id="10" name="図 9">
            <a:extLst>
              <a:ext uri="{FF2B5EF4-FFF2-40B4-BE49-F238E27FC236}">
                <a16:creationId xmlns:a16="http://schemas.microsoft.com/office/drawing/2014/main" id="{DD01A1DE-279D-4816-9FE8-D0A7BF4829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3444" y="1849762"/>
            <a:ext cx="2784000" cy="2083431"/>
          </a:xfrm>
          <a:prstGeom prst="rect">
            <a:avLst/>
          </a:prstGeom>
        </p:spPr>
      </p:pic>
      <p:pic>
        <p:nvPicPr>
          <p:cNvPr id="12" name="図 11">
            <a:extLst>
              <a:ext uri="{FF2B5EF4-FFF2-40B4-BE49-F238E27FC236}">
                <a16:creationId xmlns:a16="http://schemas.microsoft.com/office/drawing/2014/main" id="{D04A493A-0853-47B7-BFAF-B18F6E8427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8679" y="4077072"/>
            <a:ext cx="2781970" cy="2088000"/>
          </a:xfrm>
          <a:prstGeom prst="rect">
            <a:avLst/>
          </a:prstGeom>
        </p:spPr>
      </p:pic>
      <p:pic>
        <p:nvPicPr>
          <p:cNvPr id="14" name="図 13">
            <a:extLst>
              <a:ext uri="{FF2B5EF4-FFF2-40B4-BE49-F238E27FC236}">
                <a16:creationId xmlns:a16="http://schemas.microsoft.com/office/drawing/2014/main" id="{DD8A8BCD-6F53-47D9-82FD-0204242DD15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95762" y="4077072"/>
            <a:ext cx="2775883" cy="2088000"/>
          </a:xfrm>
          <a:prstGeom prst="rect">
            <a:avLst/>
          </a:prstGeom>
        </p:spPr>
      </p:pic>
      <p:sp>
        <p:nvSpPr>
          <p:cNvPr id="17" name="テキスト ボックス 9">
            <a:extLst>
              <a:ext uri="{FF2B5EF4-FFF2-40B4-BE49-F238E27FC236}">
                <a16:creationId xmlns:a16="http://schemas.microsoft.com/office/drawing/2014/main" id="{F0376695-B75D-404E-8D70-48D81A15BDA8}"/>
              </a:ext>
            </a:extLst>
          </p:cNvPr>
          <p:cNvSpPr txBox="1">
            <a:spLocks noChangeArrowheads="1"/>
          </p:cNvSpPr>
          <p:nvPr/>
        </p:nvSpPr>
        <p:spPr bwMode="auto">
          <a:xfrm>
            <a:off x="395288" y="1844824"/>
            <a:ext cx="575391" cy="56517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3100" b="1" i="0" u="none" strike="noStrike" kern="120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cs typeface="+mn-cs"/>
              </a:rPr>
              <a:t>①</a:t>
            </a:r>
          </a:p>
        </p:txBody>
      </p:sp>
      <p:sp>
        <p:nvSpPr>
          <p:cNvPr id="18" name="テキスト ボックス 10">
            <a:extLst>
              <a:ext uri="{FF2B5EF4-FFF2-40B4-BE49-F238E27FC236}">
                <a16:creationId xmlns:a16="http://schemas.microsoft.com/office/drawing/2014/main" id="{A718A767-21C4-4198-BF30-6B2A9241B71F}"/>
              </a:ext>
            </a:extLst>
          </p:cNvPr>
          <p:cNvSpPr txBox="1">
            <a:spLocks noChangeArrowheads="1"/>
          </p:cNvSpPr>
          <p:nvPr/>
        </p:nvSpPr>
        <p:spPr bwMode="auto">
          <a:xfrm>
            <a:off x="3244179" y="1844824"/>
            <a:ext cx="575391" cy="56517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3100" b="1" i="0" u="none" strike="noStrike" kern="120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cs typeface="+mn-cs"/>
              </a:rPr>
              <a:t>②</a:t>
            </a:r>
          </a:p>
        </p:txBody>
      </p:sp>
      <p:sp>
        <p:nvSpPr>
          <p:cNvPr id="19" name="テキスト ボックス 11">
            <a:extLst>
              <a:ext uri="{FF2B5EF4-FFF2-40B4-BE49-F238E27FC236}">
                <a16:creationId xmlns:a16="http://schemas.microsoft.com/office/drawing/2014/main" id="{BDCDEC53-12A2-4065-8051-3C462F9D5C67}"/>
              </a:ext>
            </a:extLst>
          </p:cNvPr>
          <p:cNvSpPr txBox="1">
            <a:spLocks noChangeArrowheads="1"/>
          </p:cNvSpPr>
          <p:nvPr/>
        </p:nvSpPr>
        <p:spPr bwMode="auto">
          <a:xfrm>
            <a:off x="5973444" y="1844824"/>
            <a:ext cx="575391" cy="56517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3100" b="1" i="0" u="none" strike="noStrike" kern="120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cs typeface="+mn-cs"/>
              </a:rPr>
              <a:t>③</a:t>
            </a:r>
          </a:p>
        </p:txBody>
      </p:sp>
      <p:sp>
        <p:nvSpPr>
          <p:cNvPr id="20" name="テキスト ボックス 12">
            <a:extLst>
              <a:ext uri="{FF2B5EF4-FFF2-40B4-BE49-F238E27FC236}">
                <a16:creationId xmlns:a16="http://schemas.microsoft.com/office/drawing/2014/main" id="{27453F90-9921-421E-8222-02D2176AF863}"/>
              </a:ext>
            </a:extLst>
          </p:cNvPr>
          <p:cNvSpPr txBox="1">
            <a:spLocks noChangeArrowheads="1"/>
          </p:cNvSpPr>
          <p:nvPr/>
        </p:nvSpPr>
        <p:spPr bwMode="auto">
          <a:xfrm>
            <a:off x="1547664" y="4077072"/>
            <a:ext cx="575391" cy="56517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3100" b="1" i="0" u="none" strike="noStrike" kern="120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cs typeface="+mn-cs"/>
              </a:rPr>
              <a:t>④</a:t>
            </a:r>
          </a:p>
        </p:txBody>
      </p:sp>
      <p:sp>
        <p:nvSpPr>
          <p:cNvPr id="21" name="テキスト ボックス 13">
            <a:extLst>
              <a:ext uri="{FF2B5EF4-FFF2-40B4-BE49-F238E27FC236}">
                <a16:creationId xmlns:a16="http://schemas.microsoft.com/office/drawing/2014/main" id="{6B1BD958-264B-4DE9-832B-AF1C22402C07}"/>
              </a:ext>
            </a:extLst>
          </p:cNvPr>
          <p:cNvSpPr txBox="1">
            <a:spLocks noChangeArrowheads="1"/>
          </p:cNvSpPr>
          <p:nvPr/>
        </p:nvSpPr>
        <p:spPr bwMode="auto">
          <a:xfrm>
            <a:off x="4691704" y="4077072"/>
            <a:ext cx="575391" cy="56517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3100" b="1" i="0" u="none" strike="noStrike" kern="120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50" charset="-128"/>
                <a:cs typeface="+mn-cs"/>
              </a:rPr>
              <a:t>⑤</a:t>
            </a:r>
          </a:p>
        </p:txBody>
      </p:sp>
      <p:sp>
        <p:nvSpPr>
          <p:cNvPr id="4" name="楕円 3">
            <a:extLst>
              <a:ext uri="{FF2B5EF4-FFF2-40B4-BE49-F238E27FC236}">
                <a16:creationId xmlns:a16="http://schemas.microsoft.com/office/drawing/2014/main" id="{6753C1FD-31B9-48F9-92CA-2E153C71DF8D}"/>
              </a:ext>
            </a:extLst>
          </p:cNvPr>
          <p:cNvSpPr/>
          <p:nvPr/>
        </p:nvSpPr>
        <p:spPr>
          <a:xfrm>
            <a:off x="4938497" y="2929231"/>
            <a:ext cx="102138" cy="154457"/>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24" name="テキスト ボックス 23">
            <a:extLst>
              <a:ext uri="{FF2B5EF4-FFF2-40B4-BE49-F238E27FC236}">
                <a16:creationId xmlns:a16="http://schemas.microsoft.com/office/drawing/2014/main" id="{F25269B7-02B1-411B-B276-94B56FA20DB8}"/>
              </a:ext>
            </a:extLst>
          </p:cNvPr>
          <p:cNvSpPr txBox="1"/>
          <p:nvPr/>
        </p:nvSpPr>
        <p:spPr>
          <a:xfrm>
            <a:off x="5308099" y="169200"/>
            <a:ext cx="3440365"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4-6. </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気管カニューレ内吸引</a:t>
            </a:r>
          </a:p>
        </p:txBody>
      </p:sp>
      <p:sp>
        <p:nvSpPr>
          <p:cNvPr id="16" name="テキスト ボックス 15">
            <a:extLst>
              <a:ext uri="{FF2B5EF4-FFF2-40B4-BE49-F238E27FC236}">
                <a16:creationId xmlns:a16="http://schemas.microsoft.com/office/drawing/2014/main" id="{602EA42A-D238-44DE-9614-7CF13E5B0E5C}"/>
              </a:ext>
            </a:extLst>
          </p:cNvPr>
          <p:cNvSpPr txBox="1"/>
          <p:nvPr/>
        </p:nvSpPr>
        <p:spPr>
          <a:xfrm>
            <a:off x="423843" y="6165304"/>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22" name="スライド番号プレースホルダー 1">
            <a:extLst>
              <a:ext uri="{FF2B5EF4-FFF2-40B4-BE49-F238E27FC236}">
                <a16:creationId xmlns:a16="http://schemas.microsoft.com/office/drawing/2014/main" id="{EE6CC10D-A01E-4C20-95C4-9B88FEE69D94}"/>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127</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0454355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9" name="Text Box 3">
            <a:extLst>
              <a:ext uri="{FF2B5EF4-FFF2-40B4-BE49-F238E27FC236}">
                <a16:creationId xmlns:a16="http://schemas.microsoft.com/office/drawing/2014/main" id="{ABB95642-5C94-45F2-9006-2B51F1B4A6D0}"/>
              </a:ext>
            </a:extLst>
          </p:cNvPr>
          <p:cNvSpPr txBox="1">
            <a:spLocks noChangeArrowheads="1"/>
          </p:cNvSpPr>
          <p:nvPr/>
        </p:nvSpPr>
        <p:spPr bwMode="auto">
          <a:xfrm>
            <a:off x="2843808" y="3338989"/>
            <a:ext cx="597666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defPPr>
              <a:defRPr lang="ja-JP"/>
            </a:defPPr>
            <a:lvl1pPr marL="360000" indent="-360000">
              <a:spcBef>
                <a:spcPts val="1200"/>
              </a:spcBef>
              <a:defRPr sz="2800">
                <a:latin typeface="Segoe UI" panose="020B0502040204020203" pitchFamily="34" charset="0"/>
                <a:ea typeface="メイリオ" panose="020B0604030504040204" pitchFamily="50" charset="-128"/>
              </a:defRPr>
            </a:lvl1pPr>
            <a:lvl2pPr marL="742950" indent="-285750">
              <a:defRPr>
                <a:latin typeface="Arial" panose="020B0604020202020204" pitchFamily="34" charset="0"/>
                <a:ea typeface="ＭＳ Ｐゴシック" panose="020B0600070205080204" pitchFamily="50" charset="-128"/>
              </a:defRPr>
            </a:lvl2pPr>
            <a:lvl3pPr marL="1143000" indent="-228600">
              <a:defRPr>
                <a:latin typeface="Arial" panose="020B0604020202020204" pitchFamily="34" charset="0"/>
                <a:ea typeface="ＭＳ Ｐゴシック" panose="020B0600070205080204" pitchFamily="50" charset="-128"/>
              </a:defRPr>
            </a:lvl3pPr>
            <a:lvl4pPr marL="1600200" indent="-228600">
              <a:defRPr>
                <a:latin typeface="Arial" panose="020B0604020202020204" pitchFamily="34" charset="0"/>
                <a:ea typeface="ＭＳ Ｐゴシック" panose="020B0600070205080204" pitchFamily="50" charset="-128"/>
              </a:defRPr>
            </a:lvl4pPr>
            <a:lvl5pPr marL="2057400" indent="-228600">
              <a:defRPr>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9pPr>
          </a:lstStyle>
          <a:p>
            <a:r>
              <a:rPr lang="ja-JP" altLang="en-US" dirty="0"/>
              <a:t>○非利き手で吸引カテーテルを保管容器から取り出す。</a:t>
            </a:r>
          </a:p>
        </p:txBody>
      </p:sp>
      <p:sp>
        <p:nvSpPr>
          <p:cNvPr id="3" name="タイトル 2">
            <a:extLst>
              <a:ext uri="{FF2B5EF4-FFF2-40B4-BE49-F238E27FC236}">
                <a16:creationId xmlns:a16="http://schemas.microsoft.com/office/drawing/2014/main" id="{280E5DD2-4C25-4691-90F9-4A755E5CA715}"/>
              </a:ext>
            </a:extLst>
          </p:cNvPr>
          <p:cNvSpPr>
            <a:spLocks noGrp="1"/>
          </p:cNvSpPr>
          <p:nvPr>
            <p:ph type="title"/>
          </p:nvPr>
        </p:nvSpPr>
        <p:spPr/>
        <p:txBody>
          <a:bodyPr>
            <a:normAutofit/>
          </a:bodyPr>
          <a:lstStyle/>
          <a:p>
            <a:r>
              <a:rPr lang="ja-JP" altLang="en-US" sz="2600" dirty="0"/>
              <a:t>＜乾燥法＞手順④吸引カテーテルを取り出す</a:t>
            </a:r>
            <a:endParaRPr kumimoji="1" lang="ja-JP" altLang="en-US" sz="2600" dirty="0"/>
          </a:p>
        </p:txBody>
      </p:sp>
      <p:sp>
        <p:nvSpPr>
          <p:cNvPr id="28" name="Text Box 3">
            <a:extLst>
              <a:ext uri="{FF2B5EF4-FFF2-40B4-BE49-F238E27FC236}">
                <a16:creationId xmlns:a16="http://schemas.microsoft.com/office/drawing/2014/main" id="{4FB6A78A-0A47-42E5-B4A4-8C5EF1E7FDA7}"/>
              </a:ext>
            </a:extLst>
          </p:cNvPr>
          <p:cNvSpPr txBox="1">
            <a:spLocks noChangeArrowheads="1"/>
          </p:cNvSpPr>
          <p:nvPr/>
        </p:nvSpPr>
        <p:spPr bwMode="auto">
          <a:xfrm>
            <a:off x="2843808" y="5157192"/>
            <a:ext cx="5976664" cy="94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ja-JP"/>
            </a:defPPr>
            <a:lvl1pPr marL="360000" indent="-360000">
              <a:spcBef>
                <a:spcPts val="1200"/>
              </a:spcBef>
              <a:defRPr sz="2800">
                <a:latin typeface="Segoe UI" panose="020B0502040204020203" pitchFamily="34" charset="0"/>
                <a:ea typeface="メイリオ" panose="020B0604030504040204" pitchFamily="50" charset="-128"/>
              </a:defRPr>
            </a:lvl1pPr>
            <a:lvl2pPr marL="742950" indent="-285750">
              <a:defRPr>
                <a:latin typeface="Arial" panose="020B0604020202020204" pitchFamily="34" charset="0"/>
                <a:ea typeface="ＭＳ Ｐゴシック" panose="020B0600070205080204" pitchFamily="50" charset="-128"/>
              </a:defRPr>
            </a:lvl2pPr>
            <a:lvl3pPr marL="1143000" indent="-228600">
              <a:defRPr>
                <a:latin typeface="Arial" panose="020B0604020202020204" pitchFamily="34" charset="0"/>
                <a:ea typeface="ＭＳ Ｐゴシック" panose="020B0600070205080204" pitchFamily="50" charset="-128"/>
              </a:defRPr>
            </a:lvl3pPr>
            <a:lvl4pPr marL="1600200" indent="-228600">
              <a:defRPr>
                <a:latin typeface="Arial" panose="020B0604020202020204" pitchFamily="34" charset="0"/>
                <a:ea typeface="ＭＳ Ｐゴシック" panose="020B0600070205080204" pitchFamily="50" charset="-128"/>
              </a:defRPr>
            </a:lvl4pPr>
            <a:lvl5pPr marL="2057400" indent="-228600">
              <a:defRPr>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9pPr>
          </a:lstStyle>
          <a:p>
            <a:r>
              <a:rPr lang="ja-JP" altLang="en-US" dirty="0"/>
              <a:t>○非利き手から、利き手で吸引カテーテルの接続部を持つ。</a:t>
            </a:r>
          </a:p>
        </p:txBody>
      </p:sp>
      <p:sp>
        <p:nvSpPr>
          <p:cNvPr id="11" name="テキスト ボックス 10">
            <a:extLst>
              <a:ext uri="{FF2B5EF4-FFF2-40B4-BE49-F238E27FC236}">
                <a16:creationId xmlns:a16="http://schemas.microsoft.com/office/drawing/2014/main" id="{C7267397-F89E-4EA2-BB35-9F6072CA4115}"/>
              </a:ext>
            </a:extLst>
          </p:cNvPr>
          <p:cNvSpPr txBox="1"/>
          <p:nvPr/>
        </p:nvSpPr>
        <p:spPr>
          <a:xfrm>
            <a:off x="5308099" y="169200"/>
            <a:ext cx="3440365"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4-6. </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気管カニューレ内吸引</a:t>
            </a:r>
          </a:p>
        </p:txBody>
      </p:sp>
      <p:pic>
        <p:nvPicPr>
          <p:cNvPr id="24" name="コンテンツ プレースホルダー 5">
            <a:extLst>
              <a:ext uri="{FF2B5EF4-FFF2-40B4-BE49-F238E27FC236}">
                <a16:creationId xmlns:a16="http://schemas.microsoft.com/office/drawing/2014/main" id="{878E03E1-5932-4943-A5CB-193093292C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393" y="2965071"/>
            <a:ext cx="2391637" cy="1722222"/>
          </a:xfrm>
          <a:prstGeom prst="rect">
            <a:avLst/>
          </a:prstGeom>
        </p:spPr>
      </p:pic>
      <p:pic>
        <p:nvPicPr>
          <p:cNvPr id="26" name="コンテンツ プレースホルダー 5">
            <a:extLst>
              <a:ext uri="{FF2B5EF4-FFF2-40B4-BE49-F238E27FC236}">
                <a16:creationId xmlns:a16="http://schemas.microsoft.com/office/drawing/2014/main" id="{026D4C1A-14E6-4ABC-B3F2-B16E4B91BB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393" y="4733882"/>
            <a:ext cx="2391637" cy="1716136"/>
          </a:xfrm>
          <a:prstGeom prst="rect">
            <a:avLst/>
          </a:prstGeom>
        </p:spPr>
      </p:pic>
      <p:pic>
        <p:nvPicPr>
          <p:cNvPr id="12" name="図 11">
            <a:extLst>
              <a:ext uri="{FF2B5EF4-FFF2-40B4-BE49-F238E27FC236}">
                <a16:creationId xmlns:a16="http://schemas.microsoft.com/office/drawing/2014/main" id="{793108EE-86F1-4E5B-A773-5AC9C80AE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8735" y="1196753"/>
            <a:ext cx="2390952" cy="1721729"/>
          </a:xfrm>
          <a:prstGeom prst="rect">
            <a:avLst/>
          </a:prstGeom>
        </p:spPr>
      </p:pic>
      <p:sp>
        <p:nvSpPr>
          <p:cNvPr id="13" name="Text Box 3">
            <a:extLst>
              <a:ext uri="{FF2B5EF4-FFF2-40B4-BE49-F238E27FC236}">
                <a16:creationId xmlns:a16="http://schemas.microsoft.com/office/drawing/2014/main" id="{1439AB20-0539-4D3C-AA59-551546A4E4A2}"/>
              </a:ext>
            </a:extLst>
          </p:cNvPr>
          <p:cNvSpPr txBox="1">
            <a:spLocks noChangeArrowheads="1"/>
          </p:cNvSpPr>
          <p:nvPr/>
        </p:nvSpPr>
        <p:spPr bwMode="auto">
          <a:xfrm>
            <a:off x="2843808" y="1542999"/>
            <a:ext cx="5976664" cy="94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ja-JP"/>
            </a:defPPr>
            <a:lvl1pPr marL="360000" indent="-360000">
              <a:spcBef>
                <a:spcPts val="1200"/>
              </a:spcBef>
              <a:defRPr sz="2800">
                <a:latin typeface="Segoe UI" panose="020B0502040204020203" pitchFamily="34" charset="0"/>
                <a:ea typeface="メイリオ" panose="020B0604030504040204" pitchFamily="50" charset="-128"/>
              </a:defRPr>
            </a:lvl1pPr>
            <a:lvl2pPr marL="742950" indent="-285750">
              <a:defRPr>
                <a:latin typeface="Arial" panose="020B0604020202020204" pitchFamily="34" charset="0"/>
                <a:ea typeface="ＭＳ Ｐゴシック" panose="020B0600070205080204" pitchFamily="50" charset="-128"/>
              </a:defRPr>
            </a:lvl2pPr>
            <a:lvl3pPr marL="1143000" indent="-228600">
              <a:defRPr>
                <a:latin typeface="Arial" panose="020B0604020202020204" pitchFamily="34" charset="0"/>
                <a:ea typeface="ＭＳ Ｐゴシック" panose="020B0600070205080204" pitchFamily="50" charset="-128"/>
              </a:defRPr>
            </a:lvl3pPr>
            <a:lvl4pPr marL="1600200" indent="-228600">
              <a:defRPr>
                <a:latin typeface="Arial" panose="020B0604020202020204" pitchFamily="34" charset="0"/>
                <a:ea typeface="ＭＳ Ｐゴシック" panose="020B0600070205080204" pitchFamily="50" charset="-128"/>
              </a:defRPr>
            </a:lvl4pPr>
            <a:lvl5pPr marL="2057400" indent="-228600">
              <a:defRPr>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9pPr>
          </a:lstStyle>
          <a:p>
            <a:r>
              <a:rPr lang="ja-JP" altLang="en-US" dirty="0"/>
              <a:t>○使い捨て手袋をする。場合によっては、セッシを持つ。</a:t>
            </a:r>
          </a:p>
        </p:txBody>
      </p:sp>
      <p:sp>
        <p:nvSpPr>
          <p:cNvPr id="10" name="テキスト ボックス 9">
            <a:extLst>
              <a:ext uri="{FF2B5EF4-FFF2-40B4-BE49-F238E27FC236}">
                <a16:creationId xmlns:a16="http://schemas.microsoft.com/office/drawing/2014/main" id="{BFE5192C-8950-477F-8AEF-684C9844A320}"/>
              </a:ext>
            </a:extLst>
          </p:cNvPr>
          <p:cNvSpPr txBox="1"/>
          <p:nvPr/>
        </p:nvSpPr>
        <p:spPr>
          <a:xfrm>
            <a:off x="395536" y="6438528"/>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14" name="スライド番号プレースホルダー 1">
            <a:extLst>
              <a:ext uri="{FF2B5EF4-FFF2-40B4-BE49-F238E27FC236}">
                <a16:creationId xmlns:a16="http://schemas.microsoft.com/office/drawing/2014/main" id="{4A31D116-5624-4CBB-9DB8-DA44611FFC83}"/>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128</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89124620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7" name="Text Box 3">
            <a:extLst>
              <a:ext uri="{FF2B5EF4-FFF2-40B4-BE49-F238E27FC236}">
                <a16:creationId xmlns:a16="http://schemas.microsoft.com/office/drawing/2014/main" id="{9CCC76FB-DD99-49A3-929F-6B8C2A10D4DA}"/>
              </a:ext>
            </a:extLst>
          </p:cNvPr>
          <p:cNvSpPr txBox="1">
            <a:spLocks noChangeArrowheads="1"/>
          </p:cNvSpPr>
          <p:nvPr/>
        </p:nvSpPr>
        <p:spPr bwMode="auto">
          <a:xfrm>
            <a:off x="251520" y="1260000"/>
            <a:ext cx="8640960" cy="94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ja-JP"/>
            </a:defPPr>
            <a:lvl1pPr marL="360000" indent="-360000">
              <a:spcBef>
                <a:spcPts val="1200"/>
              </a:spcBef>
              <a:defRPr sz="2800">
                <a:latin typeface="Segoe UI" panose="020B0502040204020203" pitchFamily="34" charset="0"/>
                <a:ea typeface="メイリオ" panose="020B0604030504040204" pitchFamily="50" charset="-128"/>
              </a:defRPr>
            </a:lvl1pPr>
            <a:lvl2pPr marL="742950" indent="-285750">
              <a:defRPr>
                <a:latin typeface="Arial" panose="020B0604020202020204" pitchFamily="34" charset="0"/>
                <a:ea typeface="ＭＳ Ｐゴシック" panose="020B0600070205080204" pitchFamily="50" charset="-128"/>
              </a:defRPr>
            </a:lvl2pPr>
            <a:lvl3pPr marL="1143000" indent="-228600">
              <a:defRPr>
                <a:latin typeface="Arial" panose="020B0604020202020204" pitchFamily="34" charset="0"/>
                <a:ea typeface="ＭＳ Ｐゴシック" panose="020B0600070205080204" pitchFamily="50" charset="-128"/>
              </a:defRPr>
            </a:lvl3pPr>
            <a:lvl4pPr marL="1600200" indent="-228600">
              <a:defRPr>
                <a:latin typeface="Arial" panose="020B0604020202020204" pitchFamily="34" charset="0"/>
                <a:ea typeface="ＭＳ Ｐゴシック" panose="020B0600070205080204" pitchFamily="50" charset="-128"/>
              </a:defRPr>
            </a:lvl4pPr>
            <a:lvl5pPr marL="2057400" indent="-228600">
              <a:defRPr>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9pPr>
          </a:lstStyle>
          <a:p>
            <a:r>
              <a:rPr lang="ja-JP" altLang="en-US" dirty="0"/>
              <a:t>○吸引カテーテルを吸引器に連結した接続管につなげる。</a:t>
            </a:r>
          </a:p>
        </p:txBody>
      </p:sp>
      <p:sp>
        <p:nvSpPr>
          <p:cNvPr id="3" name="タイトル 2">
            <a:extLst>
              <a:ext uri="{FF2B5EF4-FFF2-40B4-BE49-F238E27FC236}">
                <a16:creationId xmlns:a16="http://schemas.microsoft.com/office/drawing/2014/main" id="{9D7E148D-D88B-4290-90DF-7A605DF5CA30}"/>
              </a:ext>
            </a:extLst>
          </p:cNvPr>
          <p:cNvSpPr>
            <a:spLocks noGrp="1"/>
          </p:cNvSpPr>
          <p:nvPr>
            <p:ph type="title"/>
          </p:nvPr>
        </p:nvSpPr>
        <p:spPr/>
        <p:txBody>
          <a:bodyPr>
            <a:normAutofit fontScale="90000"/>
          </a:bodyPr>
          <a:lstStyle/>
          <a:p>
            <a:r>
              <a:rPr kumimoji="1" lang="ja-JP" altLang="en-US" dirty="0"/>
              <a:t>手順⑤吸引カテーテルを接続する</a:t>
            </a:r>
          </a:p>
        </p:txBody>
      </p:sp>
      <p:pic>
        <p:nvPicPr>
          <p:cNvPr id="6" name="図 5">
            <a:extLst>
              <a:ext uri="{FF2B5EF4-FFF2-40B4-BE49-F238E27FC236}">
                <a16:creationId xmlns:a16="http://schemas.microsoft.com/office/drawing/2014/main" id="{016395A8-57DC-4BC8-8007-DCE0310D60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214" y="1772816"/>
            <a:ext cx="5804728" cy="4355811"/>
          </a:xfrm>
          <a:prstGeom prst="rect">
            <a:avLst/>
          </a:prstGeom>
        </p:spPr>
      </p:pic>
      <p:sp>
        <p:nvSpPr>
          <p:cNvPr id="8" name="テキスト ボックス 7">
            <a:extLst>
              <a:ext uri="{FF2B5EF4-FFF2-40B4-BE49-F238E27FC236}">
                <a16:creationId xmlns:a16="http://schemas.microsoft.com/office/drawing/2014/main" id="{C82EAC79-9B5E-4D7F-BC5D-3BDF602DF75B}"/>
              </a:ext>
            </a:extLst>
          </p:cNvPr>
          <p:cNvSpPr txBox="1"/>
          <p:nvPr/>
        </p:nvSpPr>
        <p:spPr>
          <a:xfrm>
            <a:off x="5308099" y="169200"/>
            <a:ext cx="3440365"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4-6. </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気管カニューレ内吸引</a:t>
            </a:r>
          </a:p>
        </p:txBody>
      </p:sp>
      <p:sp>
        <p:nvSpPr>
          <p:cNvPr id="7" name="テキスト ボックス 6">
            <a:extLst>
              <a:ext uri="{FF2B5EF4-FFF2-40B4-BE49-F238E27FC236}">
                <a16:creationId xmlns:a16="http://schemas.microsoft.com/office/drawing/2014/main" id="{C8D78A62-BABF-4193-9D6D-746B6E148F13}"/>
              </a:ext>
            </a:extLst>
          </p:cNvPr>
          <p:cNvSpPr txBox="1"/>
          <p:nvPr/>
        </p:nvSpPr>
        <p:spPr>
          <a:xfrm>
            <a:off x="423843" y="6165304"/>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9" name="スライド番号プレースホルダー 1">
            <a:extLst>
              <a:ext uri="{FF2B5EF4-FFF2-40B4-BE49-F238E27FC236}">
                <a16:creationId xmlns:a16="http://schemas.microsoft.com/office/drawing/2014/main" id="{F6F6BAAE-398D-4103-A8F9-B31D543A0789}"/>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129</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419500798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FC8965CB-C689-4E11-A84A-705CE0C83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2287320"/>
            <a:ext cx="4115544" cy="3085133"/>
          </a:xfrm>
          <a:prstGeom prst="rect">
            <a:avLst/>
          </a:prstGeom>
        </p:spPr>
      </p:pic>
      <p:sp>
        <p:nvSpPr>
          <p:cNvPr id="212995" name="Text Box 7">
            <a:extLst>
              <a:ext uri="{FF2B5EF4-FFF2-40B4-BE49-F238E27FC236}">
                <a16:creationId xmlns:a16="http://schemas.microsoft.com/office/drawing/2014/main" id="{744A26D4-F872-4727-AFA0-E5EF13B52AC1}"/>
              </a:ext>
            </a:extLst>
          </p:cNvPr>
          <p:cNvSpPr txBox="1">
            <a:spLocks noChangeArrowheads="1"/>
          </p:cNvSpPr>
          <p:nvPr/>
        </p:nvSpPr>
        <p:spPr bwMode="auto">
          <a:xfrm>
            <a:off x="251520" y="1325815"/>
            <a:ext cx="8320980" cy="519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ja-JP"/>
            </a:defPPr>
            <a:lvl1pPr marL="360000" indent="-360000">
              <a:spcBef>
                <a:spcPts val="1200"/>
              </a:spcBef>
              <a:defRPr sz="2800">
                <a:latin typeface="Segoe UI" panose="020B0502040204020203" pitchFamily="34" charset="0"/>
                <a:ea typeface="メイリオ" panose="020B0604030504040204" pitchFamily="50" charset="-128"/>
              </a:defRPr>
            </a:lvl1pPr>
            <a:lvl2pPr marL="742950" indent="-285750">
              <a:defRPr>
                <a:latin typeface="Arial" panose="020B0604020202020204" pitchFamily="34" charset="0"/>
                <a:ea typeface="ＭＳ Ｐゴシック" panose="020B0600070205080204" pitchFamily="50" charset="-128"/>
              </a:defRPr>
            </a:lvl2pPr>
            <a:lvl3pPr marL="1143000" indent="-228600">
              <a:defRPr>
                <a:latin typeface="Arial" panose="020B0604020202020204" pitchFamily="34" charset="0"/>
                <a:ea typeface="ＭＳ Ｐゴシック" panose="020B0600070205080204" pitchFamily="50" charset="-128"/>
              </a:defRPr>
            </a:lvl3pPr>
            <a:lvl4pPr marL="1600200" indent="-228600">
              <a:defRPr>
                <a:latin typeface="Arial" panose="020B0604020202020204" pitchFamily="34" charset="0"/>
                <a:ea typeface="ＭＳ Ｐゴシック" panose="020B0600070205080204" pitchFamily="50" charset="-128"/>
              </a:defRPr>
            </a:lvl4pPr>
            <a:lvl5pPr marL="2057400" indent="-228600">
              <a:defRPr>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9pPr>
          </a:lstStyle>
          <a:p>
            <a:r>
              <a:rPr lang="ja-JP" altLang="en-US" dirty="0"/>
              <a:t>○非利き手で、吸引器のスイッチを押す。</a:t>
            </a:r>
          </a:p>
        </p:txBody>
      </p:sp>
      <p:sp>
        <p:nvSpPr>
          <p:cNvPr id="3" name="タイトル 2">
            <a:extLst>
              <a:ext uri="{FF2B5EF4-FFF2-40B4-BE49-F238E27FC236}">
                <a16:creationId xmlns:a16="http://schemas.microsoft.com/office/drawing/2014/main" id="{8F32AEED-4331-43BE-ABD6-65D580A8BF77}"/>
              </a:ext>
            </a:extLst>
          </p:cNvPr>
          <p:cNvSpPr>
            <a:spLocks noGrp="1"/>
          </p:cNvSpPr>
          <p:nvPr>
            <p:ph type="title"/>
          </p:nvPr>
        </p:nvSpPr>
        <p:spPr/>
        <p:txBody>
          <a:bodyPr>
            <a:normAutofit fontScale="90000"/>
          </a:bodyPr>
          <a:lstStyle/>
          <a:p>
            <a:r>
              <a:rPr kumimoji="1" lang="ja-JP" altLang="en-US" dirty="0"/>
              <a:t>手順⑥吸引器のスイッチを入れる</a:t>
            </a:r>
          </a:p>
        </p:txBody>
      </p:sp>
      <p:sp>
        <p:nvSpPr>
          <p:cNvPr id="8" name="テキスト ボックス 7">
            <a:extLst>
              <a:ext uri="{FF2B5EF4-FFF2-40B4-BE49-F238E27FC236}">
                <a16:creationId xmlns:a16="http://schemas.microsoft.com/office/drawing/2014/main" id="{13B56E40-90BF-47C8-84B5-01DF399AB31A}"/>
              </a:ext>
            </a:extLst>
          </p:cNvPr>
          <p:cNvSpPr txBox="1"/>
          <p:nvPr/>
        </p:nvSpPr>
        <p:spPr>
          <a:xfrm>
            <a:off x="5308099" y="169200"/>
            <a:ext cx="3440365"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4-6. </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気管カニューレ内吸引</a:t>
            </a:r>
          </a:p>
        </p:txBody>
      </p:sp>
      <p:pic>
        <p:nvPicPr>
          <p:cNvPr id="9" name="図 8">
            <a:extLst>
              <a:ext uri="{FF2B5EF4-FFF2-40B4-BE49-F238E27FC236}">
                <a16:creationId xmlns:a16="http://schemas.microsoft.com/office/drawing/2014/main" id="{59A2EB8B-8CFA-4BA1-BF9D-154063AB7A2B}"/>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632920" y="2286558"/>
            <a:ext cx="4115544" cy="3086658"/>
          </a:xfrm>
          <a:prstGeom prst="rect">
            <a:avLst/>
          </a:prstGeom>
        </p:spPr>
      </p:pic>
      <p:sp>
        <p:nvSpPr>
          <p:cNvPr id="7" name="テキスト ボックス 6">
            <a:extLst>
              <a:ext uri="{FF2B5EF4-FFF2-40B4-BE49-F238E27FC236}">
                <a16:creationId xmlns:a16="http://schemas.microsoft.com/office/drawing/2014/main" id="{11B3D0AF-7817-4CD1-85D4-F64CF57592A2}"/>
              </a:ext>
            </a:extLst>
          </p:cNvPr>
          <p:cNvSpPr txBox="1"/>
          <p:nvPr/>
        </p:nvSpPr>
        <p:spPr>
          <a:xfrm>
            <a:off x="423843" y="5373216"/>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10" name="スライド番号プレースホルダー 1">
            <a:extLst>
              <a:ext uri="{FF2B5EF4-FFF2-40B4-BE49-F238E27FC236}">
                <a16:creationId xmlns:a16="http://schemas.microsoft.com/office/drawing/2014/main" id="{0C4A8E57-B881-4668-B1AE-271AA210E9CA}"/>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130</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99820575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Text Box 3">
            <a:extLst>
              <a:ext uri="{FF2B5EF4-FFF2-40B4-BE49-F238E27FC236}">
                <a16:creationId xmlns:a16="http://schemas.microsoft.com/office/drawing/2014/main" id="{9AEC5231-7DB2-470C-B13E-7C2AB3DD33D5}"/>
              </a:ext>
            </a:extLst>
          </p:cNvPr>
          <p:cNvSpPr txBox="1">
            <a:spLocks noChangeArrowheads="1"/>
          </p:cNvSpPr>
          <p:nvPr/>
        </p:nvSpPr>
        <p:spPr bwMode="auto">
          <a:xfrm>
            <a:off x="251521" y="1188000"/>
            <a:ext cx="8601918" cy="138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ja-JP"/>
            </a:defPPr>
            <a:lvl1pPr marL="360000" indent="-360000">
              <a:spcBef>
                <a:spcPts val="1200"/>
              </a:spcBef>
              <a:defRPr sz="2800">
                <a:latin typeface="Segoe UI" panose="020B0502040204020203" pitchFamily="34" charset="0"/>
                <a:ea typeface="メイリオ" panose="020B0604030504040204" pitchFamily="50" charset="-128"/>
              </a:defRPr>
            </a:lvl1pPr>
            <a:lvl2pPr marL="742950" indent="-285750">
              <a:defRPr>
                <a:latin typeface="Arial" panose="020B0604020202020204" pitchFamily="34" charset="0"/>
                <a:ea typeface="ＭＳ Ｐゴシック" panose="020B0600070205080204" pitchFamily="50" charset="-128"/>
              </a:defRPr>
            </a:lvl2pPr>
            <a:lvl3pPr marL="1143000" indent="-228600">
              <a:defRPr>
                <a:latin typeface="Arial" panose="020B0604020202020204" pitchFamily="34" charset="0"/>
                <a:ea typeface="ＭＳ Ｐゴシック" panose="020B0600070205080204" pitchFamily="50" charset="-128"/>
              </a:defRPr>
            </a:lvl3pPr>
            <a:lvl4pPr marL="1600200" indent="-228600">
              <a:defRPr>
                <a:latin typeface="Arial" panose="020B0604020202020204" pitchFamily="34" charset="0"/>
                <a:ea typeface="ＭＳ Ｐゴシック" panose="020B0600070205080204" pitchFamily="50" charset="-128"/>
              </a:defRPr>
            </a:lvl4pPr>
            <a:lvl5pPr marL="2057400" indent="-228600">
              <a:defRPr>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9pPr>
          </a:lstStyle>
          <a:p>
            <a:r>
              <a:rPr lang="ja-JP" altLang="en-US" sz="2600" dirty="0"/>
              <a:t>○非利き手の親指で吸引カテーテルの根元を塞ぎ、吸引圧が、</a:t>
            </a:r>
            <a:r>
              <a:rPr lang="en-US" altLang="ja-JP" sz="2600" dirty="0"/>
              <a:t>20 kPa </a:t>
            </a:r>
            <a:r>
              <a:rPr lang="ja-JP" altLang="en-US" sz="2600" dirty="0"/>
              <a:t>以下であることを確認する。それ以上の場合、圧調整ツマミで調整する。</a:t>
            </a:r>
          </a:p>
        </p:txBody>
      </p:sp>
      <p:pic>
        <p:nvPicPr>
          <p:cNvPr id="215044" name="図 8">
            <a:extLst>
              <a:ext uri="{FF2B5EF4-FFF2-40B4-BE49-F238E27FC236}">
                <a16:creationId xmlns:a16="http://schemas.microsoft.com/office/drawing/2014/main" id="{11CA18C0-729D-4245-8834-734138C2F7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772946" y="2492896"/>
            <a:ext cx="5962397" cy="3968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8" name="図 25">
            <a:extLst>
              <a:ext uri="{FF2B5EF4-FFF2-40B4-BE49-F238E27FC236}">
                <a16:creationId xmlns:a16="http://schemas.microsoft.com/office/drawing/2014/main" id="{DDF7F153-69BA-423D-8B14-24593B8B84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395288" y="2492896"/>
            <a:ext cx="3130515" cy="2678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グループ化 3">
            <a:extLst>
              <a:ext uri="{FF2B5EF4-FFF2-40B4-BE49-F238E27FC236}">
                <a16:creationId xmlns:a16="http://schemas.microsoft.com/office/drawing/2014/main" id="{94946162-E53B-49B4-94B2-5E3A054F0D98}"/>
              </a:ext>
            </a:extLst>
          </p:cNvPr>
          <p:cNvGrpSpPr/>
          <p:nvPr/>
        </p:nvGrpSpPr>
        <p:grpSpPr>
          <a:xfrm>
            <a:off x="2311419" y="4550369"/>
            <a:ext cx="2952750" cy="1296987"/>
            <a:chOff x="2786063" y="5214938"/>
            <a:chExt cx="2952750" cy="1296987"/>
          </a:xfrm>
        </p:grpSpPr>
        <p:sp>
          <p:nvSpPr>
            <p:cNvPr id="252936" name="AutoShape 4">
              <a:extLst>
                <a:ext uri="{FF2B5EF4-FFF2-40B4-BE49-F238E27FC236}">
                  <a16:creationId xmlns:a16="http://schemas.microsoft.com/office/drawing/2014/main" id="{690B23AE-2EA3-438A-BF1B-40FF4E58E993}"/>
                </a:ext>
              </a:extLst>
            </p:cNvPr>
            <p:cNvSpPr>
              <a:spLocks noChangeArrowheads="1"/>
            </p:cNvSpPr>
            <p:nvPr/>
          </p:nvSpPr>
          <p:spPr bwMode="auto">
            <a:xfrm rot="10800000">
              <a:off x="2786063" y="5214938"/>
              <a:ext cx="2952750" cy="1296987"/>
            </a:xfrm>
            <a:prstGeom prst="wedgeEllipseCallout">
              <a:avLst>
                <a:gd name="adj1" fmla="val 55053"/>
                <a:gd name="adj2" fmla="val 147424"/>
              </a:avLst>
            </a:prstGeom>
            <a:solidFill>
              <a:schemeClr val="bg1"/>
            </a:solidFill>
            <a:ln w="9525">
              <a:solidFill>
                <a:schemeClr val="bg1">
                  <a:lumMod val="50000"/>
                </a:schemeClr>
              </a:solidFill>
              <a:miter lim="800000"/>
              <a:headEnd/>
              <a:tailEnd/>
            </a:ln>
          </p:spPr>
          <p:txBody>
            <a:bodyPr rot="10800000" lIns="87269" tIns="43635" rIns="87269" bIns="43635"/>
            <a:lstStyle/>
            <a:p>
              <a:pPr marL="0" marR="0" lvl="0" indent="0" algn="ctr" defTabSz="873125" rtl="0" eaLnBrk="1" fontAlgn="auto" latinLnBrk="0" hangingPunct="1">
                <a:lnSpc>
                  <a:spcPct val="100000"/>
                </a:lnSpc>
                <a:spcBef>
                  <a:spcPts val="0"/>
                </a:spcBef>
                <a:spcAft>
                  <a:spcPts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15050" name="Text Box 8">
              <a:extLst>
                <a:ext uri="{FF2B5EF4-FFF2-40B4-BE49-F238E27FC236}">
                  <a16:creationId xmlns:a16="http://schemas.microsoft.com/office/drawing/2014/main" id="{A15B949F-BD77-4E53-A21E-F11F9303B052}"/>
                </a:ext>
              </a:extLst>
            </p:cNvPr>
            <p:cNvSpPr txBox="1">
              <a:spLocks noChangeArrowheads="1"/>
            </p:cNvSpPr>
            <p:nvPr/>
          </p:nvSpPr>
          <p:spPr bwMode="auto">
            <a:xfrm>
              <a:off x="3001963" y="5445224"/>
              <a:ext cx="2651279" cy="82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吸引カテーテル</a:t>
              </a:r>
              <a:endParaRPr kumimoji="1" lang="en-US" altLang="ja-JP" sz="24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endParaRPr>
            </a:p>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根元を親指で塞ぐ</a:t>
              </a:r>
            </a:p>
          </p:txBody>
        </p:sp>
      </p:grpSp>
      <p:sp>
        <p:nvSpPr>
          <p:cNvPr id="3" name="タイトル 2">
            <a:extLst>
              <a:ext uri="{FF2B5EF4-FFF2-40B4-BE49-F238E27FC236}">
                <a16:creationId xmlns:a16="http://schemas.microsoft.com/office/drawing/2014/main" id="{B6A2E032-8C09-417E-921C-01B31F824C68}"/>
              </a:ext>
            </a:extLst>
          </p:cNvPr>
          <p:cNvSpPr>
            <a:spLocks noGrp="1"/>
          </p:cNvSpPr>
          <p:nvPr>
            <p:ph type="title"/>
          </p:nvPr>
        </p:nvSpPr>
        <p:spPr/>
        <p:txBody>
          <a:bodyPr>
            <a:normAutofit fontScale="90000"/>
          </a:bodyPr>
          <a:lstStyle/>
          <a:p>
            <a:r>
              <a:rPr kumimoji="1" lang="ja-JP" altLang="en-US" dirty="0"/>
              <a:t>手順⑦吸引圧を確認する</a:t>
            </a:r>
          </a:p>
        </p:txBody>
      </p:sp>
      <p:grpSp>
        <p:nvGrpSpPr>
          <p:cNvPr id="6" name="グループ化 5">
            <a:extLst>
              <a:ext uri="{FF2B5EF4-FFF2-40B4-BE49-F238E27FC236}">
                <a16:creationId xmlns:a16="http://schemas.microsoft.com/office/drawing/2014/main" id="{69393E3E-129D-4348-974F-367B5D698F9B}"/>
              </a:ext>
            </a:extLst>
          </p:cNvPr>
          <p:cNvGrpSpPr/>
          <p:nvPr/>
        </p:nvGrpSpPr>
        <p:grpSpPr>
          <a:xfrm>
            <a:off x="5613352" y="2126103"/>
            <a:ext cx="3240087" cy="1223962"/>
            <a:chOff x="5357813" y="1772816"/>
            <a:chExt cx="3240087" cy="1223962"/>
          </a:xfrm>
        </p:grpSpPr>
        <p:sp>
          <p:nvSpPr>
            <p:cNvPr id="215045" name="AutoShape 9">
              <a:extLst>
                <a:ext uri="{FF2B5EF4-FFF2-40B4-BE49-F238E27FC236}">
                  <a16:creationId xmlns:a16="http://schemas.microsoft.com/office/drawing/2014/main" id="{5D4A5A0F-B528-4639-AF55-D5E5513ED2A6}"/>
                </a:ext>
              </a:extLst>
            </p:cNvPr>
            <p:cNvSpPr>
              <a:spLocks noChangeArrowheads="1"/>
            </p:cNvSpPr>
            <p:nvPr/>
          </p:nvSpPr>
          <p:spPr bwMode="auto">
            <a:xfrm>
              <a:off x="5357813" y="1772816"/>
              <a:ext cx="3240087" cy="1223962"/>
            </a:xfrm>
            <a:prstGeom prst="wedgeEllipseCallout">
              <a:avLst>
                <a:gd name="adj1" fmla="val -6294"/>
                <a:gd name="adj2" fmla="val 110699"/>
              </a:avLst>
            </a:prstGeom>
            <a:solidFill>
              <a:schemeClr val="bg1"/>
            </a:solidFill>
            <a:ln w="9525">
              <a:solidFill>
                <a:schemeClr val="bg1">
                  <a:lumMod val="50000"/>
                </a:schemeClr>
              </a:solidFill>
              <a:miter lim="800000"/>
              <a:headEnd/>
              <a:tailEnd/>
            </a:ln>
          </p:spPr>
          <p:txBody>
            <a:bodyPr lIns="87269" tIns="43635" rIns="87269" bIns="43635"/>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ctr" defTabSz="873125" rtl="0" eaLnBrk="1" fontAlgn="auto" latinLnBrk="0" hangingPunct="1">
                <a:lnSpc>
                  <a:spcPct val="100000"/>
                </a:lnSpc>
                <a:spcBef>
                  <a:spcPct val="0"/>
                </a:spcBef>
                <a:spcAft>
                  <a:spcPts val="0"/>
                </a:spcAft>
                <a:buClrTx/>
                <a:buSzTx/>
                <a:buFontTx/>
                <a:buNone/>
                <a:tabLst/>
                <a:defRPr/>
              </a:pPr>
              <a:endParaRPr kumimoji="1" lang="ja-JP" altLang="ja-JP"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15046" name="Text Box 10">
              <a:extLst>
                <a:ext uri="{FF2B5EF4-FFF2-40B4-BE49-F238E27FC236}">
                  <a16:creationId xmlns:a16="http://schemas.microsoft.com/office/drawing/2014/main" id="{68481D0C-BBEA-44D9-99A7-9C0519AF93D5}"/>
                </a:ext>
              </a:extLst>
            </p:cNvPr>
            <p:cNvSpPr txBox="1">
              <a:spLocks noChangeArrowheads="1"/>
            </p:cNvSpPr>
            <p:nvPr/>
          </p:nvSpPr>
          <p:spPr bwMode="auto">
            <a:xfrm>
              <a:off x="5737145" y="1954142"/>
              <a:ext cx="2651279" cy="82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en-US" altLang="ja-JP" sz="24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20 kPa</a:t>
              </a:r>
              <a:r>
                <a:rPr kumimoji="1" lang="ja-JP" altLang="en-US" sz="24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以下</a:t>
              </a:r>
            </a:p>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であることを確認</a:t>
              </a:r>
            </a:p>
          </p:txBody>
        </p:sp>
      </p:grpSp>
      <p:sp>
        <p:nvSpPr>
          <p:cNvPr id="18" name="テキスト ボックス 17">
            <a:extLst>
              <a:ext uri="{FF2B5EF4-FFF2-40B4-BE49-F238E27FC236}">
                <a16:creationId xmlns:a16="http://schemas.microsoft.com/office/drawing/2014/main" id="{4BF244BF-68AB-4227-8C80-39F52C47FF6C}"/>
              </a:ext>
            </a:extLst>
          </p:cNvPr>
          <p:cNvSpPr txBox="1"/>
          <p:nvPr/>
        </p:nvSpPr>
        <p:spPr>
          <a:xfrm>
            <a:off x="5308099" y="169200"/>
            <a:ext cx="3440365"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4-6. </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気管カニューレ内吸引</a:t>
            </a:r>
          </a:p>
        </p:txBody>
      </p:sp>
      <p:sp>
        <p:nvSpPr>
          <p:cNvPr id="17" name="テキスト ボックス 16">
            <a:extLst>
              <a:ext uri="{FF2B5EF4-FFF2-40B4-BE49-F238E27FC236}">
                <a16:creationId xmlns:a16="http://schemas.microsoft.com/office/drawing/2014/main" id="{67FD5FD2-1ACB-46D3-A3AC-2F1F786ADFCC}"/>
              </a:ext>
            </a:extLst>
          </p:cNvPr>
          <p:cNvSpPr txBox="1"/>
          <p:nvPr/>
        </p:nvSpPr>
        <p:spPr>
          <a:xfrm>
            <a:off x="323528" y="6217567"/>
            <a:ext cx="8491265" cy="276999"/>
          </a:xfrm>
          <a:prstGeom prst="rect">
            <a:avLst/>
          </a:prstGeom>
          <a:solidFill>
            <a:schemeClr val="bg1"/>
          </a:solidFill>
        </p:spPr>
        <p:txBody>
          <a:bodyPr wrap="square" rtlCol="0">
            <a:spAutoFit/>
          </a:bodyPr>
          <a:lstStyle/>
          <a:p>
            <a:pPr marL="108000" indent="-108000"/>
            <a:r>
              <a:rPr kumimoji="1" lang="en-US" altLang="ja-JP" sz="1200" dirty="0">
                <a:latin typeface="Segoe UI" panose="020B0502040204020203" pitchFamily="34" charset="0"/>
                <a:ea typeface="メイリオ" panose="020B0604030504040204" pitchFamily="50" charset="-128"/>
              </a:rPr>
              <a:t>※</a:t>
            </a:r>
            <a:r>
              <a:rPr kumimoji="1" lang="ja-JP" altLang="en-US" sz="1200" dirty="0">
                <a:latin typeface="Segoe UI" panose="020B0502040204020203" pitchFamily="34" charset="0"/>
                <a:ea typeface="メイリオ" panose="020B0604030504040204" pitchFamily="50" charset="-128"/>
              </a:rPr>
              <a:t>この写真はあくまで手技のイメージであり、実際の演習や実地研修、現場では手袋を着用します。</a:t>
            </a:r>
          </a:p>
        </p:txBody>
      </p:sp>
      <p:sp>
        <p:nvSpPr>
          <p:cNvPr id="16" name="テキスト ボックス 15">
            <a:extLst>
              <a:ext uri="{FF2B5EF4-FFF2-40B4-BE49-F238E27FC236}">
                <a16:creationId xmlns:a16="http://schemas.microsoft.com/office/drawing/2014/main" id="{335801C2-8815-4506-8E19-19293DDD7458}"/>
              </a:ext>
            </a:extLst>
          </p:cNvPr>
          <p:cNvSpPr txBox="1"/>
          <p:nvPr/>
        </p:nvSpPr>
        <p:spPr>
          <a:xfrm>
            <a:off x="423843" y="6510536"/>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15" name="スライド番号プレースホルダー 1">
            <a:extLst>
              <a:ext uri="{FF2B5EF4-FFF2-40B4-BE49-F238E27FC236}">
                <a16:creationId xmlns:a16="http://schemas.microsoft.com/office/drawing/2014/main" id="{B20E2F03-A70C-45E1-AFCF-31930FBF9717}"/>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131</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424494852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5351CE63-F2B6-431D-BBC4-F07C1A34E156}"/>
              </a:ext>
            </a:extLst>
          </p:cNvPr>
          <p:cNvSpPr>
            <a:spLocks noGrp="1"/>
          </p:cNvSpPr>
          <p:nvPr>
            <p:ph type="title"/>
          </p:nvPr>
        </p:nvSpPr>
        <p:spPr/>
        <p:txBody>
          <a:bodyPr>
            <a:normAutofit fontScale="90000"/>
          </a:bodyPr>
          <a:lstStyle/>
          <a:p>
            <a:r>
              <a:rPr kumimoji="1" lang="ja-JP" altLang="en-US" dirty="0"/>
              <a:t>＜</a:t>
            </a:r>
            <a:r>
              <a:rPr lang="ja-JP" altLang="en-US" dirty="0"/>
              <a:t>乾燥法の場合のみ＞手順⑧  </a:t>
            </a:r>
            <a:r>
              <a:rPr lang="en-US" altLang="ja-JP" sz="2200" dirty="0"/>
              <a:t>※</a:t>
            </a:r>
            <a:r>
              <a:rPr lang="ja-JP" altLang="en-US" sz="2200" dirty="0"/>
              <a:t>単回使用の場合は手順⑨へ</a:t>
            </a:r>
            <a:endParaRPr kumimoji="1" lang="ja-JP" altLang="en-US" sz="2200" dirty="0"/>
          </a:p>
        </p:txBody>
      </p:sp>
      <p:sp>
        <p:nvSpPr>
          <p:cNvPr id="16" name="Text Box 4">
            <a:extLst>
              <a:ext uri="{FF2B5EF4-FFF2-40B4-BE49-F238E27FC236}">
                <a16:creationId xmlns:a16="http://schemas.microsoft.com/office/drawing/2014/main" id="{66E06320-C436-4B48-A104-395DB3FF1CF9}"/>
              </a:ext>
            </a:extLst>
          </p:cNvPr>
          <p:cNvSpPr txBox="1">
            <a:spLocks noChangeArrowheads="1"/>
          </p:cNvSpPr>
          <p:nvPr/>
        </p:nvSpPr>
        <p:spPr bwMode="auto">
          <a:xfrm>
            <a:off x="3851920" y="1565077"/>
            <a:ext cx="4880741"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defPPr>
              <a:defRPr lang="ja-JP"/>
            </a:defPPr>
            <a:lvl1pPr marL="360000" indent="-360000">
              <a:spcBef>
                <a:spcPts val="1200"/>
              </a:spcBef>
              <a:defRPr sz="2800">
                <a:latin typeface="Segoe UI" panose="020B0502040204020203" pitchFamily="34" charset="0"/>
                <a:ea typeface="メイリオ" panose="020B0604030504040204" pitchFamily="50" charset="-128"/>
              </a:defRPr>
            </a:lvl1pPr>
            <a:lvl2pPr marL="742950" indent="-285750">
              <a:defRPr>
                <a:latin typeface="Arial" panose="020B0604020202020204" pitchFamily="34" charset="0"/>
                <a:ea typeface="ＭＳ Ｐゴシック" panose="020B0600070205080204" pitchFamily="50" charset="-128"/>
              </a:defRPr>
            </a:lvl2pPr>
            <a:lvl3pPr marL="1143000" indent="-228600">
              <a:defRPr>
                <a:latin typeface="Arial" panose="020B0604020202020204" pitchFamily="34" charset="0"/>
                <a:ea typeface="ＭＳ Ｐゴシック" panose="020B0600070205080204" pitchFamily="50" charset="-128"/>
              </a:defRPr>
            </a:lvl3pPr>
            <a:lvl4pPr marL="1600200" indent="-228600">
              <a:defRPr>
                <a:latin typeface="Arial" panose="020B0604020202020204" pitchFamily="34" charset="0"/>
                <a:ea typeface="ＭＳ Ｐゴシック" panose="020B0600070205080204" pitchFamily="50" charset="-128"/>
              </a:defRPr>
            </a:lvl4pPr>
            <a:lvl5pPr marL="2057400" indent="-228600">
              <a:defRPr>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9pPr>
          </a:lstStyle>
          <a:p>
            <a:r>
              <a:rPr lang="ja-JP" altLang="en-US" dirty="0"/>
              <a:t>○吸引カテーテルと接続管の内腔を洗浄水等で洗い流す。</a:t>
            </a:r>
            <a:endParaRPr lang="en-US" altLang="ja-JP" dirty="0"/>
          </a:p>
          <a:p>
            <a:r>
              <a:rPr lang="ja-JP" altLang="en-US" dirty="0"/>
              <a:t>○吸引カテーテルの先端の水をよく切る。</a:t>
            </a:r>
          </a:p>
        </p:txBody>
      </p:sp>
      <p:sp>
        <p:nvSpPr>
          <p:cNvPr id="17" name="Text Box 5">
            <a:extLst>
              <a:ext uri="{FF2B5EF4-FFF2-40B4-BE49-F238E27FC236}">
                <a16:creationId xmlns:a16="http://schemas.microsoft.com/office/drawing/2014/main" id="{F7AA6CC4-D1CE-4809-87E6-7893FFC86BAE}"/>
              </a:ext>
            </a:extLst>
          </p:cNvPr>
          <p:cNvSpPr txBox="1">
            <a:spLocks noChangeArrowheads="1"/>
          </p:cNvSpPr>
          <p:nvPr/>
        </p:nvSpPr>
        <p:spPr bwMode="auto">
          <a:xfrm>
            <a:off x="3851920" y="4526086"/>
            <a:ext cx="4880741" cy="138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ja-JP"/>
            </a:defPPr>
            <a:lvl1pPr marL="360000" indent="-360000">
              <a:spcBef>
                <a:spcPts val="1200"/>
              </a:spcBef>
              <a:defRPr sz="2800">
                <a:latin typeface="Segoe UI" panose="020B0502040204020203" pitchFamily="34" charset="0"/>
                <a:ea typeface="メイリオ" panose="020B0604030504040204" pitchFamily="50" charset="-128"/>
              </a:defRPr>
            </a:lvl1pPr>
            <a:lvl2pPr marL="742950" indent="-285750">
              <a:defRPr>
                <a:latin typeface="Arial" panose="020B0604020202020204" pitchFamily="34" charset="0"/>
                <a:ea typeface="ＭＳ Ｐゴシック" panose="020B0600070205080204" pitchFamily="50" charset="-128"/>
              </a:defRPr>
            </a:lvl2pPr>
            <a:lvl3pPr marL="1143000" indent="-228600">
              <a:defRPr>
                <a:latin typeface="Arial" panose="020B0604020202020204" pitchFamily="34" charset="0"/>
                <a:ea typeface="ＭＳ Ｐゴシック" panose="020B0600070205080204" pitchFamily="50" charset="-128"/>
              </a:defRPr>
            </a:lvl3pPr>
            <a:lvl4pPr marL="1600200" indent="-228600">
              <a:defRPr>
                <a:latin typeface="Arial" panose="020B0604020202020204" pitchFamily="34" charset="0"/>
                <a:ea typeface="ＭＳ Ｐゴシック" panose="020B0600070205080204" pitchFamily="50" charset="-128"/>
              </a:defRPr>
            </a:lvl4pPr>
            <a:lvl5pPr marL="2057400" indent="-228600">
              <a:defRPr>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9pPr>
          </a:lstStyle>
          <a:p>
            <a:r>
              <a:rPr lang="ja-JP" altLang="en-US" dirty="0"/>
              <a:t>○吸引カテーテルの外側を、アルコール綿で先端に向かって拭きとる。</a:t>
            </a:r>
          </a:p>
        </p:txBody>
      </p:sp>
      <p:pic>
        <p:nvPicPr>
          <p:cNvPr id="19" name="図 18">
            <a:extLst>
              <a:ext uri="{FF2B5EF4-FFF2-40B4-BE49-F238E27FC236}">
                <a16:creationId xmlns:a16="http://schemas.microsoft.com/office/drawing/2014/main" id="{93E3420F-1865-4D9D-A051-6A5CB8981A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332" y="3950724"/>
            <a:ext cx="3330529" cy="2502464"/>
          </a:xfrm>
          <a:prstGeom prst="rect">
            <a:avLst/>
          </a:prstGeom>
        </p:spPr>
      </p:pic>
      <p:pic>
        <p:nvPicPr>
          <p:cNvPr id="20" name="図 19">
            <a:extLst>
              <a:ext uri="{FF2B5EF4-FFF2-40B4-BE49-F238E27FC236}">
                <a16:creationId xmlns:a16="http://schemas.microsoft.com/office/drawing/2014/main" id="{8A852B9E-2B1B-4B86-9FE7-9A70B4B5DB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332" y="1268760"/>
            <a:ext cx="3330529" cy="2502464"/>
          </a:xfrm>
          <a:prstGeom prst="rect">
            <a:avLst/>
          </a:prstGeom>
        </p:spPr>
      </p:pic>
      <p:sp>
        <p:nvSpPr>
          <p:cNvPr id="13" name="テキスト ボックス 12">
            <a:extLst>
              <a:ext uri="{FF2B5EF4-FFF2-40B4-BE49-F238E27FC236}">
                <a16:creationId xmlns:a16="http://schemas.microsoft.com/office/drawing/2014/main" id="{0801C73D-A981-407C-9BE6-69FA1F4D5B72}"/>
              </a:ext>
            </a:extLst>
          </p:cNvPr>
          <p:cNvSpPr txBox="1"/>
          <p:nvPr/>
        </p:nvSpPr>
        <p:spPr>
          <a:xfrm>
            <a:off x="5308099" y="169200"/>
            <a:ext cx="3440365"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4-6. </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気管カニューレ内吸引</a:t>
            </a:r>
          </a:p>
        </p:txBody>
      </p:sp>
      <p:sp>
        <p:nvSpPr>
          <p:cNvPr id="8" name="テキスト ボックス 7">
            <a:extLst>
              <a:ext uri="{FF2B5EF4-FFF2-40B4-BE49-F238E27FC236}">
                <a16:creationId xmlns:a16="http://schemas.microsoft.com/office/drawing/2014/main" id="{D0C95E26-53CD-4199-A451-22F0FB7842C3}"/>
              </a:ext>
            </a:extLst>
          </p:cNvPr>
          <p:cNvSpPr txBox="1"/>
          <p:nvPr/>
        </p:nvSpPr>
        <p:spPr>
          <a:xfrm>
            <a:off x="423843" y="6453336"/>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9" name="スライド番号プレースホルダー 1">
            <a:extLst>
              <a:ext uri="{FF2B5EF4-FFF2-40B4-BE49-F238E27FC236}">
                <a16:creationId xmlns:a16="http://schemas.microsoft.com/office/drawing/2014/main" id="{519B4250-8593-4108-93A3-3CCEA18281EE}"/>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132</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171117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テキスト ボックス 4">
            <a:extLst>
              <a:ext uri="{FF2B5EF4-FFF2-40B4-BE49-F238E27FC236}">
                <a16:creationId xmlns:a16="http://schemas.microsoft.com/office/drawing/2014/main" id="{B26D4BFE-A7D3-4C9E-846E-A4E17CC72190}"/>
              </a:ext>
            </a:extLst>
          </p:cNvPr>
          <p:cNvSpPr txBox="1">
            <a:spLocks noChangeArrowheads="1"/>
          </p:cNvSpPr>
          <p:nvPr/>
        </p:nvSpPr>
        <p:spPr bwMode="auto">
          <a:xfrm>
            <a:off x="270000" y="1556792"/>
            <a:ext cx="8640960" cy="3108543"/>
          </a:xfrm>
          <a:prstGeom prst="rect">
            <a:avLst/>
          </a:prstGeom>
          <a:noFill/>
          <a:ln w="9525">
            <a:noFill/>
            <a:miter lim="800000"/>
            <a:headEnd/>
            <a:tailEnd/>
          </a:ln>
        </p:spPr>
        <p:txBody>
          <a:bodyPr wrap="square">
            <a:spAutoFit/>
          </a:bodyPr>
          <a:lstStyle/>
          <a:p>
            <a:pPr marL="457200" indent="-457200" eaLnBrk="1" hangingPunct="1">
              <a:buClr>
                <a:schemeClr val="tx1">
                  <a:lumMod val="50000"/>
                  <a:lumOff val="50000"/>
                </a:schemeClr>
              </a:buClr>
              <a:buFont typeface="Wingdings" pitchFamily="2" charset="2"/>
              <a:buChar char="l"/>
              <a:defRPr/>
            </a:pPr>
            <a:r>
              <a:rPr lang="ja-JP" altLang="en-US" sz="2800" dirty="0">
                <a:latin typeface="Segoe UI" panose="020B0502040204020203" pitchFamily="34" charset="0"/>
                <a:ea typeface="メイリオ" panose="020B0604030504040204" pitchFamily="50" charset="-128"/>
              </a:rPr>
              <a:t>これらの全身状態、意識、バイタルサイン等に、いつもと違う異変が認められた場合、喀痰吸引・経管栄養の前後、最中にもかかわらず、家族や医療職に連絡し、指示を仰ぐことが重要。</a:t>
            </a:r>
            <a:endParaRPr lang="en-US" altLang="ja-JP" sz="2800" dirty="0">
              <a:latin typeface="Segoe UI" panose="020B0502040204020203" pitchFamily="34" charset="0"/>
              <a:ea typeface="メイリオ" panose="020B0604030504040204" pitchFamily="50" charset="-128"/>
            </a:endParaRPr>
          </a:p>
          <a:p>
            <a:pPr marL="457200" indent="-457200" eaLnBrk="1" hangingPunct="1">
              <a:buClr>
                <a:schemeClr val="tx1">
                  <a:lumMod val="50000"/>
                  <a:lumOff val="50000"/>
                </a:schemeClr>
              </a:buClr>
              <a:buFont typeface="Wingdings" pitchFamily="2" charset="2"/>
              <a:buChar char="l"/>
              <a:defRPr/>
            </a:pPr>
            <a:endParaRPr lang="en-US" altLang="ja-JP" sz="2800" dirty="0">
              <a:latin typeface="Segoe UI" panose="020B0502040204020203" pitchFamily="34" charset="0"/>
              <a:ea typeface="メイリオ" panose="020B0604030504040204" pitchFamily="50" charset="-128"/>
            </a:endParaRPr>
          </a:p>
          <a:p>
            <a:pPr marL="457200" indent="-457200" eaLnBrk="1" hangingPunct="1">
              <a:buClr>
                <a:schemeClr val="tx1">
                  <a:lumMod val="50000"/>
                  <a:lumOff val="50000"/>
                </a:schemeClr>
              </a:buClr>
              <a:buFont typeface="Wingdings" pitchFamily="2" charset="2"/>
              <a:buChar char="l"/>
              <a:defRPr/>
            </a:pPr>
            <a:r>
              <a:rPr lang="ja-JP" altLang="en-US" sz="2800" dirty="0">
                <a:latin typeface="Segoe UI" panose="020B0502040204020203" pitchFamily="34" charset="0"/>
                <a:ea typeface="メイリオ" panose="020B0604030504040204" pitchFamily="50" charset="-128"/>
              </a:rPr>
              <a:t>また、軽微な変化であっても記録にとどめ、次回の行為を工夫する参考にすることが重要。</a:t>
            </a:r>
          </a:p>
        </p:txBody>
      </p:sp>
      <p:sp>
        <p:nvSpPr>
          <p:cNvPr id="5" name="タイトル 4">
            <a:extLst>
              <a:ext uri="{FF2B5EF4-FFF2-40B4-BE49-F238E27FC236}">
                <a16:creationId xmlns:a16="http://schemas.microsoft.com/office/drawing/2014/main" id="{2B16B588-CF9D-4C4A-8EC1-893B796D8E12}"/>
              </a:ext>
            </a:extLst>
          </p:cNvPr>
          <p:cNvSpPr>
            <a:spLocks noGrp="1"/>
          </p:cNvSpPr>
          <p:nvPr>
            <p:ph type="title"/>
          </p:nvPr>
        </p:nvSpPr>
        <p:spPr/>
        <p:txBody>
          <a:bodyPr>
            <a:normAutofit fontScale="90000"/>
          </a:bodyPr>
          <a:lstStyle/>
          <a:p>
            <a:r>
              <a:rPr kumimoji="1" lang="ja-JP" altLang="en-US" dirty="0"/>
              <a:t>いつもと様子が違う時の対応</a:t>
            </a:r>
          </a:p>
        </p:txBody>
      </p:sp>
      <p:sp>
        <p:nvSpPr>
          <p:cNvPr id="7" name="テキスト ボックス 6">
            <a:extLst>
              <a:ext uri="{FF2B5EF4-FFF2-40B4-BE49-F238E27FC236}">
                <a16:creationId xmlns:a16="http://schemas.microsoft.com/office/drawing/2014/main" id="{CE0F74CB-22FB-468A-A865-37CF49CFD760}"/>
              </a:ext>
            </a:extLst>
          </p:cNvPr>
          <p:cNvSpPr txBox="1"/>
          <p:nvPr/>
        </p:nvSpPr>
        <p:spPr>
          <a:xfrm>
            <a:off x="5537964" y="169200"/>
            <a:ext cx="2850460"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1</a:t>
            </a:r>
            <a:r>
              <a:rPr kumimoji="1" lang="en-US" altLang="ja-JP" sz="1400" b="1" dirty="0">
                <a:solidFill>
                  <a:schemeClr val="bg1"/>
                </a:solidFill>
                <a:latin typeface="游ゴシック" panose="020B0400000000000000" pitchFamily="50" charset="-128"/>
                <a:ea typeface="游ゴシック" panose="020B0400000000000000" pitchFamily="50" charset="-128"/>
              </a:rPr>
              <a:t>-2.</a:t>
            </a:r>
            <a:r>
              <a:rPr kumimoji="1" lang="ja-JP" altLang="en-US" sz="1400" b="1" dirty="0">
                <a:solidFill>
                  <a:schemeClr val="bg1"/>
                </a:solidFill>
                <a:latin typeface="游ゴシック" panose="020B0400000000000000" pitchFamily="50" charset="-128"/>
                <a:ea typeface="游ゴシック" panose="020B0400000000000000" pitchFamily="50" charset="-128"/>
              </a:rPr>
              <a:t>いつもと様子が違う時の対応</a:t>
            </a:r>
          </a:p>
        </p:txBody>
      </p:sp>
      <p:sp>
        <p:nvSpPr>
          <p:cNvPr id="6" name="テキスト ボックス 5">
            <a:extLst>
              <a:ext uri="{FF2B5EF4-FFF2-40B4-BE49-F238E27FC236}">
                <a16:creationId xmlns:a16="http://schemas.microsoft.com/office/drawing/2014/main" id="{F183C67F-A455-488E-939B-D0985FC85FD3}"/>
              </a:ext>
            </a:extLst>
          </p:cNvPr>
          <p:cNvSpPr txBox="1"/>
          <p:nvPr/>
        </p:nvSpPr>
        <p:spPr>
          <a:xfrm>
            <a:off x="351835" y="5013176"/>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8" name="スライド番号プレースホルダー 1">
            <a:extLst>
              <a:ext uri="{FF2B5EF4-FFF2-40B4-BE49-F238E27FC236}">
                <a16:creationId xmlns:a16="http://schemas.microsoft.com/office/drawing/2014/main" id="{5C94DEC8-DAAB-4A97-AADB-84418A92C118}"/>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10</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428634038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D58F78F-A727-4717-9289-D883A71B11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1" y="2183675"/>
            <a:ext cx="5408609" cy="4056457"/>
          </a:xfrm>
          <a:prstGeom prst="rect">
            <a:avLst/>
          </a:prstGeom>
        </p:spPr>
      </p:pic>
      <p:sp>
        <p:nvSpPr>
          <p:cNvPr id="3" name="タイトル 2">
            <a:extLst>
              <a:ext uri="{FF2B5EF4-FFF2-40B4-BE49-F238E27FC236}">
                <a16:creationId xmlns:a16="http://schemas.microsoft.com/office/drawing/2014/main" id="{5351CE63-F2B6-431D-BBC4-F07C1A34E156}"/>
              </a:ext>
            </a:extLst>
          </p:cNvPr>
          <p:cNvSpPr>
            <a:spLocks noGrp="1"/>
          </p:cNvSpPr>
          <p:nvPr>
            <p:ph type="title"/>
          </p:nvPr>
        </p:nvSpPr>
        <p:spPr/>
        <p:txBody>
          <a:bodyPr>
            <a:normAutofit fontScale="90000"/>
          </a:bodyPr>
          <a:lstStyle/>
          <a:p>
            <a:r>
              <a:rPr kumimoji="1" lang="ja-JP" altLang="en-US" dirty="0"/>
              <a:t>手順⑨吸引開始の声かけをする</a:t>
            </a:r>
          </a:p>
        </p:txBody>
      </p:sp>
      <p:grpSp>
        <p:nvGrpSpPr>
          <p:cNvPr id="4" name="グループ化 3">
            <a:extLst>
              <a:ext uri="{FF2B5EF4-FFF2-40B4-BE49-F238E27FC236}">
                <a16:creationId xmlns:a16="http://schemas.microsoft.com/office/drawing/2014/main" id="{E879E0CA-137E-4AE2-A6E0-CC9E87AF046C}"/>
              </a:ext>
            </a:extLst>
          </p:cNvPr>
          <p:cNvGrpSpPr/>
          <p:nvPr/>
        </p:nvGrpSpPr>
        <p:grpSpPr>
          <a:xfrm>
            <a:off x="5004048" y="1772816"/>
            <a:ext cx="3862042" cy="2160000"/>
            <a:chOff x="5102446" y="936629"/>
            <a:chExt cx="3862042" cy="2160000"/>
          </a:xfrm>
        </p:grpSpPr>
        <p:sp>
          <p:nvSpPr>
            <p:cNvPr id="10" name="AutoShape 62">
              <a:extLst>
                <a:ext uri="{FF2B5EF4-FFF2-40B4-BE49-F238E27FC236}">
                  <a16:creationId xmlns:a16="http://schemas.microsoft.com/office/drawing/2014/main" id="{9362FDFA-27CE-49CF-A156-00FFBF404ED1}"/>
                </a:ext>
              </a:extLst>
            </p:cNvPr>
            <p:cNvSpPr>
              <a:spLocks noChangeArrowheads="1"/>
            </p:cNvSpPr>
            <p:nvPr/>
          </p:nvSpPr>
          <p:spPr bwMode="auto">
            <a:xfrm rot="10800000">
              <a:off x="5102446" y="936629"/>
              <a:ext cx="3744912" cy="2160000"/>
            </a:xfrm>
            <a:prstGeom prst="wedgeRoundRectCallout">
              <a:avLst>
                <a:gd name="adj1" fmla="val 71410"/>
                <a:gd name="adj2" fmla="val -29536"/>
                <a:gd name="adj3" fmla="val 16667"/>
              </a:avLst>
            </a:prstGeom>
            <a:solidFill>
              <a:schemeClr val="bg1"/>
            </a:solidFill>
            <a:ln w="9525">
              <a:solidFill>
                <a:schemeClr val="bg1">
                  <a:lumMod val="50000"/>
                </a:schemeClr>
              </a:solidFill>
              <a:miter lim="800000"/>
              <a:headEnd/>
              <a:tailEnd/>
            </a:ln>
          </p:spPr>
          <p:txBody>
            <a:bodyPr rot="10800000" lIns="87269" tIns="43635" rIns="87269" bIns="43635"/>
            <a:lstStyle/>
            <a:p>
              <a:pPr marL="0" marR="0" lvl="0" indent="0" algn="ctr" defTabSz="873125" rtl="0" eaLnBrk="1" fontAlgn="auto" latinLnBrk="0" hangingPunct="1">
                <a:lnSpc>
                  <a:spcPct val="100000"/>
                </a:lnSpc>
                <a:spcBef>
                  <a:spcPts val="0"/>
                </a:spcBef>
                <a:spcAft>
                  <a:spcPts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17094" name="Text Box 63">
              <a:extLst>
                <a:ext uri="{FF2B5EF4-FFF2-40B4-BE49-F238E27FC236}">
                  <a16:creationId xmlns:a16="http://schemas.microsoft.com/office/drawing/2014/main" id="{FE62EC2F-760A-4F1E-A3BB-79E1959C35BA}"/>
                </a:ext>
              </a:extLst>
            </p:cNvPr>
            <p:cNvSpPr txBox="1">
              <a:spLocks noChangeArrowheads="1"/>
            </p:cNvSpPr>
            <p:nvPr/>
          </p:nvSpPr>
          <p:spPr bwMode="auto">
            <a:xfrm>
              <a:off x="5219576" y="1215478"/>
              <a:ext cx="3744912" cy="15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baseline="0" noProof="0" dirty="0">
                  <a:ln>
                    <a:noFill/>
                  </a:ln>
                  <a:effectLst/>
                  <a:uLnTx/>
                  <a:uFillTx/>
                  <a:latin typeface="Arial" panose="020B0604020202020204" pitchFamily="34" charset="0"/>
                  <a:ea typeface="HG丸ｺﾞｼｯｸM-PRO" panose="020F0600000000000000" pitchFamily="50" charset="-128"/>
                  <a:cs typeface="+mn-cs"/>
                </a:rPr>
                <a:t>○○さん、</a:t>
              </a:r>
            </a:p>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baseline="0" noProof="0" dirty="0">
                  <a:ln>
                    <a:noFill/>
                  </a:ln>
                  <a:effectLst/>
                  <a:uLnTx/>
                  <a:uFillTx/>
                  <a:latin typeface="Arial" panose="020B0604020202020204" pitchFamily="34" charset="0"/>
                  <a:ea typeface="HG丸ｺﾞｼｯｸM-PRO" panose="020F0600000000000000" pitchFamily="50" charset="-128"/>
                  <a:cs typeface="+mn-cs"/>
                </a:rPr>
                <a:t>今から気管カニューレ内部の吸引をしても、よろしいですか？</a:t>
              </a:r>
            </a:p>
          </p:txBody>
        </p:sp>
      </p:grpSp>
      <p:sp>
        <p:nvSpPr>
          <p:cNvPr id="18" name="Rectangle 13">
            <a:extLst>
              <a:ext uri="{FF2B5EF4-FFF2-40B4-BE49-F238E27FC236}">
                <a16:creationId xmlns:a16="http://schemas.microsoft.com/office/drawing/2014/main" id="{B113D3ED-454A-4849-9446-2CA4D97FC66E}"/>
              </a:ext>
            </a:extLst>
          </p:cNvPr>
          <p:cNvSpPr>
            <a:spLocks noChangeArrowheads="1"/>
          </p:cNvSpPr>
          <p:nvPr/>
        </p:nvSpPr>
        <p:spPr bwMode="auto">
          <a:xfrm>
            <a:off x="251519" y="1224000"/>
            <a:ext cx="864096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360000" indent="-360000">
              <a:spcBef>
                <a:spcPts val="1200"/>
              </a:spcBef>
            </a:pPr>
            <a:r>
              <a:rPr lang="ja-JP" altLang="en-US" sz="2800" dirty="0">
                <a:latin typeface="Segoe UI" panose="020B0502040204020203" pitchFamily="34" charset="0"/>
                <a:ea typeface="メイリオ" panose="020B0604030504040204" pitchFamily="50" charset="-128"/>
                <a:sym typeface="Wingdings" panose="05000000000000000000" pitchFamily="2" charset="2"/>
              </a:rPr>
              <a:t>○「今から吸引してもよろしいですか？」と</a:t>
            </a:r>
            <a:br>
              <a:rPr lang="en-US" altLang="ja-JP" sz="2800" dirty="0">
                <a:latin typeface="Segoe UI" panose="020B0502040204020203" pitchFamily="34" charset="0"/>
                <a:ea typeface="メイリオ" panose="020B0604030504040204" pitchFamily="50" charset="-128"/>
                <a:sym typeface="Wingdings" panose="05000000000000000000" pitchFamily="2" charset="2"/>
              </a:rPr>
            </a:br>
            <a:r>
              <a:rPr lang="ja-JP" altLang="en-US" sz="2800" dirty="0">
                <a:latin typeface="Segoe UI" panose="020B0502040204020203" pitchFamily="34" charset="0"/>
                <a:ea typeface="メイリオ" panose="020B0604030504040204" pitchFamily="50" charset="-128"/>
                <a:sym typeface="Wingdings" panose="05000000000000000000" pitchFamily="2" charset="2"/>
              </a:rPr>
              <a:t>声をかける。</a:t>
            </a:r>
            <a:endParaRPr lang="ja-JP" altLang="en-US" sz="2800" dirty="0">
              <a:latin typeface="Segoe UI" panose="020B0502040204020203" pitchFamily="34" charset="0"/>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71E03697-FEDF-42BD-A4D6-2E93425CC538}"/>
              </a:ext>
            </a:extLst>
          </p:cNvPr>
          <p:cNvSpPr txBox="1"/>
          <p:nvPr/>
        </p:nvSpPr>
        <p:spPr>
          <a:xfrm>
            <a:off x="5308099" y="169200"/>
            <a:ext cx="3440365"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4-6. </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気管カニューレ内吸引</a:t>
            </a:r>
          </a:p>
        </p:txBody>
      </p:sp>
      <p:sp>
        <p:nvSpPr>
          <p:cNvPr id="9" name="テキスト ボックス 8">
            <a:extLst>
              <a:ext uri="{FF2B5EF4-FFF2-40B4-BE49-F238E27FC236}">
                <a16:creationId xmlns:a16="http://schemas.microsoft.com/office/drawing/2014/main" id="{D87799D8-640D-4CB6-BDAC-AC4117CCAC2C}"/>
              </a:ext>
            </a:extLst>
          </p:cNvPr>
          <p:cNvSpPr txBox="1"/>
          <p:nvPr/>
        </p:nvSpPr>
        <p:spPr>
          <a:xfrm>
            <a:off x="423843" y="6294512"/>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11" name="スライド番号プレースホルダー 1">
            <a:extLst>
              <a:ext uri="{FF2B5EF4-FFF2-40B4-BE49-F238E27FC236}">
                <a16:creationId xmlns:a16="http://schemas.microsoft.com/office/drawing/2014/main" id="{24C46B37-E6F4-41C8-A0DD-9B2F827C085D}"/>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133</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55221351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D7596CDE-C955-4066-BE1E-382D348145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5656" y="1378903"/>
            <a:ext cx="6476592" cy="4855987"/>
          </a:xfrm>
          <a:prstGeom prst="rect">
            <a:avLst/>
          </a:prstGeom>
        </p:spPr>
      </p:pic>
      <p:sp>
        <p:nvSpPr>
          <p:cNvPr id="262149" name="左中かっこ 14">
            <a:extLst>
              <a:ext uri="{FF2B5EF4-FFF2-40B4-BE49-F238E27FC236}">
                <a16:creationId xmlns:a16="http://schemas.microsoft.com/office/drawing/2014/main" id="{B6B8B333-0304-429B-8DD5-50FDB3D0CF60}"/>
              </a:ext>
            </a:extLst>
          </p:cNvPr>
          <p:cNvSpPr>
            <a:spLocks/>
          </p:cNvSpPr>
          <p:nvPr/>
        </p:nvSpPr>
        <p:spPr bwMode="auto">
          <a:xfrm rot="20830637" flipH="1">
            <a:off x="3872652" y="4555339"/>
            <a:ext cx="539649" cy="1095860"/>
          </a:xfrm>
          <a:prstGeom prst="leftBrace">
            <a:avLst>
              <a:gd name="adj1" fmla="val 58523"/>
              <a:gd name="adj2" fmla="val 50222"/>
            </a:avLst>
          </a:prstGeom>
          <a:noFill/>
          <a:ln w="38100" algn="ctr">
            <a:solidFill>
              <a:schemeClr val="bg1"/>
            </a:solidFill>
            <a:round/>
            <a:headEnd/>
            <a:tailEnd/>
          </a:ln>
          <a:extLst>
            <a:ext uri="{909E8E84-426E-40DD-AFC4-6F175D3DCCD1}">
              <a14:hiddenFill xmlns:a14="http://schemas.microsoft.com/office/drawing/2010/main">
                <a:solidFill>
                  <a:srgbClr val="FFFFFF"/>
                </a:solidFill>
              </a14:hiddenFill>
            </a:ext>
          </a:extLst>
        </p:spPr>
        <p:txBody>
          <a:bodyPr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ctr" defTabSz="873125" rtl="0" eaLnBrk="1" fontAlgn="auto" latinLnBrk="0" hangingPunct="1">
              <a:lnSpc>
                <a:spcPct val="100000"/>
              </a:lnSpc>
              <a:spcBef>
                <a:spcPct val="0"/>
              </a:spcBef>
              <a:spcAft>
                <a:spcPts val="0"/>
              </a:spcAft>
              <a:buClrTx/>
              <a:buSzTx/>
              <a:buFontTx/>
              <a:buNone/>
              <a:tabLst/>
              <a:defRPr/>
            </a:pPr>
            <a:endParaRPr kumimoji="1" lang="ja-JP" altLang="en-US" sz="17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3" name="タイトル 2">
            <a:extLst>
              <a:ext uri="{FF2B5EF4-FFF2-40B4-BE49-F238E27FC236}">
                <a16:creationId xmlns:a16="http://schemas.microsoft.com/office/drawing/2014/main" id="{6BB4549E-D70A-4765-92EA-52577A696AEC}"/>
              </a:ext>
            </a:extLst>
          </p:cNvPr>
          <p:cNvSpPr>
            <a:spLocks noGrp="1"/>
          </p:cNvSpPr>
          <p:nvPr>
            <p:ph type="title"/>
          </p:nvPr>
        </p:nvSpPr>
        <p:spPr/>
        <p:txBody>
          <a:bodyPr>
            <a:normAutofit fontScale="90000"/>
          </a:bodyPr>
          <a:lstStyle/>
          <a:p>
            <a:r>
              <a:rPr lang="ja-JP" altLang="en-US" dirty="0"/>
              <a:t>吸引カテーテル取扱いの注意点</a:t>
            </a:r>
            <a:endParaRPr kumimoji="1" lang="ja-JP" altLang="en-US" dirty="0"/>
          </a:p>
        </p:txBody>
      </p:sp>
      <p:grpSp>
        <p:nvGrpSpPr>
          <p:cNvPr id="4" name="グループ化 3">
            <a:extLst>
              <a:ext uri="{FF2B5EF4-FFF2-40B4-BE49-F238E27FC236}">
                <a16:creationId xmlns:a16="http://schemas.microsoft.com/office/drawing/2014/main" id="{099FC438-0986-4487-A2F4-0CAE4168C0C7}"/>
              </a:ext>
            </a:extLst>
          </p:cNvPr>
          <p:cNvGrpSpPr/>
          <p:nvPr/>
        </p:nvGrpSpPr>
        <p:grpSpPr>
          <a:xfrm>
            <a:off x="5004048" y="1269000"/>
            <a:ext cx="4176464" cy="2160000"/>
            <a:chOff x="4917241" y="1101930"/>
            <a:chExt cx="4176464" cy="2160000"/>
          </a:xfrm>
        </p:grpSpPr>
        <p:sp>
          <p:nvSpPr>
            <p:cNvPr id="12" name="AutoShape 62">
              <a:extLst>
                <a:ext uri="{FF2B5EF4-FFF2-40B4-BE49-F238E27FC236}">
                  <a16:creationId xmlns:a16="http://schemas.microsoft.com/office/drawing/2014/main" id="{16FA5421-FCE8-4AA4-9F32-DEA72E064650}"/>
                </a:ext>
              </a:extLst>
            </p:cNvPr>
            <p:cNvSpPr>
              <a:spLocks noChangeArrowheads="1"/>
            </p:cNvSpPr>
            <p:nvPr/>
          </p:nvSpPr>
          <p:spPr bwMode="auto">
            <a:xfrm rot="10800000">
              <a:off x="4917241" y="1101930"/>
              <a:ext cx="3744912" cy="2160000"/>
            </a:xfrm>
            <a:prstGeom prst="wedgeRoundRectCallout">
              <a:avLst>
                <a:gd name="adj1" fmla="val 64762"/>
                <a:gd name="adj2" fmla="val -123046"/>
                <a:gd name="adj3" fmla="val 16667"/>
              </a:avLst>
            </a:prstGeom>
            <a:solidFill>
              <a:schemeClr val="bg1"/>
            </a:solidFill>
            <a:ln w="9525">
              <a:solidFill>
                <a:schemeClr val="bg1">
                  <a:lumMod val="50000"/>
                </a:schemeClr>
              </a:solidFill>
              <a:miter lim="800000"/>
              <a:headEnd/>
              <a:tailEnd/>
            </a:ln>
          </p:spPr>
          <p:txBody>
            <a:bodyPr rot="10800000" lIns="87269" tIns="43635" rIns="87269" bIns="43635"/>
            <a:lstStyle/>
            <a:p>
              <a:pPr marL="0" marR="0" lvl="0" indent="0" algn="ctr" defTabSz="873125" rtl="0" eaLnBrk="1" fontAlgn="auto" latinLnBrk="0" hangingPunct="1">
                <a:lnSpc>
                  <a:spcPct val="100000"/>
                </a:lnSpc>
                <a:spcBef>
                  <a:spcPts val="0"/>
                </a:spcBef>
                <a:spcAft>
                  <a:spcPts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62148" name="Text Box 5">
              <a:extLst>
                <a:ext uri="{FF2B5EF4-FFF2-40B4-BE49-F238E27FC236}">
                  <a16:creationId xmlns:a16="http://schemas.microsoft.com/office/drawing/2014/main" id="{109FE790-2707-4587-9C86-215A80D8E039}"/>
                </a:ext>
              </a:extLst>
            </p:cNvPr>
            <p:cNvSpPr txBox="1">
              <a:spLocks noChangeArrowheads="1"/>
            </p:cNvSpPr>
            <p:nvPr/>
          </p:nvSpPr>
          <p:spPr bwMode="auto">
            <a:xfrm>
              <a:off x="5204908" y="1255140"/>
              <a:ext cx="3888797" cy="1934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せっかく滅菌された</a:t>
              </a:r>
            </a:p>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吸引カテーテルの先端</a:t>
              </a:r>
            </a:p>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約</a:t>
              </a:r>
              <a:r>
                <a:rPr kumimoji="1" lang="en-US" altLang="ja-JP" sz="24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10 cm </a:t>
              </a:r>
              <a:r>
                <a:rPr kumimoji="1" lang="ja-JP" altLang="en-US" sz="24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の部位は</a:t>
              </a:r>
            </a:p>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挿入前に、他の器物に</a:t>
              </a:r>
            </a:p>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絶対に触れさせない。　　</a:t>
              </a:r>
            </a:p>
          </p:txBody>
        </p:sp>
      </p:grpSp>
      <p:sp>
        <p:nvSpPr>
          <p:cNvPr id="13" name="テキスト ボックス 12">
            <a:extLst>
              <a:ext uri="{FF2B5EF4-FFF2-40B4-BE49-F238E27FC236}">
                <a16:creationId xmlns:a16="http://schemas.microsoft.com/office/drawing/2014/main" id="{EB948786-5CA1-40DD-B548-DD34D841C3A0}"/>
              </a:ext>
            </a:extLst>
          </p:cNvPr>
          <p:cNvSpPr txBox="1"/>
          <p:nvPr/>
        </p:nvSpPr>
        <p:spPr>
          <a:xfrm>
            <a:off x="5308099" y="169200"/>
            <a:ext cx="3440365"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4-6. </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気管カニューレ内吸引</a:t>
            </a:r>
          </a:p>
        </p:txBody>
      </p:sp>
      <p:sp>
        <p:nvSpPr>
          <p:cNvPr id="9" name="テキスト ボックス 8">
            <a:extLst>
              <a:ext uri="{FF2B5EF4-FFF2-40B4-BE49-F238E27FC236}">
                <a16:creationId xmlns:a16="http://schemas.microsoft.com/office/drawing/2014/main" id="{4CE2C654-1FAD-4B4A-A52E-C49545CEDB35}"/>
              </a:ext>
            </a:extLst>
          </p:cNvPr>
          <p:cNvSpPr txBox="1"/>
          <p:nvPr/>
        </p:nvSpPr>
        <p:spPr>
          <a:xfrm>
            <a:off x="423843" y="6237312"/>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10" name="スライド番号プレースホルダー 1">
            <a:extLst>
              <a:ext uri="{FF2B5EF4-FFF2-40B4-BE49-F238E27FC236}">
                <a16:creationId xmlns:a16="http://schemas.microsoft.com/office/drawing/2014/main" id="{5889DDE2-6B1D-4363-8AC9-41C0AE7C80EE}"/>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134</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77759868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D4FA706-8B1B-4959-9003-47B77CD939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9" y="2137898"/>
            <a:ext cx="5616624" cy="4212467"/>
          </a:xfrm>
          <a:prstGeom prst="rect">
            <a:avLst/>
          </a:prstGeom>
        </p:spPr>
      </p:pic>
      <p:sp>
        <p:nvSpPr>
          <p:cNvPr id="270339" name="Text Box 4">
            <a:extLst>
              <a:ext uri="{FF2B5EF4-FFF2-40B4-BE49-F238E27FC236}">
                <a16:creationId xmlns:a16="http://schemas.microsoft.com/office/drawing/2014/main" id="{DAC5D3B9-5AFF-416C-810D-D88307F47462}"/>
              </a:ext>
            </a:extLst>
          </p:cNvPr>
          <p:cNvSpPr txBox="1">
            <a:spLocks noChangeArrowheads="1"/>
          </p:cNvSpPr>
          <p:nvPr/>
        </p:nvSpPr>
        <p:spPr bwMode="auto">
          <a:xfrm>
            <a:off x="252000" y="1188000"/>
            <a:ext cx="8656922" cy="94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ja-JP"/>
            </a:defPPr>
            <a:lvl1pPr marL="360000" indent="-360000">
              <a:spcBef>
                <a:spcPts val="1200"/>
              </a:spcBef>
              <a:defRPr sz="2800">
                <a:latin typeface="Segoe UI" panose="020B0502040204020203" pitchFamily="34" charset="0"/>
                <a:ea typeface="メイリオ" panose="020B0604030504040204" pitchFamily="50" charset="-128"/>
              </a:defRPr>
            </a:lvl1pPr>
            <a:lvl2pPr marL="742950" indent="-285750">
              <a:defRPr>
                <a:latin typeface="Arial" panose="020B0604020202020204" pitchFamily="34" charset="0"/>
                <a:ea typeface="ＭＳ Ｐゴシック" panose="020B0600070205080204" pitchFamily="50" charset="-128"/>
              </a:defRPr>
            </a:lvl2pPr>
            <a:lvl3pPr marL="1143000" indent="-228600">
              <a:defRPr>
                <a:latin typeface="Arial" panose="020B0604020202020204" pitchFamily="34" charset="0"/>
                <a:ea typeface="ＭＳ Ｐゴシック" panose="020B0600070205080204" pitchFamily="50" charset="-128"/>
              </a:defRPr>
            </a:lvl3pPr>
            <a:lvl4pPr marL="1600200" indent="-228600">
              <a:defRPr>
                <a:latin typeface="Arial" panose="020B0604020202020204" pitchFamily="34" charset="0"/>
                <a:ea typeface="ＭＳ Ｐゴシック" panose="020B0600070205080204" pitchFamily="50" charset="-128"/>
              </a:defRPr>
            </a:lvl4pPr>
            <a:lvl5pPr marL="2057400" indent="-228600">
              <a:defRPr>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9pPr>
          </a:lstStyle>
          <a:p>
            <a:r>
              <a:rPr lang="ja-JP" altLang="en-US" dirty="0"/>
              <a:t>○初めから陰圧をかけて喀痰を引きながら挿入し、そのまま陰圧をかけて引き抜きながら吸引する。</a:t>
            </a:r>
          </a:p>
        </p:txBody>
      </p:sp>
      <p:sp>
        <p:nvSpPr>
          <p:cNvPr id="3" name="タイトル 2">
            <a:extLst>
              <a:ext uri="{FF2B5EF4-FFF2-40B4-BE49-F238E27FC236}">
                <a16:creationId xmlns:a16="http://schemas.microsoft.com/office/drawing/2014/main" id="{54160C27-59EB-4C80-BBA3-D58FB3D621C7}"/>
              </a:ext>
            </a:extLst>
          </p:cNvPr>
          <p:cNvSpPr>
            <a:spLocks noGrp="1"/>
          </p:cNvSpPr>
          <p:nvPr>
            <p:ph type="title"/>
          </p:nvPr>
        </p:nvSpPr>
        <p:spPr/>
        <p:txBody>
          <a:bodyPr>
            <a:normAutofit fontScale="90000"/>
          </a:bodyPr>
          <a:lstStyle/>
          <a:p>
            <a:r>
              <a:rPr kumimoji="1" lang="ja-JP" altLang="en-US" dirty="0"/>
              <a:t>手順⑩気管カニューレ内部を吸引する</a:t>
            </a:r>
          </a:p>
        </p:txBody>
      </p:sp>
      <p:sp>
        <p:nvSpPr>
          <p:cNvPr id="7" name="AutoShape 4">
            <a:extLst>
              <a:ext uri="{FF2B5EF4-FFF2-40B4-BE49-F238E27FC236}">
                <a16:creationId xmlns:a16="http://schemas.microsoft.com/office/drawing/2014/main" id="{BD46CF4D-B02D-4E9A-AE92-9CDD9B534D51}"/>
              </a:ext>
            </a:extLst>
          </p:cNvPr>
          <p:cNvSpPr>
            <a:spLocks noChangeArrowheads="1"/>
          </p:cNvSpPr>
          <p:nvPr/>
        </p:nvSpPr>
        <p:spPr bwMode="auto">
          <a:xfrm>
            <a:off x="4860032" y="2396332"/>
            <a:ext cx="3889375" cy="1349196"/>
          </a:xfrm>
          <a:prstGeom prst="wedgeRoundRectCallout">
            <a:avLst>
              <a:gd name="adj1" fmla="val -87282"/>
              <a:gd name="adj2" fmla="val 81637"/>
              <a:gd name="adj3" fmla="val 16667"/>
            </a:avLst>
          </a:prstGeom>
          <a:solidFill>
            <a:schemeClr val="bg1"/>
          </a:solidFill>
          <a:ln w="9525">
            <a:solidFill>
              <a:schemeClr val="bg1">
                <a:lumMod val="50000"/>
              </a:schemeClr>
            </a:solidFill>
            <a:miter lim="800000"/>
            <a:headEnd/>
            <a:tailEnd/>
          </a:ln>
        </p:spPr>
        <p:txBody>
          <a:bodyPr lIns="87269" tIns="43635" rIns="87269" bIns="43635"/>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１回の吸引は</a:t>
            </a:r>
            <a:r>
              <a:rPr kumimoji="1" lang="en-US" altLang="ja-JP" sz="2400" b="1" i="0" u="none" strike="noStrike" kern="1200" cap="none" spc="0" normalizeH="0" noProof="0" dirty="0">
                <a:ln>
                  <a:noFill/>
                </a:ln>
                <a:solidFill>
                  <a:srgbClr val="C00000"/>
                </a:solidFill>
                <a:effectLst/>
                <a:uLnTx/>
                <a:uFillTx/>
                <a:latin typeface="Segoe UI" panose="020B0502040204020203" pitchFamily="34" charset="0"/>
                <a:ea typeface="メイリオ" panose="020B0604030504040204" pitchFamily="50" charset="-128"/>
                <a:cs typeface="+mn-cs"/>
              </a:rPr>
              <a:t>10</a:t>
            </a:r>
            <a:r>
              <a:rPr kumimoji="1" lang="ja-JP" altLang="en-US" sz="2400" b="1" i="0" u="none" strike="noStrike" kern="1200" cap="none" spc="0" normalizeH="0" noProof="0" dirty="0">
                <a:ln>
                  <a:noFill/>
                </a:ln>
                <a:solidFill>
                  <a:srgbClr val="C00000"/>
                </a:solidFill>
                <a:effectLst/>
                <a:uLnTx/>
                <a:uFillTx/>
                <a:latin typeface="Segoe UI" panose="020B0502040204020203" pitchFamily="34" charset="0"/>
                <a:ea typeface="メイリオ" panose="020B0604030504040204" pitchFamily="50" charset="-128"/>
                <a:cs typeface="+mn-cs"/>
              </a:rPr>
              <a:t>秒</a:t>
            </a:r>
            <a:r>
              <a:rPr kumimoji="1" lang="ja-JP" altLang="en-US" sz="24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以内で。</a:t>
            </a:r>
          </a:p>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しかし出来るだけ最短時間で効率よく行う。</a:t>
            </a:r>
          </a:p>
        </p:txBody>
      </p:sp>
      <p:sp>
        <p:nvSpPr>
          <p:cNvPr id="10" name="テキスト ボックス 9">
            <a:extLst>
              <a:ext uri="{FF2B5EF4-FFF2-40B4-BE49-F238E27FC236}">
                <a16:creationId xmlns:a16="http://schemas.microsoft.com/office/drawing/2014/main" id="{3093B20A-EA8A-4322-8A47-CF9F1F96CF09}"/>
              </a:ext>
            </a:extLst>
          </p:cNvPr>
          <p:cNvSpPr txBox="1"/>
          <p:nvPr/>
        </p:nvSpPr>
        <p:spPr>
          <a:xfrm>
            <a:off x="5308099" y="169200"/>
            <a:ext cx="3440365"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4-6. </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気管カニューレ内吸引</a:t>
            </a:r>
          </a:p>
        </p:txBody>
      </p:sp>
      <p:sp>
        <p:nvSpPr>
          <p:cNvPr id="8" name="テキスト ボックス 7">
            <a:extLst>
              <a:ext uri="{FF2B5EF4-FFF2-40B4-BE49-F238E27FC236}">
                <a16:creationId xmlns:a16="http://schemas.microsoft.com/office/drawing/2014/main" id="{B1980EB1-1A37-4E0C-B5CD-131E6936252A}"/>
              </a:ext>
            </a:extLst>
          </p:cNvPr>
          <p:cNvSpPr txBox="1"/>
          <p:nvPr/>
        </p:nvSpPr>
        <p:spPr>
          <a:xfrm>
            <a:off x="423843" y="6366520"/>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9" name="スライド番号プレースホルダー 1">
            <a:extLst>
              <a:ext uri="{FF2B5EF4-FFF2-40B4-BE49-F238E27FC236}">
                <a16:creationId xmlns:a16="http://schemas.microsoft.com/office/drawing/2014/main" id="{2CC59623-2369-4494-BF8B-0F01551072B1}"/>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135</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52615043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6" name="図 4">
            <a:extLst>
              <a:ext uri="{FF2B5EF4-FFF2-40B4-BE49-F238E27FC236}">
                <a16:creationId xmlns:a16="http://schemas.microsoft.com/office/drawing/2014/main" id="{4B042F04-2FD1-4102-8E5C-BD27D2E7F1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228725" y="1268760"/>
            <a:ext cx="6686549" cy="501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4437" name="右矢印 5">
            <a:extLst>
              <a:ext uri="{FF2B5EF4-FFF2-40B4-BE49-F238E27FC236}">
                <a16:creationId xmlns:a16="http://schemas.microsoft.com/office/drawing/2014/main" id="{8A613A35-86F8-4B83-80C8-A42E1EEA5634}"/>
              </a:ext>
            </a:extLst>
          </p:cNvPr>
          <p:cNvSpPr>
            <a:spLocks noChangeArrowheads="1"/>
          </p:cNvSpPr>
          <p:nvPr/>
        </p:nvSpPr>
        <p:spPr bwMode="auto">
          <a:xfrm rot="-6251941">
            <a:off x="1977934" y="4526475"/>
            <a:ext cx="642938" cy="355600"/>
          </a:xfrm>
          <a:prstGeom prst="rightArrow">
            <a:avLst>
              <a:gd name="adj1" fmla="val 50000"/>
              <a:gd name="adj2" fmla="val 50223"/>
            </a:avLst>
          </a:prstGeom>
          <a:solidFill>
            <a:srgbClr val="FFFF66"/>
          </a:solidFill>
          <a:ln w="25400" algn="ctr">
            <a:solidFill>
              <a:schemeClr val="tx1"/>
            </a:solidFill>
            <a:miter lim="800000"/>
            <a:headEnd/>
            <a:tailEnd/>
          </a:ln>
        </p:spPr>
        <p:txBody>
          <a:bodyPr vert="eaVert"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ctr" defTabSz="873125" rtl="0" eaLnBrk="1" fontAlgn="auto" latinLnBrk="0" hangingPunct="1">
              <a:lnSpc>
                <a:spcPct val="100000"/>
              </a:lnSpc>
              <a:spcBef>
                <a:spcPct val="0"/>
              </a:spcBef>
              <a:spcAft>
                <a:spcPts val="0"/>
              </a:spcAft>
              <a:buClrTx/>
              <a:buSzTx/>
              <a:buFontTx/>
              <a:buNone/>
              <a:tabLst/>
              <a:defRPr/>
            </a:pPr>
            <a:endParaRPr kumimoji="1" lang="ja-JP" altLang="en-US" sz="17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50" charset="-128"/>
              <a:cs typeface="+mn-cs"/>
            </a:endParaRPr>
          </a:p>
        </p:txBody>
      </p:sp>
      <p:sp>
        <p:nvSpPr>
          <p:cNvPr id="3" name="タイトル 2">
            <a:extLst>
              <a:ext uri="{FF2B5EF4-FFF2-40B4-BE49-F238E27FC236}">
                <a16:creationId xmlns:a16="http://schemas.microsoft.com/office/drawing/2014/main" id="{9998078B-E42E-4EFB-BB85-89C4438AE04A}"/>
              </a:ext>
            </a:extLst>
          </p:cNvPr>
          <p:cNvSpPr>
            <a:spLocks noGrp="1"/>
          </p:cNvSpPr>
          <p:nvPr>
            <p:ph type="title"/>
          </p:nvPr>
        </p:nvSpPr>
        <p:spPr/>
        <p:txBody>
          <a:bodyPr>
            <a:normAutofit fontScale="90000"/>
          </a:bodyPr>
          <a:lstStyle/>
          <a:p>
            <a:r>
              <a:rPr kumimoji="1" lang="ja-JP" altLang="en-US" dirty="0"/>
              <a:t>吸引カテーテルの入れすぎに注意</a:t>
            </a:r>
          </a:p>
        </p:txBody>
      </p:sp>
      <p:sp>
        <p:nvSpPr>
          <p:cNvPr id="8" name="テキスト ボックス 7">
            <a:extLst>
              <a:ext uri="{FF2B5EF4-FFF2-40B4-BE49-F238E27FC236}">
                <a16:creationId xmlns:a16="http://schemas.microsoft.com/office/drawing/2014/main" id="{804797E5-48DD-4F9E-B34E-E2CB0FE3FE2C}"/>
              </a:ext>
            </a:extLst>
          </p:cNvPr>
          <p:cNvSpPr txBox="1"/>
          <p:nvPr/>
        </p:nvSpPr>
        <p:spPr>
          <a:xfrm>
            <a:off x="5308099" y="169200"/>
            <a:ext cx="3440365"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4-6. </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気管カニューレ内吸引</a:t>
            </a:r>
          </a:p>
        </p:txBody>
      </p:sp>
      <p:sp>
        <p:nvSpPr>
          <p:cNvPr id="6" name="スライド番号プレースホルダー 1">
            <a:extLst>
              <a:ext uri="{FF2B5EF4-FFF2-40B4-BE49-F238E27FC236}">
                <a16:creationId xmlns:a16="http://schemas.microsoft.com/office/drawing/2014/main" id="{384EDDDA-4B06-4946-A5C4-9B13BB163849}"/>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136</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96609180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1" name="Text Box 4">
            <a:extLst>
              <a:ext uri="{FF2B5EF4-FFF2-40B4-BE49-F238E27FC236}">
                <a16:creationId xmlns:a16="http://schemas.microsoft.com/office/drawing/2014/main" id="{F10B2A8B-D5BD-428E-A746-B1DC9F944EC4}"/>
              </a:ext>
            </a:extLst>
          </p:cNvPr>
          <p:cNvSpPr txBox="1">
            <a:spLocks noChangeArrowheads="1"/>
          </p:cNvSpPr>
          <p:nvPr/>
        </p:nvSpPr>
        <p:spPr bwMode="auto">
          <a:xfrm>
            <a:off x="3990206" y="1340768"/>
            <a:ext cx="4974282" cy="1811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ja-JP"/>
            </a:defPPr>
            <a:lvl1pPr marL="360000" indent="-360000">
              <a:spcBef>
                <a:spcPts val="1200"/>
              </a:spcBef>
              <a:defRPr sz="2800">
                <a:latin typeface="Segoe UI" panose="020B0502040204020203" pitchFamily="34" charset="0"/>
                <a:ea typeface="メイリオ" panose="020B0604030504040204" pitchFamily="50" charset="-128"/>
              </a:defRPr>
            </a:lvl1pPr>
            <a:lvl2pPr marL="742950" indent="-285750">
              <a:defRPr>
                <a:latin typeface="Arial" panose="020B0604020202020204" pitchFamily="34" charset="0"/>
                <a:ea typeface="ＭＳ Ｐゴシック" panose="020B0600070205080204" pitchFamily="50" charset="-128"/>
              </a:defRPr>
            </a:lvl2pPr>
            <a:lvl3pPr marL="1143000" indent="-228600">
              <a:defRPr>
                <a:latin typeface="Arial" panose="020B0604020202020204" pitchFamily="34" charset="0"/>
                <a:ea typeface="ＭＳ Ｐゴシック" panose="020B0600070205080204" pitchFamily="50" charset="-128"/>
              </a:defRPr>
            </a:lvl3pPr>
            <a:lvl4pPr marL="1600200" indent="-228600">
              <a:defRPr>
                <a:latin typeface="Arial" panose="020B0604020202020204" pitchFamily="34" charset="0"/>
                <a:ea typeface="ＭＳ Ｐゴシック" panose="020B0600070205080204" pitchFamily="50" charset="-128"/>
              </a:defRPr>
            </a:lvl4pPr>
            <a:lvl5pPr marL="2057400" indent="-228600">
              <a:defRPr>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9pPr>
          </a:lstStyle>
          <a:p>
            <a:r>
              <a:rPr lang="ja-JP" altLang="en-US" dirty="0"/>
              <a:t>○吸引カテーテルを気管</a:t>
            </a:r>
            <a:br>
              <a:rPr lang="en-US" altLang="ja-JP" dirty="0"/>
            </a:br>
            <a:r>
              <a:rPr lang="ja-JP" altLang="en-US" dirty="0"/>
              <a:t>カニュ－レに通してみて、カニュ－レ内腔の長さを</a:t>
            </a:r>
            <a:br>
              <a:rPr lang="en-US" altLang="ja-JP" dirty="0"/>
            </a:br>
            <a:r>
              <a:rPr lang="ja-JP" altLang="en-US" dirty="0"/>
              <a:t>確認しておく。</a:t>
            </a:r>
          </a:p>
        </p:txBody>
      </p:sp>
      <p:pic>
        <p:nvPicPr>
          <p:cNvPr id="247812" name="図 8">
            <a:extLst>
              <a:ext uri="{FF2B5EF4-FFF2-40B4-BE49-F238E27FC236}">
                <a16:creationId xmlns:a16="http://schemas.microsoft.com/office/drawing/2014/main" id="{F7DFFED7-03C1-45DD-A72B-EB0016D50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98893" y="1268760"/>
            <a:ext cx="3409796" cy="2563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3" name="図 9">
            <a:extLst>
              <a:ext uri="{FF2B5EF4-FFF2-40B4-BE49-F238E27FC236}">
                <a16:creationId xmlns:a16="http://schemas.microsoft.com/office/drawing/2014/main" id="{AD09A556-9EBA-4FF1-9F72-B4A23D421B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406629" y="3861048"/>
            <a:ext cx="3390642" cy="2542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701" name="AutoShape 6">
            <a:extLst>
              <a:ext uri="{FF2B5EF4-FFF2-40B4-BE49-F238E27FC236}">
                <a16:creationId xmlns:a16="http://schemas.microsoft.com/office/drawing/2014/main" id="{676140EA-CF64-4A18-A598-C27C0360F452}"/>
              </a:ext>
            </a:extLst>
          </p:cNvPr>
          <p:cNvSpPr>
            <a:spLocks/>
          </p:cNvSpPr>
          <p:nvPr/>
        </p:nvSpPr>
        <p:spPr bwMode="auto">
          <a:xfrm rot="-3662960">
            <a:off x="2196535" y="4118469"/>
            <a:ext cx="502458" cy="1779335"/>
          </a:xfrm>
          <a:prstGeom prst="rightBrace">
            <a:avLst>
              <a:gd name="adj1" fmla="val 26036"/>
              <a:gd name="adj2" fmla="val 50690"/>
            </a:avLst>
          </a:prstGeom>
          <a:noFill/>
          <a:ln w="38100">
            <a:solidFill>
              <a:srgbClr val="FF0000"/>
            </a:solidFill>
            <a:round/>
            <a:headEnd/>
            <a:tailEnd/>
          </a:ln>
          <a:extLst/>
        </p:spPr>
        <p:txBody>
          <a:bodyPr vert="eaVert" wrap="none" lIns="87269" tIns="43635" rIns="87269" bIns="43635" anchor="ctr"/>
          <a:lstStyle/>
          <a:p>
            <a:pPr marL="0" marR="0" lvl="0" indent="0" algn="l" defTabSz="873125"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85702" name="AutoShape 7">
            <a:extLst>
              <a:ext uri="{FF2B5EF4-FFF2-40B4-BE49-F238E27FC236}">
                <a16:creationId xmlns:a16="http://schemas.microsoft.com/office/drawing/2014/main" id="{C83D186D-C1EC-487E-A7E2-B6F2F3771FF2}"/>
              </a:ext>
            </a:extLst>
          </p:cNvPr>
          <p:cNvSpPr>
            <a:spLocks noChangeArrowheads="1"/>
          </p:cNvSpPr>
          <p:nvPr/>
        </p:nvSpPr>
        <p:spPr bwMode="auto">
          <a:xfrm>
            <a:off x="4572000" y="3645000"/>
            <a:ext cx="3237764" cy="1650910"/>
          </a:xfrm>
          <a:prstGeom prst="wedgeEllipseCallout">
            <a:avLst>
              <a:gd name="adj1" fmla="val -108101"/>
              <a:gd name="adj2" fmla="val 19629"/>
            </a:avLst>
          </a:prstGeom>
          <a:solidFill>
            <a:schemeClr val="bg1"/>
          </a:solidFill>
          <a:ln w="9525">
            <a:solidFill>
              <a:schemeClr val="bg1">
                <a:lumMod val="50000"/>
              </a:schemeClr>
            </a:solidFill>
            <a:miter lim="800000"/>
            <a:headEnd/>
            <a:tailEnd/>
          </a:ln>
        </p:spPr>
        <p:txBody>
          <a:bodyPr lIns="87269" tIns="43635" rIns="87269" bIns="43635"/>
          <a:lstStyle/>
          <a:p>
            <a:pPr marL="0" marR="0" lvl="0" indent="0" algn="ctr" defTabSz="873125" rtl="0" eaLnBrk="1" fontAlgn="auto" latinLnBrk="0" hangingPunct="1">
              <a:lnSpc>
                <a:spcPct val="100000"/>
              </a:lnSpc>
              <a:spcBef>
                <a:spcPts val="0"/>
              </a:spcBef>
              <a:spcAft>
                <a:spcPts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247816" name="Text Box 8">
            <a:extLst>
              <a:ext uri="{FF2B5EF4-FFF2-40B4-BE49-F238E27FC236}">
                <a16:creationId xmlns:a16="http://schemas.microsoft.com/office/drawing/2014/main" id="{C6D50278-0E19-4781-861B-7C4CEBAEAAD8}"/>
              </a:ext>
            </a:extLst>
          </p:cNvPr>
          <p:cNvSpPr txBox="1">
            <a:spLocks noChangeArrowheads="1"/>
          </p:cNvSpPr>
          <p:nvPr/>
        </p:nvSpPr>
        <p:spPr bwMode="auto">
          <a:xfrm>
            <a:off x="4931502" y="4057062"/>
            <a:ext cx="2664834" cy="82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HG丸ｺﾞｼｯｸM-PRO" panose="020F0600000000000000" pitchFamily="50" charset="-128"/>
                <a:cs typeface="+mn-cs"/>
              </a:rPr>
              <a:t>カニューレ内腔に</a:t>
            </a:r>
          </a:p>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Arial" panose="020B0604020202020204" pitchFamily="34" charset="0"/>
                <a:ea typeface="HG丸ｺﾞｼｯｸM-PRO" panose="020F0600000000000000" pitchFamily="50" charset="-128"/>
                <a:cs typeface="+mn-cs"/>
              </a:rPr>
              <a:t>相当する長さ</a:t>
            </a:r>
          </a:p>
        </p:txBody>
      </p:sp>
      <p:sp>
        <p:nvSpPr>
          <p:cNvPr id="5" name="タイトル 4">
            <a:extLst>
              <a:ext uri="{FF2B5EF4-FFF2-40B4-BE49-F238E27FC236}">
                <a16:creationId xmlns:a16="http://schemas.microsoft.com/office/drawing/2014/main" id="{81C1261F-C552-45D9-8BA1-3A908C639E1E}"/>
              </a:ext>
            </a:extLst>
          </p:cNvPr>
          <p:cNvSpPr>
            <a:spLocks noGrp="1"/>
          </p:cNvSpPr>
          <p:nvPr>
            <p:ph type="title"/>
          </p:nvPr>
        </p:nvSpPr>
        <p:spPr/>
        <p:txBody>
          <a:bodyPr>
            <a:normAutofit fontScale="90000"/>
          </a:bodyPr>
          <a:lstStyle/>
          <a:p>
            <a:r>
              <a:rPr lang="ja-JP" altLang="en-US" dirty="0"/>
              <a:t>カニューレ内腔の長さを確認しておく</a:t>
            </a:r>
          </a:p>
        </p:txBody>
      </p:sp>
      <p:sp>
        <p:nvSpPr>
          <p:cNvPr id="13" name="テキスト ボックス 12">
            <a:extLst>
              <a:ext uri="{FF2B5EF4-FFF2-40B4-BE49-F238E27FC236}">
                <a16:creationId xmlns:a16="http://schemas.microsoft.com/office/drawing/2014/main" id="{205C71A1-07D4-4C59-BF1B-04E7150B6507}"/>
              </a:ext>
            </a:extLst>
          </p:cNvPr>
          <p:cNvSpPr txBox="1"/>
          <p:nvPr/>
        </p:nvSpPr>
        <p:spPr>
          <a:xfrm>
            <a:off x="5308099" y="169200"/>
            <a:ext cx="3440365"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4-6. </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気管カニューレ内吸引</a:t>
            </a:r>
          </a:p>
        </p:txBody>
      </p:sp>
      <p:sp>
        <p:nvSpPr>
          <p:cNvPr id="12" name="テキスト ボックス 11">
            <a:extLst>
              <a:ext uri="{FF2B5EF4-FFF2-40B4-BE49-F238E27FC236}">
                <a16:creationId xmlns:a16="http://schemas.microsoft.com/office/drawing/2014/main" id="{6FDDEA2D-189A-4239-93B2-92DC518536D0}"/>
              </a:ext>
            </a:extLst>
          </p:cNvPr>
          <p:cNvSpPr txBox="1"/>
          <p:nvPr/>
        </p:nvSpPr>
        <p:spPr>
          <a:xfrm>
            <a:off x="3984104" y="6021288"/>
            <a:ext cx="4908376" cy="461665"/>
          </a:xfrm>
          <a:prstGeom prst="rect">
            <a:avLst/>
          </a:prstGeom>
          <a:solidFill>
            <a:schemeClr val="bg1"/>
          </a:solidFill>
        </p:spPr>
        <p:txBody>
          <a:bodyPr wrap="square" rtlCol="0">
            <a:spAutoFit/>
          </a:bodyPr>
          <a:lstStyle/>
          <a:p>
            <a:pPr marL="144000" indent="-144000"/>
            <a:r>
              <a:rPr kumimoji="1" lang="en-US" altLang="ja-JP" sz="1200" dirty="0">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この写真はあくまで手技のイメージであり、実際の演習や実地研修、現場では手袋を着用します。</a:t>
            </a:r>
          </a:p>
        </p:txBody>
      </p:sp>
      <p:sp>
        <p:nvSpPr>
          <p:cNvPr id="14" name="テキスト ボックス 13">
            <a:extLst>
              <a:ext uri="{FF2B5EF4-FFF2-40B4-BE49-F238E27FC236}">
                <a16:creationId xmlns:a16="http://schemas.microsoft.com/office/drawing/2014/main" id="{B97578A7-FCED-4725-8088-6F3EDC3D6DCB}"/>
              </a:ext>
            </a:extLst>
          </p:cNvPr>
          <p:cNvSpPr txBox="1"/>
          <p:nvPr/>
        </p:nvSpPr>
        <p:spPr>
          <a:xfrm>
            <a:off x="423843" y="6453336"/>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15" name="スライド番号プレースホルダー 1">
            <a:extLst>
              <a:ext uri="{FF2B5EF4-FFF2-40B4-BE49-F238E27FC236}">
                <a16:creationId xmlns:a16="http://schemas.microsoft.com/office/drawing/2014/main" id="{8A7AEA79-B810-4F69-98F4-750C101DB305}"/>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137</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90691260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F709D125-314C-42AB-AB5E-36A8E6B1C309}"/>
              </a:ext>
            </a:extLst>
          </p:cNvPr>
          <p:cNvSpPr>
            <a:spLocks noGrp="1"/>
          </p:cNvSpPr>
          <p:nvPr>
            <p:ph type="title"/>
          </p:nvPr>
        </p:nvSpPr>
        <p:spPr/>
        <p:txBody>
          <a:bodyPr>
            <a:normAutofit fontScale="90000"/>
          </a:bodyPr>
          <a:lstStyle/>
          <a:p>
            <a:r>
              <a:rPr kumimoji="1" lang="ja-JP" altLang="en-US" dirty="0"/>
              <a:t>手順⑪確認の声かけをする</a:t>
            </a:r>
          </a:p>
        </p:txBody>
      </p:sp>
      <p:pic>
        <p:nvPicPr>
          <p:cNvPr id="14" name="図 13">
            <a:extLst>
              <a:ext uri="{FF2B5EF4-FFF2-40B4-BE49-F238E27FC236}">
                <a16:creationId xmlns:a16="http://schemas.microsoft.com/office/drawing/2014/main" id="{850A353F-4044-41D1-B0EA-B74F328401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9712" y="2240868"/>
            <a:ext cx="5400600" cy="4050450"/>
          </a:xfrm>
          <a:prstGeom prst="rect">
            <a:avLst/>
          </a:prstGeom>
        </p:spPr>
      </p:pic>
      <p:sp>
        <p:nvSpPr>
          <p:cNvPr id="16" name="AutoShape 62">
            <a:extLst>
              <a:ext uri="{FF2B5EF4-FFF2-40B4-BE49-F238E27FC236}">
                <a16:creationId xmlns:a16="http://schemas.microsoft.com/office/drawing/2014/main" id="{E0FC6AB1-4AC3-4212-A8AE-A41A505758EF}"/>
              </a:ext>
            </a:extLst>
          </p:cNvPr>
          <p:cNvSpPr>
            <a:spLocks noChangeArrowheads="1"/>
          </p:cNvSpPr>
          <p:nvPr/>
        </p:nvSpPr>
        <p:spPr bwMode="auto">
          <a:xfrm rot="10800000">
            <a:off x="5148064" y="2096528"/>
            <a:ext cx="3312368" cy="1692509"/>
          </a:xfrm>
          <a:prstGeom prst="wedgeRoundRectCallout">
            <a:avLst>
              <a:gd name="adj1" fmla="val 68481"/>
              <a:gd name="adj2" fmla="val -41947"/>
              <a:gd name="adj3" fmla="val 16667"/>
            </a:avLst>
          </a:prstGeom>
          <a:solidFill>
            <a:schemeClr val="bg1"/>
          </a:solidFill>
          <a:ln w="9525">
            <a:solidFill>
              <a:schemeClr val="bg1">
                <a:lumMod val="50000"/>
              </a:schemeClr>
            </a:solidFill>
            <a:miter lim="800000"/>
            <a:headEnd/>
            <a:tailEnd/>
          </a:ln>
        </p:spPr>
        <p:txBody>
          <a:bodyPr rot="10800000" lIns="87269" tIns="43635" rIns="87269" bIns="43635"/>
          <a:lstStyle/>
          <a:p>
            <a:pPr marL="0" marR="0" lvl="0" indent="0" algn="ctr" defTabSz="873125" rtl="0" eaLnBrk="1" fontAlgn="auto" latinLnBrk="0" hangingPunct="1">
              <a:lnSpc>
                <a:spcPct val="100000"/>
              </a:lnSpc>
              <a:spcBef>
                <a:spcPts val="0"/>
              </a:spcBef>
              <a:spcAft>
                <a:spcPts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7" name="Text Box 32">
            <a:extLst>
              <a:ext uri="{FF2B5EF4-FFF2-40B4-BE49-F238E27FC236}">
                <a16:creationId xmlns:a16="http://schemas.microsoft.com/office/drawing/2014/main" id="{5F45904B-7E9F-424B-8425-CA51AD69779C}"/>
              </a:ext>
            </a:extLst>
          </p:cNvPr>
          <p:cNvSpPr txBox="1">
            <a:spLocks noChangeArrowheads="1"/>
          </p:cNvSpPr>
          <p:nvPr/>
        </p:nvSpPr>
        <p:spPr bwMode="auto">
          <a:xfrm>
            <a:off x="5256096" y="2151582"/>
            <a:ext cx="3492617" cy="15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en-US" altLang="ja-JP" sz="2400" b="1" i="0" u="none" strike="noStrike" kern="1200" cap="none" spc="0" normalizeH="0" baseline="0" noProof="0" dirty="0">
                <a:ln>
                  <a:noFill/>
                </a:ln>
                <a:effectLst/>
                <a:uLnTx/>
                <a:uFillTx/>
                <a:latin typeface="Arial" panose="020B0604020202020204" pitchFamily="34" charset="0"/>
                <a:ea typeface="HG丸ｺﾞｼｯｸM-PRO" panose="020F0600000000000000" pitchFamily="50" charset="-128"/>
                <a:cs typeface="+mn-cs"/>
              </a:rPr>
              <a:t>○○</a:t>
            </a:r>
            <a:r>
              <a:rPr kumimoji="1" lang="ja-JP" altLang="en-US" sz="2400" b="1" i="0" u="none" strike="noStrike" kern="1200" cap="none" spc="0" normalizeH="0" baseline="0" noProof="0" dirty="0">
                <a:ln>
                  <a:noFill/>
                </a:ln>
                <a:effectLst/>
                <a:uLnTx/>
                <a:uFillTx/>
                <a:latin typeface="Arial" panose="020B0604020202020204" pitchFamily="34" charset="0"/>
                <a:ea typeface="HG丸ｺﾞｼｯｸM-PRO" panose="020F0600000000000000" pitchFamily="50" charset="-128"/>
                <a:cs typeface="+mn-cs"/>
              </a:rPr>
              <a:t>さん、</a:t>
            </a:r>
          </a:p>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baseline="0" noProof="0" dirty="0">
                <a:ln>
                  <a:noFill/>
                </a:ln>
                <a:effectLst/>
                <a:uLnTx/>
                <a:uFillTx/>
                <a:latin typeface="Arial" panose="020B0604020202020204" pitchFamily="34" charset="0"/>
                <a:ea typeface="HG丸ｺﾞｼｯｸM-PRO" panose="020F0600000000000000" pitchFamily="50" charset="-128"/>
                <a:cs typeface="+mn-cs"/>
              </a:rPr>
              <a:t>吸引が終わりました。</a:t>
            </a:r>
          </a:p>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baseline="0" noProof="0" dirty="0">
                <a:ln>
                  <a:noFill/>
                </a:ln>
                <a:effectLst/>
                <a:uLnTx/>
                <a:uFillTx/>
                <a:latin typeface="Arial" panose="020B0604020202020204" pitchFamily="34" charset="0"/>
                <a:ea typeface="HG丸ｺﾞｼｯｸM-PRO" panose="020F0600000000000000" pitchFamily="50" charset="-128"/>
                <a:cs typeface="+mn-cs"/>
              </a:rPr>
              <a:t>もう一度、吸引しましょうか？</a:t>
            </a:r>
            <a:endParaRPr kumimoji="1" lang="en-US" altLang="ja-JP" sz="2400" b="1" i="0" u="none" strike="noStrike" kern="1200" cap="none" spc="0" normalizeH="0" baseline="0" noProof="0" dirty="0">
              <a:ln>
                <a:noFill/>
              </a:ln>
              <a:effectLst/>
              <a:uLnTx/>
              <a:uFillTx/>
              <a:latin typeface="Arial" panose="020B0604020202020204" pitchFamily="34" charset="0"/>
              <a:ea typeface="HG丸ｺﾞｼｯｸM-PRO" panose="020F0600000000000000" pitchFamily="50" charset="-128"/>
              <a:cs typeface="+mn-cs"/>
            </a:endParaRPr>
          </a:p>
        </p:txBody>
      </p:sp>
      <p:sp>
        <p:nvSpPr>
          <p:cNvPr id="18" name="Text Box 3">
            <a:extLst>
              <a:ext uri="{FF2B5EF4-FFF2-40B4-BE49-F238E27FC236}">
                <a16:creationId xmlns:a16="http://schemas.microsoft.com/office/drawing/2014/main" id="{478C5D1F-417D-4453-8D91-4F0AE5DBE457}"/>
              </a:ext>
            </a:extLst>
          </p:cNvPr>
          <p:cNvSpPr txBox="1">
            <a:spLocks noChangeArrowheads="1"/>
          </p:cNvSpPr>
          <p:nvPr/>
        </p:nvSpPr>
        <p:spPr bwMode="auto">
          <a:xfrm>
            <a:off x="251520" y="1224000"/>
            <a:ext cx="8820960" cy="94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ja-JP"/>
            </a:defPPr>
            <a:lvl1pPr marL="360000" indent="-360000">
              <a:spcBef>
                <a:spcPts val="1200"/>
              </a:spcBef>
              <a:defRPr sz="2800">
                <a:latin typeface="Segoe UI" panose="020B0502040204020203" pitchFamily="34" charset="0"/>
                <a:ea typeface="メイリオ" panose="020B0604030504040204" pitchFamily="50" charset="-128"/>
              </a:defRPr>
            </a:lvl1pPr>
            <a:lvl2pPr marL="742950" indent="-285750">
              <a:defRPr>
                <a:latin typeface="Arial" panose="020B0604020202020204" pitchFamily="34" charset="0"/>
                <a:ea typeface="ＭＳ Ｐゴシック" panose="020B0600070205080204" pitchFamily="50" charset="-128"/>
              </a:defRPr>
            </a:lvl2pPr>
            <a:lvl3pPr marL="1143000" indent="-228600">
              <a:defRPr>
                <a:latin typeface="Arial" panose="020B0604020202020204" pitchFamily="34" charset="0"/>
                <a:ea typeface="ＭＳ Ｐゴシック" panose="020B0600070205080204" pitchFamily="50" charset="-128"/>
              </a:defRPr>
            </a:lvl3pPr>
            <a:lvl4pPr marL="1600200" indent="-228600">
              <a:defRPr>
                <a:latin typeface="Arial" panose="020B0604020202020204" pitchFamily="34" charset="0"/>
                <a:ea typeface="ＭＳ Ｐゴシック" panose="020B0600070205080204" pitchFamily="50" charset="-128"/>
              </a:defRPr>
            </a:lvl4pPr>
            <a:lvl5pPr marL="2057400" indent="-228600">
              <a:defRPr>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9pPr>
          </a:lstStyle>
          <a:p>
            <a:r>
              <a:rPr lang="ja-JP" altLang="en-US" dirty="0"/>
              <a:t>○対象者に、吸引が終わったことを告げ、喀痰がとり切れたかを確認する。</a:t>
            </a:r>
          </a:p>
        </p:txBody>
      </p:sp>
      <p:sp>
        <p:nvSpPr>
          <p:cNvPr id="10" name="テキスト ボックス 9">
            <a:extLst>
              <a:ext uri="{FF2B5EF4-FFF2-40B4-BE49-F238E27FC236}">
                <a16:creationId xmlns:a16="http://schemas.microsoft.com/office/drawing/2014/main" id="{F30A7D77-8727-41F0-9B3F-3810B5112540}"/>
              </a:ext>
            </a:extLst>
          </p:cNvPr>
          <p:cNvSpPr txBox="1"/>
          <p:nvPr/>
        </p:nvSpPr>
        <p:spPr>
          <a:xfrm>
            <a:off x="5308099" y="169200"/>
            <a:ext cx="3440365"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4-6. </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気管カニューレ内吸引</a:t>
            </a:r>
          </a:p>
        </p:txBody>
      </p:sp>
      <p:sp>
        <p:nvSpPr>
          <p:cNvPr id="8" name="テキスト ボックス 7">
            <a:extLst>
              <a:ext uri="{FF2B5EF4-FFF2-40B4-BE49-F238E27FC236}">
                <a16:creationId xmlns:a16="http://schemas.microsoft.com/office/drawing/2014/main" id="{BF125B41-86BB-4EC8-8685-C99626F664DF}"/>
              </a:ext>
            </a:extLst>
          </p:cNvPr>
          <p:cNvSpPr txBox="1"/>
          <p:nvPr/>
        </p:nvSpPr>
        <p:spPr>
          <a:xfrm>
            <a:off x="423843" y="6294512"/>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9" name="スライド番号プレースホルダー 1">
            <a:extLst>
              <a:ext uri="{FF2B5EF4-FFF2-40B4-BE49-F238E27FC236}">
                <a16:creationId xmlns:a16="http://schemas.microsoft.com/office/drawing/2014/main" id="{50EC0407-9764-46B2-9F24-0CFF87C89502}"/>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138</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97005296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6" name="Text Box 5">
            <a:extLst>
              <a:ext uri="{FF2B5EF4-FFF2-40B4-BE49-F238E27FC236}">
                <a16:creationId xmlns:a16="http://schemas.microsoft.com/office/drawing/2014/main" id="{759C1E2D-8495-4FD1-B48D-F9D2584FFC1A}"/>
              </a:ext>
            </a:extLst>
          </p:cNvPr>
          <p:cNvSpPr txBox="1">
            <a:spLocks noChangeArrowheads="1"/>
          </p:cNvSpPr>
          <p:nvPr/>
        </p:nvSpPr>
        <p:spPr bwMode="auto">
          <a:xfrm>
            <a:off x="3923928" y="1847509"/>
            <a:ext cx="4680520" cy="138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ja-JP"/>
            </a:defPPr>
            <a:lvl1pPr marL="360000" indent="-360000">
              <a:spcBef>
                <a:spcPts val="1200"/>
              </a:spcBef>
              <a:defRPr sz="2800">
                <a:latin typeface="Segoe UI" panose="020B0502040204020203" pitchFamily="34" charset="0"/>
                <a:ea typeface="メイリオ" panose="020B0604030504040204" pitchFamily="50" charset="-128"/>
              </a:defRPr>
            </a:lvl1pPr>
            <a:lvl2pPr marL="742950" indent="-285750">
              <a:defRPr>
                <a:latin typeface="Arial" panose="020B0604020202020204" pitchFamily="34" charset="0"/>
                <a:ea typeface="ＭＳ Ｐゴシック" panose="020B0600070205080204" pitchFamily="50" charset="-128"/>
              </a:defRPr>
            </a:lvl2pPr>
            <a:lvl3pPr marL="1143000" indent="-228600">
              <a:defRPr>
                <a:latin typeface="Arial" panose="020B0604020202020204" pitchFamily="34" charset="0"/>
                <a:ea typeface="ＭＳ Ｐゴシック" panose="020B0600070205080204" pitchFamily="50" charset="-128"/>
              </a:defRPr>
            </a:lvl3pPr>
            <a:lvl4pPr marL="1600200" indent="-228600">
              <a:defRPr>
                <a:latin typeface="Arial" panose="020B0604020202020204" pitchFamily="34" charset="0"/>
                <a:ea typeface="ＭＳ Ｐゴシック" panose="020B0600070205080204" pitchFamily="50" charset="-128"/>
              </a:defRPr>
            </a:lvl4pPr>
            <a:lvl5pPr marL="2057400" indent="-228600">
              <a:defRPr>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9pPr>
          </a:lstStyle>
          <a:p>
            <a:r>
              <a:rPr lang="ja-JP" altLang="en-US" dirty="0"/>
              <a:t>○吸引カテーテルの外側をアルコール綿で、先端に向かって拭きとる。</a:t>
            </a:r>
          </a:p>
        </p:txBody>
      </p:sp>
      <p:sp>
        <p:nvSpPr>
          <p:cNvPr id="3" name="タイトル 2">
            <a:extLst>
              <a:ext uri="{FF2B5EF4-FFF2-40B4-BE49-F238E27FC236}">
                <a16:creationId xmlns:a16="http://schemas.microsoft.com/office/drawing/2014/main" id="{5C4D415E-A3D5-4508-87DB-4468C998001F}"/>
              </a:ext>
            </a:extLst>
          </p:cNvPr>
          <p:cNvSpPr>
            <a:spLocks noGrp="1"/>
          </p:cNvSpPr>
          <p:nvPr>
            <p:ph type="title"/>
          </p:nvPr>
        </p:nvSpPr>
        <p:spPr/>
        <p:txBody>
          <a:bodyPr>
            <a:normAutofit fontScale="90000"/>
          </a:bodyPr>
          <a:lstStyle/>
          <a:p>
            <a:r>
              <a:rPr kumimoji="1" lang="ja-JP" altLang="en-US" dirty="0"/>
              <a:t>手順⑫吸引カテーテルを洗浄する</a:t>
            </a:r>
          </a:p>
        </p:txBody>
      </p:sp>
      <p:pic>
        <p:nvPicPr>
          <p:cNvPr id="5" name="図 4">
            <a:extLst>
              <a:ext uri="{FF2B5EF4-FFF2-40B4-BE49-F238E27FC236}">
                <a16:creationId xmlns:a16="http://schemas.microsoft.com/office/drawing/2014/main" id="{F2D3B1A0-B313-4FC3-BC06-5A92B44E1A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580" y="1268760"/>
            <a:ext cx="3378288" cy="2538282"/>
          </a:xfrm>
          <a:prstGeom prst="rect">
            <a:avLst/>
          </a:prstGeom>
        </p:spPr>
      </p:pic>
      <p:pic>
        <p:nvPicPr>
          <p:cNvPr id="7" name="図 6">
            <a:extLst>
              <a:ext uri="{FF2B5EF4-FFF2-40B4-BE49-F238E27FC236}">
                <a16:creationId xmlns:a16="http://schemas.microsoft.com/office/drawing/2014/main" id="{AB6948BF-8522-4A1D-B2D3-C9E3E46294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580" y="3861048"/>
            <a:ext cx="3378288" cy="2538282"/>
          </a:xfrm>
          <a:prstGeom prst="rect">
            <a:avLst/>
          </a:prstGeom>
        </p:spPr>
      </p:pic>
      <p:sp>
        <p:nvSpPr>
          <p:cNvPr id="12" name="Text Box 4">
            <a:extLst>
              <a:ext uri="{FF2B5EF4-FFF2-40B4-BE49-F238E27FC236}">
                <a16:creationId xmlns:a16="http://schemas.microsoft.com/office/drawing/2014/main" id="{FD13182C-BDD6-4ED5-9599-95DBF0845EC5}"/>
              </a:ext>
            </a:extLst>
          </p:cNvPr>
          <p:cNvSpPr txBox="1">
            <a:spLocks noChangeArrowheads="1"/>
          </p:cNvSpPr>
          <p:nvPr/>
        </p:nvSpPr>
        <p:spPr bwMode="auto">
          <a:xfrm>
            <a:off x="3923928" y="4689887"/>
            <a:ext cx="488074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defPPr>
              <a:defRPr lang="ja-JP"/>
            </a:defPPr>
            <a:lvl1pPr marL="360000" indent="-360000">
              <a:spcBef>
                <a:spcPts val="1200"/>
              </a:spcBef>
              <a:defRPr sz="2800">
                <a:latin typeface="Segoe UI" panose="020B0502040204020203" pitchFamily="34" charset="0"/>
                <a:ea typeface="メイリオ" panose="020B0604030504040204" pitchFamily="50" charset="-128"/>
              </a:defRPr>
            </a:lvl1pPr>
            <a:lvl2pPr marL="742950" indent="-285750">
              <a:defRPr>
                <a:latin typeface="Arial" panose="020B0604020202020204" pitchFamily="34" charset="0"/>
                <a:ea typeface="ＭＳ Ｐゴシック" panose="020B0600070205080204" pitchFamily="50" charset="-128"/>
              </a:defRPr>
            </a:lvl2pPr>
            <a:lvl3pPr marL="1143000" indent="-228600">
              <a:defRPr>
                <a:latin typeface="Arial" panose="020B0604020202020204" pitchFamily="34" charset="0"/>
                <a:ea typeface="ＭＳ Ｐゴシック" panose="020B0600070205080204" pitchFamily="50" charset="-128"/>
              </a:defRPr>
            </a:lvl3pPr>
            <a:lvl4pPr marL="1600200" indent="-228600">
              <a:defRPr>
                <a:latin typeface="Arial" panose="020B0604020202020204" pitchFamily="34" charset="0"/>
                <a:ea typeface="ＭＳ Ｐゴシック" panose="020B0600070205080204" pitchFamily="50" charset="-128"/>
              </a:defRPr>
            </a:lvl4pPr>
            <a:lvl5pPr marL="2057400" indent="-228600">
              <a:defRPr>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9pPr>
          </a:lstStyle>
          <a:p>
            <a:r>
              <a:rPr lang="ja-JP" altLang="en-US" dirty="0"/>
              <a:t>○吸引カテーテルと接続管の内腔を洗浄水等で洗い流す。</a:t>
            </a:r>
          </a:p>
        </p:txBody>
      </p:sp>
      <p:sp>
        <p:nvSpPr>
          <p:cNvPr id="13" name="テキスト ボックス 12">
            <a:extLst>
              <a:ext uri="{FF2B5EF4-FFF2-40B4-BE49-F238E27FC236}">
                <a16:creationId xmlns:a16="http://schemas.microsoft.com/office/drawing/2014/main" id="{4403758F-A373-41B4-85DC-A1EF1F3030D0}"/>
              </a:ext>
            </a:extLst>
          </p:cNvPr>
          <p:cNvSpPr txBox="1"/>
          <p:nvPr/>
        </p:nvSpPr>
        <p:spPr>
          <a:xfrm>
            <a:off x="5308099" y="169200"/>
            <a:ext cx="3440365"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4-6. </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気管カニューレ内吸引</a:t>
            </a:r>
          </a:p>
        </p:txBody>
      </p:sp>
      <p:sp>
        <p:nvSpPr>
          <p:cNvPr id="8" name="テキスト ボックス 7">
            <a:extLst>
              <a:ext uri="{FF2B5EF4-FFF2-40B4-BE49-F238E27FC236}">
                <a16:creationId xmlns:a16="http://schemas.microsoft.com/office/drawing/2014/main" id="{60B4D86F-940D-4F0A-891E-D9F4D0372FDB}"/>
              </a:ext>
            </a:extLst>
          </p:cNvPr>
          <p:cNvSpPr txBox="1"/>
          <p:nvPr/>
        </p:nvSpPr>
        <p:spPr>
          <a:xfrm>
            <a:off x="423843" y="6384522"/>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9" name="スライド番号プレースホルダー 1">
            <a:extLst>
              <a:ext uri="{FF2B5EF4-FFF2-40B4-BE49-F238E27FC236}">
                <a16:creationId xmlns:a16="http://schemas.microsoft.com/office/drawing/2014/main" id="{7D0389ED-6C27-41B9-881C-37FE0FED4778}"/>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139</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58347503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2B988645-C5C2-4693-81BC-3E90DC886173}"/>
              </a:ext>
            </a:extLst>
          </p:cNvPr>
          <p:cNvSpPr>
            <a:spLocks noGrp="1"/>
          </p:cNvSpPr>
          <p:nvPr>
            <p:ph type="title"/>
          </p:nvPr>
        </p:nvSpPr>
        <p:spPr/>
        <p:txBody>
          <a:bodyPr>
            <a:normAutofit fontScale="90000"/>
          </a:bodyPr>
          <a:lstStyle/>
          <a:p>
            <a:r>
              <a:rPr kumimoji="1" lang="ja-JP" altLang="en-US" dirty="0"/>
              <a:t>手順⑬吸引器のスイッチを切る</a:t>
            </a:r>
          </a:p>
        </p:txBody>
      </p:sp>
      <p:pic>
        <p:nvPicPr>
          <p:cNvPr id="5" name="図 4">
            <a:extLst>
              <a:ext uri="{FF2B5EF4-FFF2-40B4-BE49-F238E27FC236}">
                <a16:creationId xmlns:a16="http://schemas.microsoft.com/office/drawing/2014/main" id="{4240600B-E6A7-4F3F-9122-78C036E383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1775861"/>
            <a:ext cx="6480720" cy="4348904"/>
          </a:xfrm>
          <a:prstGeom prst="rect">
            <a:avLst/>
          </a:prstGeom>
        </p:spPr>
      </p:pic>
      <p:sp>
        <p:nvSpPr>
          <p:cNvPr id="9" name="Text Box 7">
            <a:extLst>
              <a:ext uri="{FF2B5EF4-FFF2-40B4-BE49-F238E27FC236}">
                <a16:creationId xmlns:a16="http://schemas.microsoft.com/office/drawing/2014/main" id="{F5348C14-C167-43DD-81E4-4137A4430F4C}"/>
              </a:ext>
            </a:extLst>
          </p:cNvPr>
          <p:cNvSpPr txBox="1">
            <a:spLocks noChangeArrowheads="1"/>
          </p:cNvSpPr>
          <p:nvPr/>
        </p:nvSpPr>
        <p:spPr bwMode="auto">
          <a:xfrm>
            <a:off x="251520" y="1253807"/>
            <a:ext cx="8640960" cy="519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ja-JP"/>
            </a:defPPr>
            <a:lvl1pPr marL="360000" indent="-360000">
              <a:spcBef>
                <a:spcPts val="1200"/>
              </a:spcBef>
              <a:defRPr sz="2800">
                <a:latin typeface="Segoe UI" panose="020B0502040204020203" pitchFamily="34" charset="0"/>
                <a:ea typeface="メイリオ" panose="020B0604030504040204" pitchFamily="50" charset="-128"/>
              </a:defRPr>
            </a:lvl1pPr>
            <a:lvl2pPr marL="742950" indent="-285750">
              <a:defRPr>
                <a:latin typeface="Arial" panose="020B0604020202020204" pitchFamily="34" charset="0"/>
                <a:ea typeface="ＭＳ Ｐゴシック" panose="020B0600070205080204" pitchFamily="50" charset="-128"/>
              </a:defRPr>
            </a:lvl2pPr>
            <a:lvl3pPr marL="1143000" indent="-228600">
              <a:defRPr>
                <a:latin typeface="Arial" panose="020B0604020202020204" pitchFamily="34" charset="0"/>
                <a:ea typeface="ＭＳ Ｐゴシック" panose="020B0600070205080204" pitchFamily="50" charset="-128"/>
              </a:defRPr>
            </a:lvl3pPr>
            <a:lvl4pPr marL="1600200" indent="-228600">
              <a:defRPr>
                <a:latin typeface="Arial" panose="020B0604020202020204" pitchFamily="34" charset="0"/>
                <a:ea typeface="ＭＳ Ｐゴシック" panose="020B0600070205080204" pitchFamily="50" charset="-128"/>
              </a:defRPr>
            </a:lvl4pPr>
            <a:lvl5pPr marL="2057400" indent="-228600">
              <a:defRPr>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9pPr>
          </a:lstStyle>
          <a:p>
            <a:r>
              <a:rPr lang="ja-JP" altLang="en-US" dirty="0"/>
              <a:t>○非利き手で、吸引器のスイッチを切る。</a:t>
            </a:r>
          </a:p>
        </p:txBody>
      </p:sp>
      <p:sp>
        <p:nvSpPr>
          <p:cNvPr id="11" name="テキスト ボックス 10">
            <a:extLst>
              <a:ext uri="{FF2B5EF4-FFF2-40B4-BE49-F238E27FC236}">
                <a16:creationId xmlns:a16="http://schemas.microsoft.com/office/drawing/2014/main" id="{BD798759-F776-4BED-8707-BD8C381C6995}"/>
              </a:ext>
            </a:extLst>
          </p:cNvPr>
          <p:cNvSpPr txBox="1"/>
          <p:nvPr/>
        </p:nvSpPr>
        <p:spPr>
          <a:xfrm>
            <a:off x="5308099" y="169200"/>
            <a:ext cx="3440365"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4-6. </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気管カニューレ内吸引</a:t>
            </a:r>
          </a:p>
        </p:txBody>
      </p:sp>
      <p:sp>
        <p:nvSpPr>
          <p:cNvPr id="6" name="テキスト ボックス 5">
            <a:extLst>
              <a:ext uri="{FF2B5EF4-FFF2-40B4-BE49-F238E27FC236}">
                <a16:creationId xmlns:a16="http://schemas.microsoft.com/office/drawing/2014/main" id="{31CCBEFA-DDD2-4D72-8153-49762C0DBD67}"/>
              </a:ext>
            </a:extLst>
          </p:cNvPr>
          <p:cNvSpPr txBox="1"/>
          <p:nvPr/>
        </p:nvSpPr>
        <p:spPr>
          <a:xfrm>
            <a:off x="423843" y="6150496"/>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7" name="スライド番号プレースホルダー 1">
            <a:extLst>
              <a:ext uri="{FF2B5EF4-FFF2-40B4-BE49-F238E27FC236}">
                <a16:creationId xmlns:a16="http://schemas.microsoft.com/office/drawing/2014/main" id="{175C2D4E-0461-4EFD-8C38-BEA47C579C9C}"/>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140</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425189685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2B988645-C5C2-4693-81BC-3E90DC886173}"/>
              </a:ext>
            </a:extLst>
          </p:cNvPr>
          <p:cNvSpPr>
            <a:spLocks noGrp="1"/>
          </p:cNvSpPr>
          <p:nvPr>
            <p:ph type="title"/>
          </p:nvPr>
        </p:nvSpPr>
        <p:spPr/>
        <p:txBody>
          <a:bodyPr>
            <a:normAutofit fontScale="90000"/>
          </a:bodyPr>
          <a:lstStyle/>
          <a:p>
            <a:r>
              <a:rPr kumimoji="1" lang="ja-JP" altLang="en-US" dirty="0"/>
              <a:t>＜単回使用＞手順⑭吸引カテーテルを破棄する</a:t>
            </a:r>
          </a:p>
        </p:txBody>
      </p:sp>
      <p:sp>
        <p:nvSpPr>
          <p:cNvPr id="13" name="Text Box 6">
            <a:extLst>
              <a:ext uri="{FF2B5EF4-FFF2-40B4-BE49-F238E27FC236}">
                <a16:creationId xmlns:a16="http://schemas.microsoft.com/office/drawing/2014/main" id="{4CE056BB-325E-4E0B-A975-C9FB8C084E7F}"/>
              </a:ext>
            </a:extLst>
          </p:cNvPr>
          <p:cNvSpPr txBox="1">
            <a:spLocks noChangeArrowheads="1"/>
          </p:cNvSpPr>
          <p:nvPr/>
        </p:nvSpPr>
        <p:spPr bwMode="auto">
          <a:xfrm>
            <a:off x="179512" y="1469831"/>
            <a:ext cx="8784976" cy="519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ja-JP"/>
            </a:defPPr>
            <a:lvl1pPr marL="360000" indent="-360000">
              <a:spcBef>
                <a:spcPts val="1200"/>
              </a:spcBef>
              <a:defRPr sz="2800">
                <a:latin typeface="Segoe UI" panose="020B0502040204020203" pitchFamily="34" charset="0"/>
                <a:ea typeface="メイリオ" panose="020B0604030504040204" pitchFamily="50" charset="-128"/>
              </a:defRPr>
            </a:lvl1pPr>
            <a:lvl2pPr marL="742950" indent="-285750">
              <a:defRPr>
                <a:latin typeface="Arial" panose="020B0604020202020204" pitchFamily="34" charset="0"/>
                <a:ea typeface="ＭＳ Ｐゴシック" panose="020B0600070205080204" pitchFamily="50" charset="-128"/>
              </a:defRPr>
            </a:lvl2pPr>
            <a:lvl3pPr marL="1143000" indent="-228600">
              <a:defRPr>
                <a:latin typeface="Arial" panose="020B0604020202020204" pitchFamily="34" charset="0"/>
                <a:ea typeface="ＭＳ Ｐゴシック" panose="020B0600070205080204" pitchFamily="50" charset="-128"/>
              </a:defRPr>
            </a:lvl3pPr>
            <a:lvl4pPr marL="1600200" indent="-228600">
              <a:defRPr>
                <a:latin typeface="Arial" panose="020B0604020202020204" pitchFamily="34" charset="0"/>
                <a:ea typeface="ＭＳ Ｐゴシック" panose="020B0600070205080204" pitchFamily="50" charset="-128"/>
              </a:defRPr>
            </a:lvl4pPr>
            <a:lvl5pPr marL="2057400" indent="-228600">
              <a:defRPr>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9pPr>
          </a:lstStyle>
          <a:p>
            <a:r>
              <a:rPr lang="en-US" altLang="ja-JP" sz="3000" dirty="0"/>
              <a:t> </a:t>
            </a:r>
            <a:r>
              <a:rPr lang="ja-JP" altLang="en-US" sz="3000" dirty="0"/>
              <a:t>○吸引カテーテルを接続管からはずし、破棄する</a:t>
            </a:r>
          </a:p>
        </p:txBody>
      </p:sp>
      <p:sp>
        <p:nvSpPr>
          <p:cNvPr id="7" name="テキスト ボックス 6">
            <a:extLst>
              <a:ext uri="{FF2B5EF4-FFF2-40B4-BE49-F238E27FC236}">
                <a16:creationId xmlns:a16="http://schemas.microsoft.com/office/drawing/2014/main" id="{83BB4918-944E-4DE0-8734-4C4781966C6E}"/>
              </a:ext>
            </a:extLst>
          </p:cNvPr>
          <p:cNvSpPr txBox="1"/>
          <p:nvPr/>
        </p:nvSpPr>
        <p:spPr>
          <a:xfrm>
            <a:off x="5308099" y="169200"/>
            <a:ext cx="3440365"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4-6. </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気管カニューレ内吸引</a:t>
            </a:r>
          </a:p>
        </p:txBody>
      </p:sp>
      <p:sp>
        <p:nvSpPr>
          <p:cNvPr id="8" name="Text Box 4">
            <a:extLst>
              <a:ext uri="{FF2B5EF4-FFF2-40B4-BE49-F238E27FC236}">
                <a16:creationId xmlns:a16="http://schemas.microsoft.com/office/drawing/2014/main" id="{06782CB7-AAB3-4F1C-AB37-C4433B92E733}"/>
              </a:ext>
            </a:extLst>
          </p:cNvPr>
          <p:cNvSpPr txBox="1">
            <a:spLocks noChangeArrowheads="1"/>
          </p:cNvSpPr>
          <p:nvPr/>
        </p:nvSpPr>
        <p:spPr bwMode="auto">
          <a:xfrm>
            <a:off x="251520" y="2492896"/>
            <a:ext cx="8640960" cy="1357701"/>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square" lIns="87269" tIns="43635" rIns="87269" bIns="43635">
            <a:spAutoFit/>
          </a:bodyPr>
          <a:lstStyle>
            <a:defPPr>
              <a:defRPr lang="ja-JP"/>
            </a:defPPr>
            <a:lvl1pPr defTabSz="873125">
              <a:spcBef>
                <a:spcPct val="0"/>
              </a:spcBef>
              <a:buFontTx/>
              <a:buNone/>
              <a:defRPr sz="3200">
                <a:latin typeface="Segoe UI" panose="020B0502040204020203" pitchFamily="34" charset="0"/>
                <a:ea typeface="メイリオ" panose="020B0604030504040204" pitchFamily="50" charset="-128"/>
              </a:defRPr>
            </a:lvl1pPr>
            <a:lvl2pPr marL="742950" indent="-285750" defTabSz="873125">
              <a:spcBef>
                <a:spcPct val="20000"/>
              </a:spcBef>
              <a:buChar char="–"/>
              <a:defRPr sz="2600">
                <a:latin typeface="Arial" panose="020B0604020202020204" pitchFamily="34" charset="0"/>
                <a:ea typeface="ＭＳ Ｐゴシック" panose="020B0600070205080204" pitchFamily="50" charset="-128"/>
              </a:defRPr>
            </a:lvl2pPr>
            <a:lvl3pPr marL="1143000" indent="-228600" defTabSz="873125">
              <a:spcBef>
                <a:spcPct val="20000"/>
              </a:spcBef>
              <a:buChar char="•"/>
              <a:defRPr sz="2300">
                <a:latin typeface="Arial" panose="020B0604020202020204" pitchFamily="34" charset="0"/>
                <a:ea typeface="ＭＳ Ｐゴシック" panose="020B0600070205080204" pitchFamily="50" charset="-128"/>
              </a:defRPr>
            </a:lvl3pPr>
            <a:lvl4pPr marL="1600200" indent="-228600" defTabSz="873125">
              <a:spcBef>
                <a:spcPct val="20000"/>
              </a:spcBef>
              <a:buChar char="–"/>
              <a:defRPr sz="1900">
                <a:latin typeface="Arial" panose="020B0604020202020204" pitchFamily="34" charset="0"/>
                <a:ea typeface="ＭＳ Ｐゴシック" panose="020B0600070205080204" pitchFamily="50" charset="-128"/>
              </a:defRPr>
            </a:lvl4pPr>
            <a:lvl5pPr marL="2057400" indent="-228600" defTabSz="873125">
              <a:spcBef>
                <a:spcPct val="20000"/>
              </a:spcBef>
              <a:buChar char="»"/>
              <a:defRPr sz="1900">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ts val="3300"/>
              </a:lnSpc>
              <a:spcBef>
                <a:spcPct val="0"/>
              </a:spcBef>
              <a:spcAft>
                <a:spcPts val="0"/>
              </a:spcAft>
              <a:buClrTx/>
              <a:buSzTx/>
              <a:buFontTx/>
              <a:buNone/>
              <a:tabLst/>
              <a:defRPr/>
            </a:pPr>
            <a:r>
              <a:rPr kumimoji="1" lang="ja-JP" altLang="en-US" sz="2600" b="0" i="0" u="none" strike="noStrike" kern="1200" cap="none" spc="0" normalizeH="0" baseline="0" noProof="0" dirty="0">
                <a:ln>
                  <a:noFill/>
                </a:ln>
                <a:effectLst/>
                <a:uLnTx/>
                <a:uFillTx/>
                <a:latin typeface="Segoe UI" panose="020B0502040204020203" pitchFamily="34" charset="0"/>
                <a:ea typeface="メイリオ" panose="020B0604030504040204" pitchFamily="50" charset="-128"/>
                <a:cs typeface="+mn-cs"/>
              </a:rPr>
              <a:t>なお、気管カニューレ内吸引に使用した吸引カテーテルは、周囲をアルコール綿で拭いて、口腔内や鼻腔内吸引に用いても結構ですが、その逆は絶対にしないで下さい。</a:t>
            </a:r>
          </a:p>
        </p:txBody>
      </p:sp>
      <p:sp>
        <p:nvSpPr>
          <p:cNvPr id="6" name="テキスト ボックス 5">
            <a:extLst>
              <a:ext uri="{FF2B5EF4-FFF2-40B4-BE49-F238E27FC236}">
                <a16:creationId xmlns:a16="http://schemas.microsoft.com/office/drawing/2014/main" id="{7FCD4B2E-350A-42FC-8CD8-FB3FD9C5345E}"/>
              </a:ext>
            </a:extLst>
          </p:cNvPr>
          <p:cNvSpPr txBox="1"/>
          <p:nvPr/>
        </p:nvSpPr>
        <p:spPr>
          <a:xfrm>
            <a:off x="251520" y="4437112"/>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9" name="スライド番号プレースホルダー 1">
            <a:extLst>
              <a:ext uri="{FF2B5EF4-FFF2-40B4-BE49-F238E27FC236}">
                <a16:creationId xmlns:a16="http://schemas.microsoft.com/office/drawing/2014/main" id="{10BC46ED-3A62-447D-8CB0-CCBDA3A2ECD2}"/>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141</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94430031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2B988645-C5C2-4693-81BC-3E90DC886173}"/>
              </a:ext>
            </a:extLst>
          </p:cNvPr>
          <p:cNvSpPr>
            <a:spLocks noGrp="1"/>
          </p:cNvSpPr>
          <p:nvPr>
            <p:ph type="title"/>
          </p:nvPr>
        </p:nvSpPr>
        <p:spPr/>
        <p:txBody>
          <a:bodyPr>
            <a:normAutofit fontScale="90000"/>
          </a:bodyPr>
          <a:lstStyle/>
          <a:p>
            <a:r>
              <a:rPr kumimoji="1" lang="ja-JP" altLang="en-US" dirty="0"/>
              <a:t>＜乾燥法＞手順⑭吸引カテーテルを保管容器に戻す</a:t>
            </a:r>
          </a:p>
        </p:txBody>
      </p:sp>
      <p:pic>
        <p:nvPicPr>
          <p:cNvPr id="11" name="コンテンツ プレースホルダー 5">
            <a:extLst>
              <a:ext uri="{FF2B5EF4-FFF2-40B4-BE49-F238E27FC236}">
                <a16:creationId xmlns:a16="http://schemas.microsoft.com/office/drawing/2014/main" id="{2F37E3D6-60A7-4912-8DD6-B77B6C290B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207" y="2564904"/>
            <a:ext cx="3611893" cy="2708920"/>
          </a:xfrm>
          <a:prstGeom prst="rect">
            <a:avLst/>
          </a:prstGeom>
        </p:spPr>
      </p:pic>
      <p:pic>
        <p:nvPicPr>
          <p:cNvPr id="12" name="図 11">
            <a:extLst>
              <a:ext uri="{FF2B5EF4-FFF2-40B4-BE49-F238E27FC236}">
                <a16:creationId xmlns:a16="http://schemas.microsoft.com/office/drawing/2014/main" id="{6CBE80AC-97A9-494F-8630-A686701227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6531" y="2564904"/>
            <a:ext cx="3611893" cy="2708920"/>
          </a:xfrm>
          <a:prstGeom prst="rect">
            <a:avLst/>
          </a:prstGeom>
        </p:spPr>
      </p:pic>
      <p:sp>
        <p:nvSpPr>
          <p:cNvPr id="15" name="Text Box 6">
            <a:extLst>
              <a:ext uri="{FF2B5EF4-FFF2-40B4-BE49-F238E27FC236}">
                <a16:creationId xmlns:a16="http://schemas.microsoft.com/office/drawing/2014/main" id="{07CA5868-AAA4-44CB-AA39-3996F08FFCD4}"/>
              </a:ext>
            </a:extLst>
          </p:cNvPr>
          <p:cNvSpPr txBox="1">
            <a:spLocks noChangeArrowheads="1"/>
          </p:cNvSpPr>
          <p:nvPr/>
        </p:nvSpPr>
        <p:spPr bwMode="auto">
          <a:xfrm>
            <a:off x="252000" y="1296000"/>
            <a:ext cx="8660123" cy="94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defPPr>
              <a:defRPr lang="ja-JP"/>
            </a:defPPr>
            <a:lvl1pPr defTabSz="873125">
              <a:spcBef>
                <a:spcPct val="0"/>
              </a:spcBef>
              <a:buFontTx/>
              <a:buNone/>
              <a:defRPr sz="3200">
                <a:latin typeface="Segoe UI" panose="020B0502040204020203" pitchFamily="34" charset="0"/>
                <a:ea typeface="メイリオ" panose="020B0604030504040204" pitchFamily="50" charset="-128"/>
              </a:defRPr>
            </a:lvl1pPr>
            <a:lvl2pPr marL="742950" indent="-285750" defTabSz="873125">
              <a:spcBef>
                <a:spcPct val="20000"/>
              </a:spcBef>
              <a:buChar char="–"/>
              <a:defRPr sz="2600">
                <a:latin typeface="Arial" panose="020B0604020202020204" pitchFamily="34" charset="0"/>
                <a:ea typeface="ＭＳ Ｐゴシック" panose="020B0600070205080204" pitchFamily="50" charset="-128"/>
              </a:defRPr>
            </a:lvl2pPr>
            <a:lvl3pPr marL="1143000" indent="-228600" defTabSz="873125">
              <a:spcBef>
                <a:spcPct val="20000"/>
              </a:spcBef>
              <a:buChar char="•"/>
              <a:defRPr sz="2300">
                <a:latin typeface="Arial" panose="020B0604020202020204" pitchFamily="34" charset="0"/>
                <a:ea typeface="ＭＳ Ｐゴシック" panose="020B0600070205080204" pitchFamily="50" charset="-128"/>
              </a:defRPr>
            </a:lvl3pPr>
            <a:lvl4pPr marL="1600200" indent="-228600" defTabSz="873125">
              <a:spcBef>
                <a:spcPct val="20000"/>
              </a:spcBef>
              <a:buChar char="–"/>
              <a:defRPr sz="1900">
                <a:latin typeface="Arial" panose="020B0604020202020204" pitchFamily="34" charset="0"/>
                <a:ea typeface="ＭＳ Ｐゴシック" panose="020B0600070205080204" pitchFamily="50" charset="-128"/>
              </a:defRPr>
            </a:lvl4pPr>
            <a:lvl5pPr marL="2057400" indent="-228600" defTabSz="873125">
              <a:spcBef>
                <a:spcPct val="20000"/>
              </a:spcBef>
              <a:buChar char="»"/>
              <a:defRPr sz="1900">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9pPr>
          </a:lstStyle>
          <a:p>
            <a:pPr marL="360000" marR="0" lvl="0" indent="-360000" defTabSz="873125" rtl="0" eaLnBrk="1" fontAlgn="auto" latinLnBrk="0" hangingPunct="1">
              <a:lnSpc>
                <a:spcPct val="100000"/>
              </a:lnSpc>
              <a:spcBef>
                <a:spcPct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○吸引カテーテルを接続管からはずし、衛生的に</a:t>
            </a:r>
            <a:b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b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保管容器</a:t>
            </a:r>
            <a:r>
              <a:rPr kumimoji="1" lang="ja-JP" altLang="en-US" sz="2800" b="0" i="0" u="none" strike="noStrike" kern="1200" cap="none" spc="0" normalizeH="0" baseline="0" noProof="0" dirty="0">
                <a:ln>
                  <a:noFill/>
                </a:ln>
                <a:effectLst/>
                <a:uLnTx/>
                <a:uFillTx/>
                <a:latin typeface="Segoe UI" panose="020B0502040204020203" pitchFamily="34" charset="0"/>
                <a:ea typeface="メイリオ" panose="020B0604030504040204" pitchFamily="50" charset="-128"/>
                <a:cs typeface="+mn-cs"/>
              </a:rPr>
              <a:t>に戻す</a:t>
            </a: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a:t>
            </a:r>
          </a:p>
        </p:txBody>
      </p:sp>
      <p:sp>
        <p:nvSpPr>
          <p:cNvPr id="10" name="テキスト ボックス 9">
            <a:extLst>
              <a:ext uri="{FF2B5EF4-FFF2-40B4-BE49-F238E27FC236}">
                <a16:creationId xmlns:a16="http://schemas.microsoft.com/office/drawing/2014/main" id="{36AD28F9-93F5-4704-95A7-444FD3528F27}"/>
              </a:ext>
            </a:extLst>
          </p:cNvPr>
          <p:cNvSpPr txBox="1"/>
          <p:nvPr/>
        </p:nvSpPr>
        <p:spPr>
          <a:xfrm>
            <a:off x="5308099" y="169200"/>
            <a:ext cx="3440365"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4-6. </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気管カニューレ内吸引</a:t>
            </a:r>
          </a:p>
        </p:txBody>
      </p:sp>
      <p:sp>
        <p:nvSpPr>
          <p:cNvPr id="7" name="スライド番号プレースホルダー 1">
            <a:extLst>
              <a:ext uri="{FF2B5EF4-FFF2-40B4-BE49-F238E27FC236}">
                <a16:creationId xmlns:a16="http://schemas.microsoft.com/office/drawing/2014/main" id="{85D93C76-F9F8-400F-8769-48C6F4162354}"/>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142</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41512847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8054339-756F-4F2D-9C52-E57D8E6F024C}"/>
              </a:ext>
            </a:extLst>
          </p:cNvPr>
          <p:cNvSpPr>
            <a:spLocks noGrp="1"/>
          </p:cNvSpPr>
          <p:nvPr>
            <p:ph type="title"/>
          </p:nvPr>
        </p:nvSpPr>
        <p:spPr/>
        <p:txBody>
          <a:bodyPr/>
          <a:lstStyle/>
          <a:p>
            <a:r>
              <a:rPr lang="ja-JP" altLang="en-US" dirty="0"/>
              <a:t>２</a:t>
            </a:r>
            <a:r>
              <a:rPr kumimoji="1" lang="ja-JP" altLang="en-US" dirty="0"/>
              <a:t>．感染予防</a:t>
            </a:r>
          </a:p>
        </p:txBody>
      </p:sp>
      <p:sp>
        <p:nvSpPr>
          <p:cNvPr id="6147" name="Rectangle 5">
            <a:extLst>
              <a:ext uri="{FF2B5EF4-FFF2-40B4-BE49-F238E27FC236}">
                <a16:creationId xmlns:a16="http://schemas.microsoft.com/office/drawing/2014/main" id="{379332BF-BA9B-4EA3-910C-C06F4C6E9950}"/>
              </a:ext>
            </a:extLst>
          </p:cNvPr>
          <p:cNvSpPr>
            <a:spLocks noGrp="1" noChangeArrowheads="1"/>
          </p:cNvSpPr>
          <p:nvPr>
            <p:ph type="subTitle" idx="1"/>
          </p:nvPr>
        </p:nvSpPr>
        <p:spPr>
          <a:xfrm>
            <a:off x="1371600" y="3692624"/>
            <a:ext cx="6400800" cy="2400672"/>
          </a:xfrm>
        </p:spPr>
        <p:txBody>
          <a:bodyPr>
            <a:noAutofit/>
          </a:bodyPr>
          <a:lstStyle/>
          <a:p>
            <a:r>
              <a:rPr lang="ja-JP" altLang="en-US" dirty="0"/>
              <a:t>　　　</a:t>
            </a:r>
            <a:r>
              <a:rPr lang="en-US" altLang="ja-JP" dirty="0"/>
              <a:t>2-1. </a:t>
            </a:r>
            <a:r>
              <a:rPr lang="ja-JP" altLang="en-US" dirty="0"/>
              <a:t>感染予防知識</a:t>
            </a:r>
            <a:endParaRPr lang="en-US" altLang="ja-JP" dirty="0"/>
          </a:p>
          <a:p>
            <a:r>
              <a:rPr lang="ja-JP" altLang="en-US" dirty="0"/>
              <a:t>　　　</a:t>
            </a:r>
            <a:r>
              <a:rPr lang="en-US" altLang="ja-JP" dirty="0"/>
              <a:t>2-2. </a:t>
            </a:r>
            <a:r>
              <a:rPr lang="ja-JP" altLang="en-US" dirty="0"/>
              <a:t>感染予防の具体的な方法</a:t>
            </a:r>
          </a:p>
        </p:txBody>
      </p:sp>
    </p:spTree>
    <p:extLst>
      <p:ext uri="{BB962C8B-B14F-4D97-AF65-F5344CB8AC3E}">
        <p14:creationId xmlns:p14="http://schemas.microsoft.com/office/powerpoint/2010/main" val="60590290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9" name="Text Box 6">
            <a:extLst>
              <a:ext uri="{FF2B5EF4-FFF2-40B4-BE49-F238E27FC236}">
                <a16:creationId xmlns:a16="http://schemas.microsoft.com/office/drawing/2014/main" id="{CD657CF4-C5E1-46AD-8B3A-D98F14DAE830}"/>
              </a:ext>
            </a:extLst>
          </p:cNvPr>
          <p:cNvSpPr txBox="1">
            <a:spLocks noChangeArrowheads="1"/>
          </p:cNvSpPr>
          <p:nvPr/>
        </p:nvSpPr>
        <p:spPr bwMode="auto">
          <a:xfrm>
            <a:off x="252000" y="1620000"/>
            <a:ext cx="8660123" cy="273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defPPr>
              <a:defRPr lang="ja-JP"/>
            </a:defPPr>
            <a:lvl1pPr defTabSz="873125">
              <a:spcBef>
                <a:spcPct val="0"/>
              </a:spcBef>
              <a:buFontTx/>
              <a:buNone/>
              <a:defRPr sz="3200">
                <a:latin typeface="Segoe UI" panose="020B0502040204020203" pitchFamily="34" charset="0"/>
                <a:ea typeface="メイリオ" panose="020B0604030504040204" pitchFamily="50" charset="-128"/>
              </a:defRPr>
            </a:lvl1pPr>
            <a:lvl2pPr marL="742950" indent="-285750" defTabSz="873125">
              <a:spcBef>
                <a:spcPct val="20000"/>
              </a:spcBef>
              <a:buChar char="–"/>
              <a:defRPr sz="2600">
                <a:latin typeface="Arial" panose="020B0604020202020204" pitchFamily="34" charset="0"/>
                <a:ea typeface="ＭＳ Ｐゴシック" panose="020B0600070205080204" pitchFamily="50" charset="-128"/>
              </a:defRPr>
            </a:lvl2pPr>
            <a:lvl3pPr marL="1143000" indent="-228600" defTabSz="873125">
              <a:spcBef>
                <a:spcPct val="20000"/>
              </a:spcBef>
              <a:buChar char="•"/>
              <a:defRPr sz="2300">
                <a:latin typeface="Arial" panose="020B0604020202020204" pitchFamily="34" charset="0"/>
                <a:ea typeface="ＭＳ Ｐゴシック" panose="020B0600070205080204" pitchFamily="50" charset="-128"/>
              </a:defRPr>
            </a:lvl3pPr>
            <a:lvl4pPr marL="1600200" indent="-228600" defTabSz="873125">
              <a:spcBef>
                <a:spcPct val="20000"/>
              </a:spcBef>
              <a:buChar char="–"/>
              <a:defRPr sz="1900">
                <a:latin typeface="Arial" panose="020B0604020202020204" pitchFamily="34" charset="0"/>
                <a:ea typeface="ＭＳ Ｐゴシック" panose="020B0600070205080204" pitchFamily="50" charset="-128"/>
              </a:defRPr>
            </a:lvl4pPr>
            <a:lvl5pPr marL="2057400" indent="-228600" defTabSz="873125">
              <a:spcBef>
                <a:spcPct val="20000"/>
              </a:spcBef>
              <a:buChar char="»"/>
              <a:defRPr sz="1900">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9pPr>
          </a:lstStyle>
          <a:p>
            <a:pPr marL="360000" marR="0" lvl="0" indent="-360000" defTabSz="873125" rtl="0" eaLnBrk="1" fontAlgn="auto" latinLnBrk="0" hangingPunct="1">
              <a:lnSpc>
                <a:spcPct val="100000"/>
              </a:lnSpc>
              <a:spcBef>
                <a:spcPts val="360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○手袋をはずす。セッシを元に戻す。</a:t>
            </a:r>
            <a:endPar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360000" marR="0" lvl="0" indent="-360000" defTabSz="873125" rtl="0" eaLnBrk="1" fontAlgn="auto" latinLnBrk="0" hangingPunct="1">
              <a:lnSpc>
                <a:spcPct val="100000"/>
              </a:lnSpc>
              <a:spcBef>
                <a:spcPts val="3600"/>
              </a:spcBef>
              <a:spcAft>
                <a:spcPts val="0"/>
              </a:spcAft>
              <a:buClrTx/>
              <a:buSzTx/>
              <a:buFontTx/>
              <a:buNone/>
              <a:tabLst/>
              <a:defRPr/>
            </a:pPr>
            <a:r>
              <a:rPr lang="ja-JP" altLang="en-US" sz="2800" dirty="0">
                <a:solidFill>
                  <a:prstClr val="black"/>
                </a:solidFill>
              </a:rPr>
              <a:t>○対象者に吸引が終わったことを告げ、喀痰がとり切れたかを確認する。</a:t>
            </a:r>
            <a:endParaRPr lang="en-US" altLang="ja-JP" sz="2800" dirty="0">
              <a:solidFill>
                <a:prstClr val="black"/>
              </a:solidFill>
            </a:endParaRPr>
          </a:p>
          <a:p>
            <a:pPr marL="360000" marR="0" lvl="0" indent="-360000" defTabSz="873125" rtl="0" eaLnBrk="1" fontAlgn="auto" latinLnBrk="0" hangingPunct="1">
              <a:lnSpc>
                <a:spcPct val="100000"/>
              </a:lnSpc>
              <a:spcBef>
                <a:spcPts val="360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○体位や環境を整える。</a:t>
            </a:r>
          </a:p>
        </p:txBody>
      </p:sp>
      <p:sp>
        <p:nvSpPr>
          <p:cNvPr id="5" name="タイトル 4">
            <a:extLst>
              <a:ext uri="{FF2B5EF4-FFF2-40B4-BE49-F238E27FC236}">
                <a16:creationId xmlns:a16="http://schemas.microsoft.com/office/drawing/2014/main" id="{5C3800C2-DF17-4AFB-85E7-5D3F59372BC9}"/>
              </a:ext>
            </a:extLst>
          </p:cNvPr>
          <p:cNvSpPr>
            <a:spLocks noGrp="1"/>
          </p:cNvSpPr>
          <p:nvPr>
            <p:ph type="title"/>
          </p:nvPr>
        </p:nvSpPr>
        <p:spPr/>
        <p:txBody>
          <a:bodyPr>
            <a:normAutofit fontScale="90000"/>
          </a:bodyPr>
          <a:lstStyle/>
          <a:p>
            <a:r>
              <a:rPr lang="ja-JP" altLang="en-US" dirty="0"/>
              <a:t>手順⑮対象者への確認、体位・環境の調整</a:t>
            </a:r>
          </a:p>
        </p:txBody>
      </p:sp>
      <p:sp>
        <p:nvSpPr>
          <p:cNvPr id="9" name="テキスト ボックス 8">
            <a:extLst>
              <a:ext uri="{FF2B5EF4-FFF2-40B4-BE49-F238E27FC236}">
                <a16:creationId xmlns:a16="http://schemas.microsoft.com/office/drawing/2014/main" id="{5ADF99C7-FDC1-48AD-AFF5-87EAA8F693A4}"/>
              </a:ext>
            </a:extLst>
          </p:cNvPr>
          <p:cNvSpPr txBox="1"/>
          <p:nvPr/>
        </p:nvSpPr>
        <p:spPr>
          <a:xfrm>
            <a:off x="5308099" y="169200"/>
            <a:ext cx="3440365"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4-6. </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気管カニューレ内吸引</a:t>
            </a:r>
          </a:p>
        </p:txBody>
      </p:sp>
      <p:sp>
        <p:nvSpPr>
          <p:cNvPr id="6" name="スライド番号プレースホルダー 1">
            <a:extLst>
              <a:ext uri="{FF2B5EF4-FFF2-40B4-BE49-F238E27FC236}">
                <a16:creationId xmlns:a16="http://schemas.microsoft.com/office/drawing/2014/main" id="{92B5772B-FBF4-40F5-B734-D65914FF191D}"/>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143</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96363580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9" name="Text Box 6">
            <a:extLst>
              <a:ext uri="{FF2B5EF4-FFF2-40B4-BE49-F238E27FC236}">
                <a16:creationId xmlns:a16="http://schemas.microsoft.com/office/drawing/2014/main" id="{CD657CF4-C5E1-46AD-8B3A-D98F14DAE830}"/>
              </a:ext>
            </a:extLst>
          </p:cNvPr>
          <p:cNvSpPr txBox="1">
            <a:spLocks noChangeArrowheads="1"/>
          </p:cNvSpPr>
          <p:nvPr/>
        </p:nvSpPr>
        <p:spPr bwMode="auto">
          <a:xfrm>
            <a:off x="252000" y="1620000"/>
            <a:ext cx="8660123" cy="2611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defPPr>
              <a:defRPr lang="ja-JP"/>
            </a:defPPr>
            <a:lvl1pPr defTabSz="873125">
              <a:spcBef>
                <a:spcPct val="0"/>
              </a:spcBef>
              <a:buFontTx/>
              <a:buNone/>
              <a:defRPr sz="3200">
                <a:latin typeface="Segoe UI" panose="020B0502040204020203" pitchFamily="34" charset="0"/>
                <a:ea typeface="メイリオ" panose="020B0604030504040204" pitchFamily="50" charset="-128"/>
              </a:defRPr>
            </a:lvl1pPr>
            <a:lvl2pPr marL="742950" indent="-285750" defTabSz="873125">
              <a:spcBef>
                <a:spcPct val="20000"/>
              </a:spcBef>
              <a:buChar char="–"/>
              <a:defRPr sz="2600">
                <a:latin typeface="Arial" panose="020B0604020202020204" pitchFamily="34" charset="0"/>
                <a:ea typeface="ＭＳ Ｐゴシック" panose="020B0600070205080204" pitchFamily="50" charset="-128"/>
              </a:defRPr>
            </a:lvl2pPr>
            <a:lvl3pPr marL="1143000" indent="-228600" defTabSz="873125">
              <a:spcBef>
                <a:spcPct val="20000"/>
              </a:spcBef>
              <a:buChar char="•"/>
              <a:defRPr sz="2300">
                <a:latin typeface="Arial" panose="020B0604020202020204" pitchFamily="34" charset="0"/>
                <a:ea typeface="ＭＳ Ｐゴシック" panose="020B0600070205080204" pitchFamily="50" charset="-128"/>
              </a:defRPr>
            </a:lvl3pPr>
            <a:lvl4pPr marL="1600200" indent="-228600" defTabSz="873125">
              <a:spcBef>
                <a:spcPct val="20000"/>
              </a:spcBef>
              <a:buChar char="–"/>
              <a:defRPr sz="1900">
                <a:latin typeface="Arial" panose="020B0604020202020204" pitchFamily="34" charset="0"/>
                <a:ea typeface="ＭＳ Ｐゴシック" panose="020B0600070205080204" pitchFamily="50" charset="-128"/>
              </a:defRPr>
            </a:lvl4pPr>
            <a:lvl5pPr marL="2057400" indent="-228600" defTabSz="873125">
              <a:spcBef>
                <a:spcPct val="20000"/>
              </a:spcBef>
              <a:buChar char="»"/>
              <a:defRPr sz="1900">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9pPr>
          </a:lstStyle>
          <a:p>
            <a:pPr marL="360000" marR="0" lvl="0" indent="-360000" defTabSz="873125" rtl="0" eaLnBrk="1" fontAlgn="auto" latinLnBrk="0" hangingPunct="1">
              <a:lnSpc>
                <a:spcPct val="100000"/>
              </a:lnSpc>
              <a:spcBef>
                <a:spcPts val="360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○対象者の顔色、呼吸状態、吸引物の量や性状、気管カニューレの周囲や固定状況等を観察する。</a:t>
            </a:r>
            <a:endPar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360000" lvl="0" indent="-360000">
              <a:spcBef>
                <a:spcPts val="3600"/>
              </a:spcBef>
              <a:defRPr/>
            </a:pPr>
            <a:r>
              <a:rPr lang="ja-JP" altLang="en-US" sz="2600" dirty="0">
                <a:solidFill>
                  <a:prstClr val="black"/>
                </a:solidFill>
              </a:rPr>
              <a:t>　</a:t>
            </a:r>
            <a:r>
              <a:rPr lang="en-US" altLang="ja-JP" sz="2600" dirty="0">
                <a:solidFill>
                  <a:prstClr val="black"/>
                </a:solidFill>
              </a:rPr>
              <a:t>※</a:t>
            </a:r>
            <a:r>
              <a:rPr lang="ja-JP" altLang="en-US" sz="2600" dirty="0">
                <a:solidFill>
                  <a:prstClr val="black"/>
                </a:solidFill>
              </a:rPr>
              <a:t>これ以降は、口腔内・鼻腔内吸引の手順⑯</a:t>
            </a:r>
            <a:br>
              <a:rPr lang="en-US" altLang="ja-JP" sz="2600" dirty="0">
                <a:solidFill>
                  <a:prstClr val="black"/>
                </a:solidFill>
              </a:rPr>
            </a:br>
            <a:r>
              <a:rPr lang="ja-JP" altLang="en-US" sz="2600" dirty="0">
                <a:solidFill>
                  <a:prstClr val="black"/>
                </a:solidFill>
              </a:rPr>
              <a:t>　「</a:t>
            </a:r>
            <a:r>
              <a:rPr lang="en-US" altLang="ja-JP" sz="2600" dirty="0">
                <a:solidFill>
                  <a:prstClr val="black"/>
                </a:solidFill>
              </a:rPr>
              <a:t>『</a:t>
            </a:r>
            <a:r>
              <a:rPr lang="ja-JP" altLang="en-US" sz="2600" dirty="0">
                <a:solidFill>
                  <a:prstClr val="black"/>
                </a:solidFill>
              </a:rPr>
              <a:t>流水と石けん</a:t>
            </a:r>
            <a:r>
              <a:rPr lang="en-US" altLang="ja-JP" sz="2600" dirty="0">
                <a:solidFill>
                  <a:prstClr val="black"/>
                </a:solidFill>
              </a:rPr>
              <a:t>』</a:t>
            </a:r>
            <a:r>
              <a:rPr lang="ja-JP" altLang="en-US" sz="2600" dirty="0">
                <a:solidFill>
                  <a:prstClr val="black"/>
                </a:solidFill>
              </a:rPr>
              <a:t>による手洗いをする」</a:t>
            </a:r>
            <a:br>
              <a:rPr lang="en-US" altLang="ja-JP" sz="2600" dirty="0">
                <a:solidFill>
                  <a:prstClr val="black"/>
                </a:solidFill>
              </a:rPr>
            </a:br>
            <a:r>
              <a:rPr lang="ja-JP" altLang="en-US" sz="2600" dirty="0">
                <a:solidFill>
                  <a:prstClr val="black"/>
                </a:solidFill>
              </a:rPr>
              <a:t>　以降と同様</a:t>
            </a:r>
            <a:endParaRPr lang="en-US" altLang="ja-JP" sz="2600" dirty="0">
              <a:solidFill>
                <a:prstClr val="black"/>
              </a:solidFill>
            </a:endParaRPr>
          </a:p>
        </p:txBody>
      </p:sp>
      <p:sp>
        <p:nvSpPr>
          <p:cNvPr id="5" name="タイトル 4">
            <a:extLst>
              <a:ext uri="{FF2B5EF4-FFF2-40B4-BE49-F238E27FC236}">
                <a16:creationId xmlns:a16="http://schemas.microsoft.com/office/drawing/2014/main" id="{5C3800C2-DF17-4AFB-85E7-5D3F59372BC9}"/>
              </a:ext>
            </a:extLst>
          </p:cNvPr>
          <p:cNvSpPr>
            <a:spLocks noGrp="1"/>
          </p:cNvSpPr>
          <p:nvPr>
            <p:ph type="title"/>
          </p:nvPr>
        </p:nvSpPr>
        <p:spPr/>
        <p:txBody>
          <a:bodyPr>
            <a:normAutofit fontScale="90000"/>
          </a:bodyPr>
          <a:lstStyle/>
          <a:p>
            <a:r>
              <a:rPr lang="ja-JP" altLang="en-US" dirty="0"/>
              <a:t>手順⑯対象者を観察する</a:t>
            </a:r>
          </a:p>
        </p:txBody>
      </p:sp>
      <p:sp>
        <p:nvSpPr>
          <p:cNvPr id="9" name="テキスト ボックス 8">
            <a:extLst>
              <a:ext uri="{FF2B5EF4-FFF2-40B4-BE49-F238E27FC236}">
                <a16:creationId xmlns:a16="http://schemas.microsoft.com/office/drawing/2014/main" id="{44339AE8-1C3A-478E-A598-53C9719743DB}"/>
              </a:ext>
            </a:extLst>
          </p:cNvPr>
          <p:cNvSpPr txBox="1"/>
          <p:nvPr/>
        </p:nvSpPr>
        <p:spPr>
          <a:xfrm>
            <a:off x="5308099" y="169200"/>
            <a:ext cx="3440365"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4-6. </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気管カニューレ内吸引</a:t>
            </a:r>
          </a:p>
        </p:txBody>
      </p:sp>
      <p:sp>
        <p:nvSpPr>
          <p:cNvPr id="6" name="スライド番号プレースホルダー 1">
            <a:extLst>
              <a:ext uri="{FF2B5EF4-FFF2-40B4-BE49-F238E27FC236}">
                <a16:creationId xmlns:a16="http://schemas.microsoft.com/office/drawing/2014/main" id="{F232164F-79D5-4511-BDED-328F0CC20997}"/>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144</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29524672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019FFB2B-B949-49DA-974C-25241CDB876E}"/>
              </a:ext>
            </a:extLst>
          </p:cNvPr>
          <p:cNvSpPr>
            <a:spLocks noGrp="1"/>
          </p:cNvSpPr>
          <p:nvPr>
            <p:ph type="title"/>
          </p:nvPr>
        </p:nvSpPr>
        <p:spPr/>
        <p:txBody>
          <a:bodyPr>
            <a:normAutofit fontScale="90000"/>
          </a:bodyPr>
          <a:lstStyle/>
          <a:p>
            <a:pPr algn="ctr"/>
            <a:r>
              <a:rPr kumimoji="1" lang="ja-JP" altLang="en-US" dirty="0"/>
              <a:t>気管カニューレ内吸引</a:t>
            </a:r>
            <a:br>
              <a:rPr kumimoji="1" lang="en-US" altLang="ja-JP" dirty="0"/>
            </a:br>
            <a:r>
              <a:rPr kumimoji="1" lang="ja-JP" altLang="en-US" dirty="0"/>
              <a:t>（侵襲的</a:t>
            </a:r>
            <a:r>
              <a:rPr kumimoji="1" lang="zh-TW" altLang="en-US" dirty="0"/>
              <a:t>人工呼吸器療法</a:t>
            </a:r>
            <a:r>
              <a:rPr kumimoji="1" lang="ja-JP" altLang="en-US" dirty="0"/>
              <a:t>）の手順</a:t>
            </a:r>
            <a:br>
              <a:rPr kumimoji="1" lang="en-US" altLang="ja-JP" dirty="0"/>
            </a:br>
            <a:r>
              <a:rPr kumimoji="1" lang="ja-JP" altLang="en-US" sz="2800" dirty="0"/>
              <a:t>（単回使用の場合、乾燥法の場合）</a:t>
            </a:r>
          </a:p>
        </p:txBody>
      </p:sp>
      <p:sp>
        <p:nvSpPr>
          <p:cNvPr id="4" name="スライド番号プレースホルダー 1">
            <a:extLst>
              <a:ext uri="{FF2B5EF4-FFF2-40B4-BE49-F238E27FC236}">
                <a16:creationId xmlns:a16="http://schemas.microsoft.com/office/drawing/2014/main" id="{FDFE2C3E-65F0-4A8D-BA33-4C6323034CAC}"/>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145</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426854119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5" name="図 4">
            <a:extLst>
              <a:ext uri="{FF2B5EF4-FFF2-40B4-BE49-F238E27FC236}">
                <a16:creationId xmlns:a16="http://schemas.microsoft.com/office/drawing/2014/main" id="{93389798-CCBD-43D1-841D-700122AC61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858963" y="2132742"/>
            <a:ext cx="5570537" cy="4174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4196" name="左中かっこ 8">
            <a:extLst>
              <a:ext uri="{FF2B5EF4-FFF2-40B4-BE49-F238E27FC236}">
                <a16:creationId xmlns:a16="http://schemas.microsoft.com/office/drawing/2014/main" id="{0D7E7060-B006-428D-9F1E-DC44B62E635E}"/>
              </a:ext>
            </a:extLst>
          </p:cNvPr>
          <p:cNvSpPr>
            <a:spLocks/>
          </p:cNvSpPr>
          <p:nvPr/>
        </p:nvSpPr>
        <p:spPr bwMode="auto">
          <a:xfrm rot="16577997" flipH="1">
            <a:off x="2814638" y="2307233"/>
            <a:ext cx="504825" cy="1933575"/>
          </a:xfrm>
          <a:prstGeom prst="leftBrace">
            <a:avLst>
              <a:gd name="adj1" fmla="val 8334"/>
              <a:gd name="adj2" fmla="val 50222"/>
            </a:avLst>
          </a:prstGeom>
          <a:noFill/>
          <a:ln w="381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ctr" defTabSz="873125" rtl="0" eaLnBrk="1" fontAlgn="auto" latinLnBrk="0" hangingPunct="1">
              <a:lnSpc>
                <a:spcPct val="100000"/>
              </a:lnSpc>
              <a:spcBef>
                <a:spcPct val="0"/>
              </a:spcBef>
              <a:spcAft>
                <a:spcPts val="0"/>
              </a:spcAft>
              <a:buClrTx/>
              <a:buSzTx/>
              <a:buFontTx/>
              <a:buNone/>
              <a:tabLst/>
              <a:defRPr/>
            </a:pPr>
            <a:endParaRPr kumimoji="1" lang="ja-JP" altLang="en-US"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64197" name="円形吹き出し 9">
            <a:extLst>
              <a:ext uri="{FF2B5EF4-FFF2-40B4-BE49-F238E27FC236}">
                <a16:creationId xmlns:a16="http://schemas.microsoft.com/office/drawing/2014/main" id="{59E3A432-BA9D-4FFE-B14E-D22F09ADF863}"/>
              </a:ext>
            </a:extLst>
          </p:cNvPr>
          <p:cNvSpPr>
            <a:spLocks noChangeArrowheads="1"/>
          </p:cNvSpPr>
          <p:nvPr/>
        </p:nvSpPr>
        <p:spPr bwMode="auto">
          <a:xfrm>
            <a:off x="928688" y="2059583"/>
            <a:ext cx="2073275" cy="714375"/>
          </a:xfrm>
          <a:prstGeom prst="wedgeEllipseCallout">
            <a:avLst>
              <a:gd name="adj1" fmla="val 49972"/>
              <a:gd name="adj2" fmla="val 86500"/>
            </a:avLst>
          </a:prstGeom>
          <a:solidFill>
            <a:schemeClr val="bg1"/>
          </a:solidFill>
          <a:ln w="25400" algn="ctr">
            <a:solidFill>
              <a:schemeClr val="tx1"/>
            </a:solidFill>
            <a:miter lim="800000"/>
            <a:headEnd/>
            <a:tailEnd/>
          </a:ln>
        </p:spPr>
        <p:txBody>
          <a:bodyPr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ctr" defTabSz="873125" rtl="0" eaLnBrk="1" fontAlgn="auto" latinLnBrk="0" hangingPunct="1">
              <a:lnSpc>
                <a:spcPct val="100000"/>
              </a:lnSpc>
              <a:spcBef>
                <a:spcPct val="0"/>
              </a:spcBef>
              <a:spcAft>
                <a:spcPts val="0"/>
              </a:spcAft>
              <a:buClrTx/>
              <a:buSzTx/>
              <a:buFontTx/>
              <a:buNone/>
              <a:tabLst/>
              <a:defRPr/>
            </a:pPr>
            <a:r>
              <a:rPr kumimoji="1" lang="ja-JP" altLang="en-US" sz="1700" b="1" i="0" u="none" strike="noStrike" kern="1200" cap="none" spc="0" normalizeH="0" noProof="0">
                <a:ln>
                  <a:noFill/>
                </a:ln>
                <a:solidFill>
                  <a:prstClr val="black"/>
                </a:solidFill>
                <a:effectLst/>
                <a:uLnTx/>
                <a:uFillTx/>
                <a:latin typeface="Segoe UI" panose="020B0502040204020203" pitchFamily="34" charset="0"/>
                <a:ea typeface="メイリオ" panose="020B0604030504040204" pitchFamily="50" charset="-128"/>
                <a:cs typeface="+mn-cs"/>
              </a:rPr>
              <a:t>フレキシブルチューブ</a:t>
            </a:r>
          </a:p>
        </p:txBody>
      </p:sp>
      <p:sp>
        <p:nvSpPr>
          <p:cNvPr id="264198" name="円形吹き出し 10">
            <a:extLst>
              <a:ext uri="{FF2B5EF4-FFF2-40B4-BE49-F238E27FC236}">
                <a16:creationId xmlns:a16="http://schemas.microsoft.com/office/drawing/2014/main" id="{6ADCEF9E-61E8-4968-9185-F66C69D3AEFC}"/>
              </a:ext>
            </a:extLst>
          </p:cNvPr>
          <p:cNvSpPr>
            <a:spLocks noChangeArrowheads="1"/>
          </p:cNvSpPr>
          <p:nvPr/>
        </p:nvSpPr>
        <p:spPr bwMode="auto">
          <a:xfrm>
            <a:off x="5429250" y="2559645"/>
            <a:ext cx="2071688" cy="714375"/>
          </a:xfrm>
          <a:prstGeom prst="wedgeEllipseCallout">
            <a:avLst>
              <a:gd name="adj1" fmla="val -103593"/>
              <a:gd name="adj2" fmla="val 205167"/>
            </a:avLst>
          </a:prstGeom>
          <a:solidFill>
            <a:schemeClr val="bg1"/>
          </a:solidFill>
          <a:ln w="25400" algn="ctr">
            <a:solidFill>
              <a:schemeClr val="tx1"/>
            </a:solidFill>
            <a:miter lim="800000"/>
            <a:headEnd/>
            <a:tailEnd/>
          </a:ln>
        </p:spPr>
        <p:txBody>
          <a:bodyPr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ctr" defTabSz="873125" rtl="0" eaLnBrk="1" fontAlgn="auto" latinLnBrk="0" hangingPunct="1">
              <a:lnSpc>
                <a:spcPct val="100000"/>
              </a:lnSpc>
              <a:spcBef>
                <a:spcPct val="0"/>
              </a:spcBef>
              <a:spcAft>
                <a:spcPts val="0"/>
              </a:spcAft>
              <a:buClrTx/>
              <a:buSzTx/>
              <a:buFontTx/>
              <a:buNone/>
              <a:tabLst/>
              <a:defRPr/>
            </a:pPr>
            <a:r>
              <a:rPr kumimoji="1" lang="ja-JP" altLang="en-US" sz="1700" b="1" i="0" u="none" strike="noStrike" kern="1200" cap="none" spc="0" normalizeH="0" noProof="0">
                <a:ln>
                  <a:noFill/>
                </a:ln>
                <a:solidFill>
                  <a:prstClr val="black"/>
                </a:solidFill>
                <a:effectLst/>
                <a:uLnTx/>
                <a:uFillTx/>
                <a:latin typeface="Segoe UI" panose="020B0502040204020203" pitchFamily="34" charset="0"/>
                <a:ea typeface="メイリオ" panose="020B0604030504040204" pitchFamily="50" charset="-128"/>
                <a:cs typeface="+mn-cs"/>
              </a:rPr>
              <a:t>気管カニューレ</a:t>
            </a:r>
          </a:p>
        </p:txBody>
      </p:sp>
      <p:sp>
        <p:nvSpPr>
          <p:cNvPr id="264199" name="円形吹き出し 11">
            <a:extLst>
              <a:ext uri="{FF2B5EF4-FFF2-40B4-BE49-F238E27FC236}">
                <a16:creationId xmlns:a16="http://schemas.microsoft.com/office/drawing/2014/main" id="{2241F027-40E0-415F-B864-8E6140645D6D}"/>
              </a:ext>
            </a:extLst>
          </p:cNvPr>
          <p:cNvSpPr>
            <a:spLocks noChangeArrowheads="1"/>
          </p:cNvSpPr>
          <p:nvPr/>
        </p:nvSpPr>
        <p:spPr bwMode="auto">
          <a:xfrm>
            <a:off x="3429000" y="2202458"/>
            <a:ext cx="2071688" cy="714375"/>
          </a:xfrm>
          <a:prstGeom prst="wedgeEllipseCallout">
            <a:avLst>
              <a:gd name="adj1" fmla="val -10718"/>
              <a:gd name="adj2" fmla="val 158500"/>
            </a:avLst>
          </a:prstGeom>
          <a:solidFill>
            <a:schemeClr val="bg1"/>
          </a:solidFill>
          <a:ln w="25400" algn="ctr">
            <a:solidFill>
              <a:schemeClr val="tx1"/>
            </a:solidFill>
            <a:miter lim="800000"/>
            <a:headEnd/>
            <a:tailEnd/>
          </a:ln>
        </p:spPr>
        <p:txBody>
          <a:bodyPr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ctr" defTabSz="873125" rtl="0" eaLnBrk="1" fontAlgn="auto" latinLnBrk="0" hangingPunct="1">
              <a:lnSpc>
                <a:spcPct val="100000"/>
              </a:lnSpc>
              <a:spcBef>
                <a:spcPct val="0"/>
              </a:spcBef>
              <a:spcAft>
                <a:spcPts val="0"/>
              </a:spcAft>
              <a:buClrTx/>
              <a:buSzTx/>
              <a:buFontTx/>
              <a:buNone/>
              <a:tabLst/>
              <a:defRPr/>
            </a:pPr>
            <a:r>
              <a:rPr kumimoji="1" lang="ja-JP" altLang="en-US" sz="1700" b="1" i="0" u="none" strike="noStrike" kern="1200" cap="none" spc="0" normalizeH="0" noProof="0">
                <a:ln>
                  <a:noFill/>
                </a:ln>
                <a:solidFill>
                  <a:prstClr val="black"/>
                </a:solidFill>
                <a:effectLst/>
                <a:uLnTx/>
                <a:uFillTx/>
                <a:latin typeface="Segoe UI" panose="020B0502040204020203" pitchFamily="34" charset="0"/>
                <a:ea typeface="メイリオ" panose="020B0604030504040204" pitchFamily="50" charset="-128"/>
                <a:cs typeface="+mn-cs"/>
              </a:rPr>
              <a:t>コネクター</a:t>
            </a:r>
          </a:p>
        </p:txBody>
      </p:sp>
      <p:sp>
        <p:nvSpPr>
          <p:cNvPr id="3" name="タイトル 2">
            <a:extLst>
              <a:ext uri="{FF2B5EF4-FFF2-40B4-BE49-F238E27FC236}">
                <a16:creationId xmlns:a16="http://schemas.microsoft.com/office/drawing/2014/main" id="{E61F07F9-3BAF-4B11-BB82-7DAB85C52366}"/>
              </a:ext>
            </a:extLst>
          </p:cNvPr>
          <p:cNvSpPr>
            <a:spLocks noGrp="1"/>
          </p:cNvSpPr>
          <p:nvPr>
            <p:ph type="title"/>
          </p:nvPr>
        </p:nvSpPr>
        <p:spPr/>
        <p:txBody>
          <a:bodyPr>
            <a:normAutofit fontScale="90000"/>
          </a:bodyPr>
          <a:lstStyle/>
          <a:p>
            <a:r>
              <a:rPr lang="ja-JP" altLang="en-US" dirty="0"/>
              <a:t>気管切開での人工呼吸器の吸引のポイント</a:t>
            </a:r>
            <a:endParaRPr kumimoji="1" lang="ja-JP" altLang="en-US" dirty="0"/>
          </a:p>
        </p:txBody>
      </p:sp>
      <p:sp>
        <p:nvSpPr>
          <p:cNvPr id="4" name="テキスト ボックス 3">
            <a:extLst>
              <a:ext uri="{FF2B5EF4-FFF2-40B4-BE49-F238E27FC236}">
                <a16:creationId xmlns:a16="http://schemas.microsoft.com/office/drawing/2014/main" id="{FC07D387-1185-4898-8B82-08DF31472C42}"/>
              </a:ext>
            </a:extLst>
          </p:cNvPr>
          <p:cNvSpPr txBox="1"/>
          <p:nvPr/>
        </p:nvSpPr>
        <p:spPr>
          <a:xfrm>
            <a:off x="899592" y="1260049"/>
            <a:ext cx="718403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noProof="0" dirty="0">
                <a:ln>
                  <a:noFill/>
                </a:ln>
                <a:effectLst/>
                <a:uLnTx/>
                <a:uFillTx/>
                <a:latin typeface="Segoe UI" panose="020B0502040204020203" pitchFamily="34" charset="0"/>
                <a:ea typeface="メイリオ" panose="020B0604030504040204" pitchFamily="50" charset="-128"/>
                <a:cs typeface="+mn-cs"/>
              </a:rPr>
              <a:t>気管切開での人工呼吸器使用者の状態</a:t>
            </a:r>
          </a:p>
        </p:txBody>
      </p:sp>
      <p:sp>
        <p:nvSpPr>
          <p:cNvPr id="14" name="テキスト ボックス 13">
            <a:extLst>
              <a:ext uri="{FF2B5EF4-FFF2-40B4-BE49-F238E27FC236}">
                <a16:creationId xmlns:a16="http://schemas.microsoft.com/office/drawing/2014/main" id="{A70D91D4-1047-4F97-8468-C516D829C344}"/>
              </a:ext>
            </a:extLst>
          </p:cNvPr>
          <p:cNvSpPr txBox="1"/>
          <p:nvPr/>
        </p:nvSpPr>
        <p:spPr>
          <a:xfrm>
            <a:off x="5308099" y="169200"/>
            <a:ext cx="3440365"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4-6. </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気管カニューレ内吸引</a:t>
            </a:r>
          </a:p>
        </p:txBody>
      </p:sp>
      <p:sp>
        <p:nvSpPr>
          <p:cNvPr id="11" name="テキスト ボックス 10">
            <a:extLst>
              <a:ext uri="{FF2B5EF4-FFF2-40B4-BE49-F238E27FC236}">
                <a16:creationId xmlns:a16="http://schemas.microsoft.com/office/drawing/2014/main" id="{294A762B-1563-4A0B-98F8-03310BDF546D}"/>
              </a:ext>
            </a:extLst>
          </p:cNvPr>
          <p:cNvSpPr txBox="1"/>
          <p:nvPr/>
        </p:nvSpPr>
        <p:spPr>
          <a:xfrm>
            <a:off x="423843" y="6294512"/>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12" name="スライド番号プレースホルダー 1">
            <a:extLst>
              <a:ext uri="{FF2B5EF4-FFF2-40B4-BE49-F238E27FC236}">
                <a16:creationId xmlns:a16="http://schemas.microsoft.com/office/drawing/2014/main" id="{38CA0267-0039-4126-9376-6A7E98CF644A}"/>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146</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417652397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3" name="図 12">
            <a:extLst>
              <a:ext uri="{FF2B5EF4-FFF2-40B4-BE49-F238E27FC236}">
                <a16:creationId xmlns:a16="http://schemas.microsoft.com/office/drawing/2014/main" id="{9344AD5C-DDD2-4FB0-9CB6-032A1B7B87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000250" y="1772816"/>
            <a:ext cx="5408613" cy="2081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テキスト ボックス 13">
            <a:extLst>
              <a:ext uri="{FF2B5EF4-FFF2-40B4-BE49-F238E27FC236}">
                <a16:creationId xmlns:a16="http://schemas.microsoft.com/office/drawing/2014/main" id="{35F22A30-2197-490F-9B04-2ABCC77EC770}"/>
              </a:ext>
            </a:extLst>
          </p:cNvPr>
          <p:cNvSpPr txBox="1">
            <a:spLocks noChangeArrowheads="1"/>
          </p:cNvSpPr>
          <p:nvPr/>
        </p:nvSpPr>
        <p:spPr bwMode="auto">
          <a:xfrm>
            <a:off x="815672" y="4853184"/>
            <a:ext cx="7716768" cy="94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80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フレックスチューブ、カテーテルマウントなど</a:t>
            </a:r>
            <a:endParaRPr kumimoji="1" lang="en-US" altLang="ja-JP" sz="280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80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とも呼ばれている</a:t>
            </a:r>
          </a:p>
        </p:txBody>
      </p:sp>
      <p:cxnSp>
        <p:nvCxnSpPr>
          <p:cNvPr id="16" name="直線矢印コネクタ 15">
            <a:extLst>
              <a:ext uri="{FF2B5EF4-FFF2-40B4-BE49-F238E27FC236}">
                <a16:creationId xmlns:a16="http://schemas.microsoft.com/office/drawing/2014/main" id="{C008EE3F-8888-46EC-98C5-C4CA7BBBC03B}"/>
              </a:ext>
            </a:extLst>
          </p:cNvPr>
          <p:cNvCxnSpPr>
            <a:stCxn id="184326" idx="0"/>
          </p:cNvCxnSpPr>
          <p:nvPr/>
        </p:nvCxnSpPr>
        <p:spPr>
          <a:xfrm flipV="1">
            <a:off x="1485866" y="3421746"/>
            <a:ext cx="657259" cy="571499"/>
          </a:xfrm>
          <a:prstGeom prst="straightConnector1">
            <a:avLst/>
          </a:prstGeom>
          <a:ln w="53975">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sp>
        <p:nvSpPr>
          <p:cNvPr id="184326" name="テキスト ボックス 13">
            <a:extLst>
              <a:ext uri="{FF2B5EF4-FFF2-40B4-BE49-F238E27FC236}">
                <a16:creationId xmlns:a16="http://schemas.microsoft.com/office/drawing/2014/main" id="{25ED9BC5-436A-41BE-A00D-B1347DB7B479}"/>
              </a:ext>
            </a:extLst>
          </p:cNvPr>
          <p:cNvSpPr txBox="1">
            <a:spLocks noChangeArrowheads="1"/>
          </p:cNvSpPr>
          <p:nvPr/>
        </p:nvSpPr>
        <p:spPr bwMode="auto">
          <a:xfrm>
            <a:off x="500063" y="3993245"/>
            <a:ext cx="1971606" cy="519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800" b="1" i="0" u="none" strike="noStrike" kern="1200" cap="none" spc="0" normalizeH="0" noProof="0" dirty="0">
                <a:ln>
                  <a:noFill/>
                </a:ln>
                <a:solidFill>
                  <a:schemeClr val="tx1">
                    <a:lumMod val="65000"/>
                    <a:lumOff val="35000"/>
                  </a:schemeClr>
                </a:solidFill>
                <a:effectLst/>
                <a:uLnTx/>
                <a:uFillTx/>
                <a:latin typeface="Segoe UI" panose="020B0502040204020203" pitchFamily="34" charset="0"/>
                <a:ea typeface="メイリオ" panose="020B0604030504040204" pitchFamily="50" charset="-128"/>
                <a:cs typeface="+mn-cs"/>
              </a:rPr>
              <a:t>コネクター</a:t>
            </a:r>
          </a:p>
        </p:txBody>
      </p:sp>
      <p:sp>
        <p:nvSpPr>
          <p:cNvPr id="2" name="タイトル 1">
            <a:extLst>
              <a:ext uri="{FF2B5EF4-FFF2-40B4-BE49-F238E27FC236}">
                <a16:creationId xmlns:a16="http://schemas.microsoft.com/office/drawing/2014/main" id="{78F6DA00-40C1-4EA9-8FA0-8FCA2F2BE947}"/>
              </a:ext>
            </a:extLst>
          </p:cNvPr>
          <p:cNvSpPr>
            <a:spLocks noGrp="1"/>
          </p:cNvSpPr>
          <p:nvPr>
            <p:ph type="title"/>
          </p:nvPr>
        </p:nvSpPr>
        <p:spPr/>
        <p:txBody>
          <a:bodyPr>
            <a:normAutofit fontScale="90000"/>
          </a:bodyPr>
          <a:lstStyle/>
          <a:p>
            <a:r>
              <a:rPr lang="ja-JP" altLang="en-US" dirty="0"/>
              <a:t>フレキシブルチューブ</a:t>
            </a:r>
            <a:endParaRPr kumimoji="1" lang="ja-JP" altLang="en-US" dirty="0"/>
          </a:p>
        </p:txBody>
      </p:sp>
      <p:sp>
        <p:nvSpPr>
          <p:cNvPr id="12" name="テキスト ボックス 11">
            <a:extLst>
              <a:ext uri="{FF2B5EF4-FFF2-40B4-BE49-F238E27FC236}">
                <a16:creationId xmlns:a16="http://schemas.microsoft.com/office/drawing/2014/main" id="{09D3A3E4-8560-487E-9E23-1235911F023B}"/>
              </a:ext>
            </a:extLst>
          </p:cNvPr>
          <p:cNvSpPr txBox="1"/>
          <p:nvPr/>
        </p:nvSpPr>
        <p:spPr>
          <a:xfrm>
            <a:off x="5308099" y="169200"/>
            <a:ext cx="3440365"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4-6. </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気管カニューレ内吸引</a:t>
            </a:r>
          </a:p>
        </p:txBody>
      </p:sp>
      <p:sp>
        <p:nvSpPr>
          <p:cNvPr id="10" name="テキスト ボックス 9">
            <a:extLst>
              <a:ext uri="{FF2B5EF4-FFF2-40B4-BE49-F238E27FC236}">
                <a16:creationId xmlns:a16="http://schemas.microsoft.com/office/drawing/2014/main" id="{D3ECE1C2-63AF-402F-AB1D-95B360ACD6E0}"/>
              </a:ext>
            </a:extLst>
          </p:cNvPr>
          <p:cNvSpPr txBox="1"/>
          <p:nvPr/>
        </p:nvSpPr>
        <p:spPr>
          <a:xfrm>
            <a:off x="423843" y="5805264"/>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9" name="スライド番号プレースホルダー 1">
            <a:extLst>
              <a:ext uri="{FF2B5EF4-FFF2-40B4-BE49-F238E27FC236}">
                <a16:creationId xmlns:a16="http://schemas.microsoft.com/office/drawing/2014/main" id="{DD6E9004-931B-4EA8-9EB6-B2C399332D5B}"/>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147</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70243835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C1C4ED21-7479-4027-B68F-38C9AC89DC66}"/>
              </a:ext>
            </a:extLst>
          </p:cNvPr>
          <p:cNvSpPr>
            <a:spLocks noGrp="1"/>
          </p:cNvSpPr>
          <p:nvPr>
            <p:ph type="title"/>
          </p:nvPr>
        </p:nvSpPr>
        <p:spPr/>
        <p:txBody>
          <a:bodyPr>
            <a:normAutofit/>
          </a:bodyPr>
          <a:lstStyle/>
          <a:p>
            <a:r>
              <a:rPr lang="ja-JP" altLang="en-US" sz="2200" spc="-150" dirty="0"/>
              <a:t>実施準備：「流水と石けん」による手洗い、指示書の確認、体調の確認</a:t>
            </a:r>
            <a:endParaRPr lang="ja-JP" altLang="en-US" sz="2200" dirty="0"/>
          </a:p>
        </p:txBody>
      </p:sp>
      <p:sp>
        <p:nvSpPr>
          <p:cNvPr id="14" name="Rectangle 7">
            <a:extLst>
              <a:ext uri="{FF2B5EF4-FFF2-40B4-BE49-F238E27FC236}">
                <a16:creationId xmlns:a16="http://schemas.microsoft.com/office/drawing/2014/main" id="{8D1DF27C-B8FA-44EE-B90F-937F0B0A1286}"/>
              </a:ext>
            </a:extLst>
          </p:cNvPr>
          <p:cNvSpPr>
            <a:spLocks noChangeArrowheads="1"/>
          </p:cNvSpPr>
          <p:nvPr/>
        </p:nvSpPr>
        <p:spPr bwMode="auto">
          <a:xfrm>
            <a:off x="3707904" y="5405398"/>
            <a:ext cx="5040560" cy="504825"/>
          </a:xfrm>
          <a:prstGeom prst="rect">
            <a:avLst/>
          </a:prstGeom>
          <a:solidFill>
            <a:schemeClr val="accent2"/>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tIns="0" bIns="0" anchor="ctr" anchorCtr="1"/>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800" b="1" dirty="0">
                <a:solidFill>
                  <a:schemeClr val="bg1"/>
                </a:solidFill>
                <a:latin typeface="Segoe UI" panose="020B0502040204020203" pitchFamily="34" charset="0"/>
                <a:ea typeface="メイリオ" panose="020B0604030504040204" pitchFamily="50" charset="-128"/>
              </a:rPr>
              <a:t>ここまでは、ケアの前に済ませておきます</a:t>
            </a:r>
          </a:p>
        </p:txBody>
      </p:sp>
      <p:sp>
        <p:nvSpPr>
          <p:cNvPr id="15" name="Text Box 18">
            <a:extLst>
              <a:ext uri="{FF2B5EF4-FFF2-40B4-BE49-F238E27FC236}">
                <a16:creationId xmlns:a16="http://schemas.microsoft.com/office/drawing/2014/main" id="{6044D46F-2877-4321-A132-9FBFDABE566F}"/>
              </a:ext>
            </a:extLst>
          </p:cNvPr>
          <p:cNvSpPr txBox="1">
            <a:spLocks noChangeArrowheads="1"/>
          </p:cNvSpPr>
          <p:nvPr/>
        </p:nvSpPr>
        <p:spPr bwMode="auto">
          <a:xfrm>
            <a:off x="251520" y="1250757"/>
            <a:ext cx="8820960" cy="3546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a:lstStyle>
            <a:defPPr>
              <a:defRPr lang="ja-JP"/>
            </a:defPPr>
            <a:lvl1pPr marL="360000" indent="-360000">
              <a:spcBef>
                <a:spcPts val="1200"/>
              </a:spcBef>
              <a:defRPr sz="2800">
                <a:latin typeface="Segoe UI" panose="020B0502040204020203" pitchFamily="34" charset="0"/>
                <a:ea typeface="メイリオ" panose="020B0604030504040204" pitchFamily="50" charset="-128"/>
              </a:defRPr>
            </a:lvl1pPr>
            <a:lvl2pPr marL="742950" indent="-285750">
              <a:defRPr>
                <a:latin typeface="Arial" panose="020B0604020202020204" pitchFamily="34" charset="0"/>
                <a:ea typeface="ＭＳ Ｐゴシック" panose="020B0600070205080204" pitchFamily="50" charset="-128"/>
              </a:defRPr>
            </a:lvl2pPr>
            <a:lvl3pPr marL="1143000" indent="-228600">
              <a:defRPr>
                <a:latin typeface="Arial" panose="020B0604020202020204" pitchFamily="34" charset="0"/>
                <a:ea typeface="ＭＳ Ｐゴシック" panose="020B0600070205080204" pitchFamily="50" charset="-128"/>
              </a:defRPr>
            </a:lvl3pPr>
            <a:lvl4pPr marL="1600200" indent="-228600">
              <a:defRPr>
                <a:latin typeface="Arial" panose="020B0604020202020204" pitchFamily="34" charset="0"/>
                <a:ea typeface="ＭＳ Ｐゴシック" panose="020B0600070205080204" pitchFamily="50" charset="-128"/>
              </a:defRPr>
            </a:lvl4pPr>
            <a:lvl5pPr marL="2057400" indent="-228600">
              <a:defRPr>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9pPr>
          </a:lstStyle>
          <a:p>
            <a:pPr>
              <a:spcBef>
                <a:spcPts val="3600"/>
              </a:spcBef>
            </a:pPr>
            <a:r>
              <a:rPr lang="ja-JP" altLang="en-US" dirty="0"/>
              <a:t>○訪問時、流水と石けんによる手洗いを済ませておく</a:t>
            </a:r>
            <a:endParaRPr lang="en-US" altLang="ja-JP" dirty="0"/>
          </a:p>
          <a:p>
            <a:pPr>
              <a:spcBef>
                <a:spcPts val="3600"/>
              </a:spcBef>
            </a:pPr>
            <a:r>
              <a:rPr lang="ja-JP" altLang="en-US" dirty="0"/>
              <a:t>○医師の指示書を確認する</a:t>
            </a:r>
            <a:endParaRPr lang="en-US" altLang="ja-JP" dirty="0"/>
          </a:p>
          <a:p>
            <a:pPr>
              <a:spcBef>
                <a:spcPts val="3600"/>
              </a:spcBef>
            </a:pPr>
            <a:r>
              <a:rPr lang="ja-JP" altLang="en-US" dirty="0"/>
              <a:t>○対象者本人・家族もしくは記録にて、体調を確認</a:t>
            </a:r>
            <a:br>
              <a:rPr lang="en-US" altLang="ja-JP" dirty="0"/>
            </a:br>
            <a:r>
              <a:rPr lang="ja-JP" altLang="en-US" dirty="0"/>
              <a:t>する</a:t>
            </a:r>
            <a:endParaRPr lang="en-US" altLang="ja-JP" dirty="0"/>
          </a:p>
          <a:p>
            <a:pPr>
              <a:spcBef>
                <a:spcPts val="3600"/>
              </a:spcBef>
            </a:pPr>
            <a:r>
              <a:rPr lang="ja-JP" altLang="en-US" dirty="0"/>
              <a:t>○気管カニューレに固定ヒモが結んである場合はほどいておき、少しコネクターを緩めておいても良い。</a:t>
            </a:r>
          </a:p>
        </p:txBody>
      </p:sp>
      <p:sp>
        <p:nvSpPr>
          <p:cNvPr id="8" name="テキスト ボックス 7">
            <a:extLst>
              <a:ext uri="{FF2B5EF4-FFF2-40B4-BE49-F238E27FC236}">
                <a16:creationId xmlns:a16="http://schemas.microsoft.com/office/drawing/2014/main" id="{40526AF8-291C-42EB-AC1B-EEA4555AD920}"/>
              </a:ext>
            </a:extLst>
          </p:cNvPr>
          <p:cNvSpPr txBox="1"/>
          <p:nvPr/>
        </p:nvSpPr>
        <p:spPr>
          <a:xfrm>
            <a:off x="5308099" y="169200"/>
            <a:ext cx="3440365"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4-6. </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気管カニューレ内吸引</a:t>
            </a:r>
          </a:p>
        </p:txBody>
      </p:sp>
      <p:sp>
        <p:nvSpPr>
          <p:cNvPr id="6" name="テキスト ボックス 5">
            <a:extLst>
              <a:ext uri="{FF2B5EF4-FFF2-40B4-BE49-F238E27FC236}">
                <a16:creationId xmlns:a16="http://schemas.microsoft.com/office/drawing/2014/main" id="{CCD7FBDA-02FE-444C-B737-B8E99D6B50CE}"/>
              </a:ext>
            </a:extLst>
          </p:cNvPr>
          <p:cNvSpPr txBox="1"/>
          <p:nvPr/>
        </p:nvSpPr>
        <p:spPr>
          <a:xfrm>
            <a:off x="423843" y="5718448"/>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7" name="スライド番号プレースホルダー 1">
            <a:extLst>
              <a:ext uri="{FF2B5EF4-FFF2-40B4-BE49-F238E27FC236}">
                <a16:creationId xmlns:a16="http://schemas.microsoft.com/office/drawing/2014/main" id="{DC238898-0C3D-4D90-9B16-C1A32A85029F}"/>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148</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56206805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778859" y="3326580"/>
            <a:ext cx="7685151" cy="3126756"/>
            <a:chOff x="395288" y="3342460"/>
            <a:chExt cx="8353425" cy="3398648"/>
          </a:xfrm>
        </p:grpSpPr>
        <p:pic>
          <p:nvPicPr>
            <p:cNvPr id="8" name="図 7">
              <a:extLst>
                <a:ext uri="{FF2B5EF4-FFF2-40B4-BE49-F238E27FC236}">
                  <a16:creationId xmlns:a16="http://schemas.microsoft.com/office/drawing/2014/main" id="{6EB1C519-A42D-4F2D-A685-945F6F02FD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2892" y="3342461"/>
              <a:ext cx="4095821" cy="3313909"/>
            </a:xfrm>
            <a:prstGeom prst="rect">
              <a:avLst/>
            </a:prstGeom>
          </p:spPr>
        </p:pic>
        <p:pic>
          <p:nvPicPr>
            <p:cNvPr id="6" name="図 5">
              <a:extLst>
                <a:ext uri="{FF2B5EF4-FFF2-40B4-BE49-F238E27FC236}">
                  <a16:creationId xmlns:a16="http://schemas.microsoft.com/office/drawing/2014/main" id="{456B635A-5C62-4D80-8E12-80137FE940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288" y="3342460"/>
              <a:ext cx="4095821" cy="3313910"/>
            </a:xfrm>
            <a:prstGeom prst="rect">
              <a:avLst/>
            </a:prstGeom>
          </p:spPr>
        </p:pic>
        <p:sp>
          <p:nvSpPr>
            <p:cNvPr id="10" name="AutoShape 4">
              <a:extLst>
                <a:ext uri="{FF2B5EF4-FFF2-40B4-BE49-F238E27FC236}">
                  <a16:creationId xmlns:a16="http://schemas.microsoft.com/office/drawing/2014/main" id="{3262F530-CA8F-4209-851A-1D27D52481E5}"/>
                </a:ext>
              </a:extLst>
            </p:cNvPr>
            <p:cNvSpPr>
              <a:spLocks noChangeArrowheads="1"/>
            </p:cNvSpPr>
            <p:nvPr/>
          </p:nvSpPr>
          <p:spPr bwMode="auto">
            <a:xfrm>
              <a:off x="4635930" y="5935557"/>
              <a:ext cx="2742760" cy="805551"/>
            </a:xfrm>
            <a:prstGeom prst="wedgeRoundRectCallout">
              <a:avLst>
                <a:gd name="adj1" fmla="val 25227"/>
                <a:gd name="adj2" fmla="val -138128"/>
                <a:gd name="adj3" fmla="val 16667"/>
              </a:avLst>
            </a:prstGeom>
            <a:solidFill>
              <a:schemeClr val="bg1"/>
            </a:solidFill>
            <a:ln w="9525">
              <a:solidFill>
                <a:schemeClr val="bg1">
                  <a:lumMod val="50000"/>
                </a:schemeClr>
              </a:solidFill>
              <a:miter lim="800000"/>
              <a:headEnd/>
              <a:tailEnd/>
            </a:ln>
          </p:spPr>
          <p:txBody>
            <a:bodyPr lIns="87269" tIns="43635" rIns="87269" bIns="43635"/>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defTabSz="873125" rtl="0" eaLnBrk="1" fontAlgn="auto" latinLnBrk="0" hangingPunct="1">
                <a:lnSpc>
                  <a:spcPct val="100000"/>
                </a:lnSpc>
                <a:spcBef>
                  <a:spcPct val="0"/>
                </a:spcBef>
                <a:spcAft>
                  <a:spcPts val="0"/>
                </a:spcAft>
                <a:buClrTx/>
                <a:buSzTx/>
                <a:buFontTx/>
                <a:buNone/>
                <a:tabLst/>
                <a:defRPr/>
              </a:pPr>
              <a:r>
                <a:rPr kumimoji="1" lang="ja-JP" altLang="en-US" sz="2200" b="1" i="0" u="none" strike="noStrike" kern="1200" cap="none" spc="0" normalizeH="0" noProof="0" dirty="0">
                  <a:ln>
                    <a:noFill/>
                  </a:ln>
                  <a:solidFill>
                    <a:schemeClr val="tx1">
                      <a:lumMod val="75000"/>
                      <a:lumOff val="25000"/>
                    </a:schemeClr>
                  </a:solidFill>
                  <a:uLnTx/>
                  <a:uFillTx/>
                  <a:latin typeface="Segoe UI" panose="020B0502040204020203" pitchFamily="34" charset="0"/>
                  <a:ea typeface="メイリオ" panose="020B0604030504040204" pitchFamily="50" charset="-128"/>
                  <a:cs typeface="+mn-cs"/>
                </a:rPr>
                <a:t>きれいなタオル等の上に置いておく</a:t>
              </a:r>
              <a:endParaRPr kumimoji="1" lang="ja-JP" altLang="ja-JP" sz="2200" b="1" i="0" u="none" strike="noStrike" kern="1200" cap="none" spc="0" normalizeH="0" noProof="0" dirty="0">
                <a:ln>
                  <a:noFill/>
                </a:ln>
                <a:solidFill>
                  <a:schemeClr val="tx1">
                    <a:lumMod val="75000"/>
                    <a:lumOff val="25000"/>
                  </a:schemeClr>
                </a:solidFill>
                <a:uLnTx/>
                <a:uFillTx/>
                <a:latin typeface="Segoe UI" panose="020B0502040204020203" pitchFamily="34" charset="0"/>
                <a:ea typeface="メイリオ" panose="020B0604030504040204" pitchFamily="50" charset="-128"/>
                <a:cs typeface="+mn-cs"/>
              </a:endParaRPr>
            </a:p>
          </p:txBody>
        </p:sp>
        <p:sp>
          <p:nvSpPr>
            <p:cNvPr id="11" name="AutoShape 4">
              <a:extLst>
                <a:ext uri="{FF2B5EF4-FFF2-40B4-BE49-F238E27FC236}">
                  <a16:creationId xmlns:a16="http://schemas.microsoft.com/office/drawing/2014/main" id="{78AA000E-58BB-4A22-AA0D-B135140E07CB}"/>
                </a:ext>
              </a:extLst>
            </p:cNvPr>
            <p:cNvSpPr>
              <a:spLocks noChangeArrowheads="1"/>
            </p:cNvSpPr>
            <p:nvPr/>
          </p:nvSpPr>
          <p:spPr bwMode="auto">
            <a:xfrm>
              <a:off x="395288" y="5921046"/>
              <a:ext cx="3960688" cy="749299"/>
            </a:xfrm>
            <a:prstGeom prst="wedgeRoundRectCallout">
              <a:avLst>
                <a:gd name="adj1" fmla="val 12953"/>
                <a:gd name="adj2" fmla="val -85173"/>
                <a:gd name="adj3" fmla="val 16667"/>
              </a:avLst>
            </a:prstGeom>
            <a:solidFill>
              <a:schemeClr val="bg1"/>
            </a:solidFill>
            <a:ln w="9525">
              <a:solidFill>
                <a:schemeClr val="bg1">
                  <a:lumMod val="50000"/>
                </a:schemeClr>
              </a:solidFill>
              <a:miter lim="800000"/>
              <a:headEnd/>
              <a:tailEnd/>
            </a:ln>
          </p:spPr>
          <p:txBody>
            <a:bodyPr lIns="87269" tIns="43635" rIns="87269" bIns="43635"/>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defTabSz="873125" rtl="0" eaLnBrk="1" fontAlgn="auto" latinLnBrk="0" hangingPunct="1">
                <a:lnSpc>
                  <a:spcPct val="100000"/>
                </a:lnSpc>
                <a:spcBef>
                  <a:spcPts val="0"/>
                </a:spcBef>
                <a:spcAft>
                  <a:spcPts val="0"/>
                </a:spcAft>
                <a:buClrTx/>
                <a:buSzTx/>
                <a:buFontTx/>
                <a:buNone/>
                <a:tabLst/>
                <a:defRPr/>
              </a:pPr>
              <a:r>
                <a:rPr kumimoji="1" lang="ja-JP" altLang="en-US" sz="2200" b="1" i="0" u="none" strike="noStrike" kern="1200" cap="none" spc="0" normalizeH="0" noProof="0" dirty="0">
                  <a:ln>
                    <a:noFill/>
                  </a:ln>
                  <a:solidFill>
                    <a:schemeClr val="tx1">
                      <a:lumMod val="75000"/>
                      <a:lumOff val="25000"/>
                    </a:schemeClr>
                  </a:solidFill>
                  <a:uLnTx/>
                  <a:uFillTx/>
                  <a:latin typeface="Segoe UI" panose="020B0502040204020203" pitchFamily="34" charset="0"/>
                  <a:ea typeface="メイリオ" panose="020B0604030504040204" pitchFamily="50" charset="-128"/>
                  <a:cs typeface="+mn-cs"/>
                </a:rPr>
                <a:t>水滴が気管カニューレ内部に落ちないよう注意する</a:t>
              </a:r>
              <a:endParaRPr kumimoji="1" lang="en-US" altLang="ja-JP" sz="2200" b="1" i="0" u="none" strike="noStrike" kern="1200" cap="none" spc="0" normalizeH="0" noProof="0" dirty="0">
                <a:ln>
                  <a:noFill/>
                </a:ln>
                <a:solidFill>
                  <a:schemeClr val="tx1">
                    <a:lumMod val="75000"/>
                    <a:lumOff val="25000"/>
                  </a:schemeClr>
                </a:solidFill>
                <a:uLnTx/>
                <a:uFillTx/>
                <a:latin typeface="Segoe UI" panose="020B0502040204020203" pitchFamily="34" charset="0"/>
                <a:ea typeface="メイリオ" panose="020B0604030504040204" pitchFamily="50" charset="-128"/>
                <a:cs typeface="+mn-cs"/>
              </a:endParaRPr>
            </a:p>
          </p:txBody>
        </p:sp>
      </p:grpSp>
      <p:sp>
        <p:nvSpPr>
          <p:cNvPr id="5" name="タイトル 4">
            <a:extLst>
              <a:ext uri="{FF2B5EF4-FFF2-40B4-BE49-F238E27FC236}">
                <a16:creationId xmlns:a16="http://schemas.microsoft.com/office/drawing/2014/main" id="{5F8C42CD-2623-42D6-84B1-AF3267556CD5}"/>
              </a:ext>
            </a:extLst>
          </p:cNvPr>
          <p:cNvSpPr>
            <a:spLocks noGrp="1"/>
          </p:cNvSpPr>
          <p:nvPr>
            <p:ph type="title"/>
          </p:nvPr>
        </p:nvSpPr>
        <p:spPr/>
        <p:txBody>
          <a:bodyPr>
            <a:normAutofit fontScale="90000"/>
          </a:bodyPr>
          <a:lstStyle/>
          <a:p>
            <a:r>
              <a:rPr lang="ja-JP" altLang="en-US" dirty="0"/>
              <a:t>手順⑩コネクターを外す</a:t>
            </a:r>
          </a:p>
        </p:txBody>
      </p:sp>
      <p:sp>
        <p:nvSpPr>
          <p:cNvPr id="15" name="Text Box 3">
            <a:extLst>
              <a:ext uri="{FF2B5EF4-FFF2-40B4-BE49-F238E27FC236}">
                <a16:creationId xmlns:a16="http://schemas.microsoft.com/office/drawing/2014/main" id="{65180F75-3878-4DFD-B38B-5B892B55915F}"/>
              </a:ext>
            </a:extLst>
          </p:cNvPr>
          <p:cNvSpPr txBox="1">
            <a:spLocks noChangeArrowheads="1"/>
          </p:cNvSpPr>
          <p:nvPr/>
        </p:nvSpPr>
        <p:spPr bwMode="auto">
          <a:xfrm>
            <a:off x="251520" y="1188000"/>
            <a:ext cx="8739831"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a:spAutoFit/>
          </a:bodyPr>
          <a:lstStyle>
            <a:defPPr>
              <a:defRPr lang="ja-JP"/>
            </a:defPPr>
            <a:lvl1pPr marL="360000" indent="-360000">
              <a:spcBef>
                <a:spcPts val="1200"/>
              </a:spcBef>
              <a:defRPr sz="2800">
                <a:latin typeface="Segoe UI" panose="020B0502040204020203" pitchFamily="34" charset="0"/>
                <a:ea typeface="メイリオ" panose="020B0604030504040204" pitchFamily="50" charset="-128"/>
              </a:defRPr>
            </a:lvl1pPr>
            <a:lvl2pPr marL="742950" indent="-285750">
              <a:defRPr>
                <a:latin typeface="Arial" panose="020B0604020202020204" pitchFamily="34" charset="0"/>
                <a:ea typeface="ＭＳ Ｐゴシック" panose="020B0600070205080204" pitchFamily="50" charset="-128"/>
              </a:defRPr>
            </a:lvl2pPr>
            <a:lvl3pPr marL="1143000" indent="-228600">
              <a:defRPr>
                <a:latin typeface="Arial" panose="020B0604020202020204" pitchFamily="34" charset="0"/>
                <a:ea typeface="ＭＳ Ｐゴシック" panose="020B0600070205080204" pitchFamily="50" charset="-128"/>
              </a:defRPr>
            </a:lvl3pPr>
            <a:lvl4pPr marL="1600200" indent="-228600">
              <a:defRPr>
                <a:latin typeface="Arial" panose="020B0604020202020204" pitchFamily="34" charset="0"/>
                <a:ea typeface="ＭＳ Ｐゴシック" panose="020B0600070205080204" pitchFamily="50" charset="-128"/>
              </a:defRPr>
            </a:lvl4pPr>
            <a:lvl5pPr marL="2057400" indent="-228600">
              <a:defRPr>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9pPr>
          </a:lstStyle>
          <a:p>
            <a:r>
              <a:rPr lang="en-US" altLang="ja-JP" sz="2200" dirty="0"/>
              <a:t>※</a:t>
            </a:r>
            <a:r>
              <a:rPr lang="ja-JP" altLang="en-US" sz="2200" dirty="0"/>
              <a:t>手順①「対象者の同意を得る」～⑨「吸引開始の声かけをする」は、気管カニューレ内吸引と同様。</a:t>
            </a:r>
            <a:endParaRPr lang="en-US" altLang="ja-JP" sz="2200" dirty="0"/>
          </a:p>
          <a:p>
            <a:r>
              <a:rPr lang="ja-JP" altLang="en-US" dirty="0"/>
              <a:t>○人工呼吸器から空気が送り込まれ、胸が盛り上がるのを確認後、フレキシブルチューブのコネクターを気管カニューレからはずす。</a:t>
            </a:r>
            <a:endParaRPr lang="en-US" altLang="ja-JP" dirty="0"/>
          </a:p>
        </p:txBody>
      </p:sp>
      <p:sp>
        <p:nvSpPr>
          <p:cNvPr id="12" name="テキスト ボックス 11">
            <a:extLst>
              <a:ext uri="{FF2B5EF4-FFF2-40B4-BE49-F238E27FC236}">
                <a16:creationId xmlns:a16="http://schemas.microsoft.com/office/drawing/2014/main" id="{F083137B-3BBB-42A8-A036-4A30544908F4}"/>
              </a:ext>
            </a:extLst>
          </p:cNvPr>
          <p:cNvSpPr txBox="1"/>
          <p:nvPr/>
        </p:nvSpPr>
        <p:spPr>
          <a:xfrm>
            <a:off x="5308099" y="169200"/>
            <a:ext cx="3440365"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4-6. </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気管カニューレ内吸引</a:t>
            </a:r>
          </a:p>
        </p:txBody>
      </p:sp>
      <p:sp>
        <p:nvSpPr>
          <p:cNvPr id="13" name="テキスト ボックス 12">
            <a:extLst>
              <a:ext uri="{FF2B5EF4-FFF2-40B4-BE49-F238E27FC236}">
                <a16:creationId xmlns:a16="http://schemas.microsoft.com/office/drawing/2014/main" id="{359BD3B1-D43B-4BB4-A4BA-66D510C25751}"/>
              </a:ext>
            </a:extLst>
          </p:cNvPr>
          <p:cNvSpPr txBox="1"/>
          <p:nvPr/>
        </p:nvSpPr>
        <p:spPr>
          <a:xfrm>
            <a:off x="423843" y="6381328"/>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14" name="スライド番号プレースホルダー 1">
            <a:extLst>
              <a:ext uri="{FF2B5EF4-FFF2-40B4-BE49-F238E27FC236}">
                <a16:creationId xmlns:a16="http://schemas.microsoft.com/office/drawing/2014/main" id="{7BAB9388-4484-40E6-9AE4-049CECE30657}"/>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149</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58780903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55B77CE-9A61-461E-8212-BE10B5F73B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696" y="2251773"/>
            <a:ext cx="5400601" cy="4047522"/>
          </a:xfrm>
          <a:prstGeom prst="rect">
            <a:avLst/>
          </a:prstGeom>
        </p:spPr>
      </p:pic>
      <p:sp>
        <p:nvSpPr>
          <p:cNvPr id="272387" name="Text Box 3">
            <a:extLst>
              <a:ext uri="{FF2B5EF4-FFF2-40B4-BE49-F238E27FC236}">
                <a16:creationId xmlns:a16="http://schemas.microsoft.com/office/drawing/2014/main" id="{F0385826-B433-4CB5-B02B-D28D7ECA1E8D}"/>
              </a:ext>
            </a:extLst>
          </p:cNvPr>
          <p:cNvSpPr txBox="1">
            <a:spLocks noChangeArrowheads="1"/>
          </p:cNvSpPr>
          <p:nvPr/>
        </p:nvSpPr>
        <p:spPr bwMode="auto">
          <a:xfrm>
            <a:off x="251521" y="1224000"/>
            <a:ext cx="8712967" cy="94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ja-JP"/>
            </a:defPPr>
            <a:lvl1pPr marL="360000" indent="-360000">
              <a:spcBef>
                <a:spcPts val="1200"/>
              </a:spcBef>
              <a:defRPr sz="2800">
                <a:latin typeface="Segoe UI" panose="020B0502040204020203" pitchFamily="34" charset="0"/>
                <a:ea typeface="メイリオ" panose="020B0604030504040204" pitchFamily="50" charset="-128"/>
              </a:defRPr>
            </a:lvl1pPr>
            <a:lvl2pPr marL="742950" indent="-285750">
              <a:defRPr>
                <a:latin typeface="Arial" panose="020B0604020202020204" pitchFamily="34" charset="0"/>
                <a:ea typeface="ＭＳ Ｐゴシック" panose="020B0600070205080204" pitchFamily="50" charset="-128"/>
              </a:defRPr>
            </a:lvl2pPr>
            <a:lvl3pPr marL="1143000" indent="-228600">
              <a:defRPr>
                <a:latin typeface="Arial" panose="020B0604020202020204" pitchFamily="34" charset="0"/>
                <a:ea typeface="ＭＳ Ｐゴシック" panose="020B0600070205080204" pitchFamily="50" charset="-128"/>
              </a:defRPr>
            </a:lvl3pPr>
            <a:lvl4pPr marL="1600200" indent="-228600">
              <a:defRPr>
                <a:latin typeface="Arial" panose="020B0604020202020204" pitchFamily="34" charset="0"/>
                <a:ea typeface="ＭＳ Ｐゴシック" panose="020B0600070205080204" pitchFamily="50" charset="-128"/>
              </a:defRPr>
            </a:lvl4pPr>
            <a:lvl5pPr marL="2057400" indent="-228600">
              <a:defRPr>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9pPr>
          </a:lstStyle>
          <a:p>
            <a:r>
              <a:rPr lang="ja-JP" altLang="en-US" dirty="0"/>
              <a:t>○１回の吸引は </a:t>
            </a:r>
            <a:r>
              <a:rPr lang="en-US" altLang="ja-JP" dirty="0">
                <a:solidFill>
                  <a:srgbClr val="C00000"/>
                </a:solidFill>
              </a:rPr>
              <a:t>10</a:t>
            </a:r>
            <a:r>
              <a:rPr lang="ja-JP" altLang="en-US" dirty="0">
                <a:solidFill>
                  <a:srgbClr val="C00000"/>
                </a:solidFill>
              </a:rPr>
              <a:t>秒以内</a:t>
            </a:r>
            <a:r>
              <a:rPr lang="ja-JP" altLang="en-US" dirty="0"/>
              <a:t>に、できるだけ短時間で、しかし、確実に効率よく吸引することを心がける。</a:t>
            </a:r>
          </a:p>
        </p:txBody>
      </p:sp>
      <p:sp>
        <p:nvSpPr>
          <p:cNvPr id="272389" name="AutoShape 4">
            <a:extLst>
              <a:ext uri="{FF2B5EF4-FFF2-40B4-BE49-F238E27FC236}">
                <a16:creationId xmlns:a16="http://schemas.microsoft.com/office/drawing/2014/main" id="{355E508D-3C1E-4A48-A89F-6EA226745CFC}"/>
              </a:ext>
            </a:extLst>
          </p:cNvPr>
          <p:cNvSpPr>
            <a:spLocks noChangeArrowheads="1"/>
          </p:cNvSpPr>
          <p:nvPr/>
        </p:nvSpPr>
        <p:spPr bwMode="auto">
          <a:xfrm>
            <a:off x="4893319" y="2204864"/>
            <a:ext cx="3889375" cy="1512168"/>
          </a:xfrm>
          <a:prstGeom prst="wedgeRoundRectCallout">
            <a:avLst>
              <a:gd name="adj1" fmla="val -61649"/>
              <a:gd name="adj2" fmla="val 92912"/>
              <a:gd name="adj3" fmla="val 16667"/>
            </a:avLst>
          </a:prstGeom>
          <a:solidFill>
            <a:schemeClr val="bg1"/>
          </a:solidFill>
          <a:ln w="9525">
            <a:solidFill>
              <a:schemeClr val="bg1">
                <a:lumMod val="50000"/>
              </a:schemeClr>
            </a:solidFill>
            <a:miter lim="800000"/>
            <a:headEnd/>
            <a:tailEnd/>
          </a:ln>
        </p:spPr>
        <p:txBody>
          <a:bodyPr lIns="87269" tIns="43635" rIns="87269" bIns="43635"/>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ctr" defTabSz="873125" rtl="0" eaLnBrk="1" fontAlgn="auto" latinLnBrk="0" hangingPunct="1">
              <a:lnSpc>
                <a:spcPct val="100000"/>
              </a:lnSpc>
              <a:spcBef>
                <a:spcPct val="0"/>
              </a:spcBef>
              <a:spcAft>
                <a:spcPts val="0"/>
              </a:spcAft>
              <a:buClrTx/>
              <a:buSzTx/>
              <a:buFontTx/>
              <a:buNone/>
              <a:tabLst/>
              <a:defRPr/>
            </a:pPr>
            <a:endParaRPr kumimoji="1" lang="ja-JP" altLang="ja-JP" sz="17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272390" name="Text Box 5">
            <a:extLst>
              <a:ext uri="{FF2B5EF4-FFF2-40B4-BE49-F238E27FC236}">
                <a16:creationId xmlns:a16="http://schemas.microsoft.com/office/drawing/2014/main" id="{A6DEB61C-0070-4586-BCF6-CAC604A8DF34}"/>
              </a:ext>
            </a:extLst>
          </p:cNvPr>
          <p:cNvSpPr txBox="1">
            <a:spLocks noChangeArrowheads="1"/>
          </p:cNvSpPr>
          <p:nvPr/>
        </p:nvSpPr>
        <p:spPr bwMode="auto">
          <a:xfrm>
            <a:off x="5076056" y="2399198"/>
            <a:ext cx="3779912" cy="1196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１回の吸引は</a:t>
            </a:r>
            <a:r>
              <a:rPr kumimoji="1" lang="en-US" altLang="ja-JP" sz="2400" b="1" i="0" u="none" strike="noStrike" kern="1200" cap="none" spc="0" normalizeH="0" noProof="0" dirty="0">
                <a:ln>
                  <a:noFill/>
                </a:ln>
                <a:solidFill>
                  <a:srgbClr val="C00000"/>
                </a:solidFill>
                <a:effectLst/>
                <a:uLnTx/>
                <a:uFillTx/>
                <a:latin typeface="Segoe UI" panose="020B0502040204020203" pitchFamily="34" charset="0"/>
                <a:ea typeface="メイリオ" panose="020B0604030504040204" pitchFamily="50" charset="-128"/>
                <a:cs typeface="+mn-cs"/>
              </a:rPr>
              <a:t>10</a:t>
            </a:r>
            <a:r>
              <a:rPr kumimoji="1" lang="ja-JP" altLang="en-US" sz="2400" b="1" i="0" u="none" strike="noStrike" kern="1200" cap="none" spc="0" normalizeH="0" noProof="0" dirty="0">
                <a:ln>
                  <a:noFill/>
                </a:ln>
                <a:solidFill>
                  <a:srgbClr val="C00000"/>
                </a:solidFill>
                <a:effectLst/>
                <a:uLnTx/>
                <a:uFillTx/>
                <a:latin typeface="Segoe UI" panose="020B0502040204020203" pitchFamily="34" charset="0"/>
                <a:ea typeface="メイリオ" panose="020B0604030504040204" pitchFamily="50" charset="-128"/>
                <a:cs typeface="+mn-cs"/>
              </a:rPr>
              <a:t>秒</a:t>
            </a:r>
            <a:r>
              <a:rPr kumimoji="1" lang="ja-JP" altLang="en-US" sz="24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以内で。</a:t>
            </a:r>
          </a:p>
          <a:p>
            <a:pPr marL="0" marR="0" lvl="0" indent="0" algn="l" defTabSz="873125" rtl="0" eaLnBrk="1" fontAlgn="auto" latinLnBrk="0" hangingPunct="1">
              <a:lnSpc>
                <a:spcPct val="100000"/>
              </a:lnSpc>
              <a:spcBef>
                <a:spcPct val="0"/>
              </a:spcBef>
              <a:spcAft>
                <a:spcPts val="0"/>
              </a:spcAft>
              <a:buClrTx/>
              <a:buSzTx/>
              <a:buFontTx/>
              <a:buNone/>
              <a:tabLst/>
              <a:defRPr/>
            </a:pPr>
            <a:r>
              <a:rPr lang="ja-JP" altLang="en-US" sz="2400" b="1" dirty="0">
                <a:solidFill>
                  <a:schemeClr val="tx1">
                    <a:lumMod val="75000"/>
                    <a:lumOff val="25000"/>
                  </a:schemeClr>
                </a:solidFill>
                <a:latin typeface="Segoe UI" panose="020B0502040204020203" pitchFamily="34" charset="0"/>
                <a:ea typeface="メイリオ" panose="020B0604030504040204" pitchFamily="50" charset="-128"/>
              </a:rPr>
              <a:t>しかし、できるだけ</a:t>
            </a:r>
            <a:r>
              <a:rPr kumimoji="1" lang="ja-JP" altLang="en-US" sz="24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最短</a:t>
            </a:r>
          </a:p>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時間で効率よく行う。</a:t>
            </a:r>
          </a:p>
        </p:txBody>
      </p:sp>
      <p:sp>
        <p:nvSpPr>
          <p:cNvPr id="3" name="タイトル 2">
            <a:extLst>
              <a:ext uri="{FF2B5EF4-FFF2-40B4-BE49-F238E27FC236}">
                <a16:creationId xmlns:a16="http://schemas.microsoft.com/office/drawing/2014/main" id="{284FAD2C-F620-4546-9AE9-416D53C25A42}"/>
              </a:ext>
            </a:extLst>
          </p:cNvPr>
          <p:cNvSpPr>
            <a:spLocks noGrp="1"/>
          </p:cNvSpPr>
          <p:nvPr>
            <p:ph type="title"/>
          </p:nvPr>
        </p:nvSpPr>
        <p:spPr/>
        <p:txBody>
          <a:bodyPr>
            <a:normAutofit fontScale="90000"/>
          </a:bodyPr>
          <a:lstStyle/>
          <a:p>
            <a:r>
              <a:rPr kumimoji="1" lang="ja-JP" altLang="en-US" dirty="0"/>
              <a:t>手順⑪気管</a:t>
            </a:r>
            <a:r>
              <a:rPr lang="ja-JP" altLang="en-US" dirty="0"/>
              <a:t>カニューレ内部を吸引する</a:t>
            </a:r>
            <a:endParaRPr kumimoji="1" lang="ja-JP" altLang="en-US" dirty="0"/>
          </a:p>
        </p:txBody>
      </p:sp>
      <p:sp>
        <p:nvSpPr>
          <p:cNvPr id="12" name="テキスト ボックス 11">
            <a:extLst>
              <a:ext uri="{FF2B5EF4-FFF2-40B4-BE49-F238E27FC236}">
                <a16:creationId xmlns:a16="http://schemas.microsoft.com/office/drawing/2014/main" id="{84597C02-1A9F-42CE-8D83-85FB65D00912}"/>
              </a:ext>
            </a:extLst>
          </p:cNvPr>
          <p:cNvSpPr txBox="1"/>
          <p:nvPr/>
        </p:nvSpPr>
        <p:spPr>
          <a:xfrm>
            <a:off x="5308099" y="169200"/>
            <a:ext cx="3440365"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4-6. </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気管カニューレ内吸引</a:t>
            </a:r>
          </a:p>
        </p:txBody>
      </p:sp>
      <p:sp>
        <p:nvSpPr>
          <p:cNvPr id="8" name="テキスト ボックス 7">
            <a:extLst>
              <a:ext uri="{FF2B5EF4-FFF2-40B4-BE49-F238E27FC236}">
                <a16:creationId xmlns:a16="http://schemas.microsoft.com/office/drawing/2014/main" id="{828F9ED4-1BE4-4188-94A3-5A9CA4CDC361}"/>
              </a:ext>
            </a:extLst>
          </p:cNvPr>
          <p:cNvSpPr txBox="1"/>
          <p:nvPr/>
        </p:nvSpPr>
        <p:spPr>
          <a:xfrm>
            <a:off x="423843" y="6294512"/>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9" name="スライド番号プレースホルダー 1">
            <a:extLst>
              <a:ext uri="{FF2B5EF4-FFF2-40B4-BE49-F238E27FC236}">
                <a16:creationId xmlns:a16="http://schemas.microsoft.com/office/drawing/2014/main" id="{10348390-E8BA-4523-979B-CA6B78A6C83D}"/>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150</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18769033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3">
            <a:extLst>
              <a:ext uri="{FF2B5EF4-FFF2-40B4-BE49-F238E27FC236}">
                <a16:creationId xmlns:a16="http://schemas.microsoft.com/office/drawing/2014/main" id="{0018CA1F-09B3-43C7-84EB-8AAFF4A2B6A0}"/>
              </a:ext>
            </a:extLst>
          </p:cNvPr>
          <p:cNvSpPr txBox="1">
            <a:spLocks noChangeArrowheads="1"/>
          </p:cNvSpPr>
          <p:nvPr/>
        </p:nvSpPr>
        <p:spPr bwMode="auto">
          <a:xfrm>
            <a:off x="251521" y="1224000"/>
            <a:ext cx="8712967" cy="94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ja-JP"/>
            </a:defPPr>
            <a:lvl1pPr marL="360000" indent="-360000">
              <a:spcBef>
                <a:spcPts val="1200"/>
              </a:spcBef>
              <a:defRPr sz="2800">
                <a:latin typeface="Segoe UI" panose="020B0502040204020203" pitchFamily="34" charset="0"/>
                <a:ea typeface="メイリオ" panose="020B0604030504040204" pitchFamily="50" charset="-128"/>
              </a:defRPr>
            </a:lvl1pPr>
            <a:lvl2pPr marL="742950" indent="-285750">
              <a:defRPr>
                <a:latin typeface="Arial" panose="020B0604020202020204" pitchFamily="34" charset="0"/>
                <a:ea typeface="ＭＳ Ｐゴシック" panose="020B0600070205080204" pitchFamily="50" charset="-128"/>
              </a:defRPr>
            </a:lvl2pPr>
            <a:lvl3pPr marL="1143000" indent="-228600">
              <a:defRPr>
                <a:latin typeface="Arial" panose="020B0604020202020204" pitchFamily="34" charset="0"/>
                <a:ea typeface="ＭＳ Ｐゴシック" panose="020B0600070205080204" pitchFamily="50" charset="-128"/>
              </a:defRPr>
            </a:lvl3pPr>
            <a:lvl4pPr marL="1600200" indent="-228600">
              <a:defRPr>
                <a:latin typeface="Arial" panose="020B0604020202020204" pitchFamily="34" charset="0"/>
                <a:ea typeface="ＭＳ Ｐゴシック" panose="020B0600070205080204" pitchFamily="50" charset="-128"/>
              </a:defRPr>
            </a:lvl4pPr>
            <a:lvl5pPr marL="2057400" indent="-228600">
              <a:defRPr>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9pPr>
          </a:lstStyle>
          <a:p>
            <a:r>
              <a:rPr lang="ja-JP" altLang="en-US" dirty="0"/>
              <a:t>○吸引後、フレキシブルチューブ先端のコネクターを、</a:t>
            </a:r>
            <a:r>
              <a:rPr lang="ja-JP" altLang="en-US" b="1" dirty="0">
                <a:solidFill>
                  <a:srgbClr val="C00000"/>
                </a:solidFill>
              </a:rPr>
              <a:t>すぐに</a:t>
            </a:r>
            <a:r>
              <a:rPr lang="ja-JP" altLang="en-US" dirty="0"/>
              <a:t>気管カニューレに接続する。</a:t>
            </a:r>
          </a:p>
        </p:txBody>
      </p:sp>
      <p:sp>
        <p:nvSpPr>
          <p:cNvPr id="4" name="タイトル 3">
            <a:extLst>
              <a:ext uri="{FF2B5EF4-FFF2-40B4-BE49-F238E27FC236}">
                <a16:creationId xmlns:a16="http://schemas.microsoft.com/office/drawing/2014/main" id="{F581D841-54CC-45C9-9EA6-9DA5A4DEBBAF}"/>
              </a:ext>
            </a:extLst>
          </p:cNvPr>
          <p:cNvSpPr>
            <a:spLocks noGrp="1"/>
          </p:cNvSpPr>
          <p:nvPr>
            <p:ph type="title"/>
          </p:nvPr>
        </p:nvSpPr>
        <p:spPr/>
        <p:txBody>
          <a:bodyPr>
            <a:normAutofit fontScale="90000"/>
          </a:bodyPr>
          <a:lstStyle/>
          <a:p>
            <a:r>
              <a:rPr lang="ja-JP" altLang="en-US" dirty="0"/>
              <a:t>手順⑫コネクターを素早く接続する</a:t>
            </a:r>
          </a:p>
        </p:txBody>
      </p:sp>
      <p:sp>
        <p:nvSpPr>
          <p:cNvPr id="10" name="テキスト ボックス 9">
            <a:extLst>
              <a:ext uri="{FF2B5EF4-FFF2-40B4-BE49-F238E27FC236}">
                <a16:creationId xmlns:a16="http://schemas.microsoft.com/office/drawing/2014/main" id="{A58FFADA-940D-4D5D-AB8A-DDA3D4A8B515}"/>
              </a:ext>
            </a:extLst>
          </p:cNvPr>
          <p:cNvSpPr txBox="1"/>
          <p:nvPr/>
        </p:nvSpPr>
        <p:spPr>
          <a:xfrm>
            <a:off x="5308099" y="169200"/>
            <a:ext cx="3440365"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4-6. </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気管カニューレ内吸引</a:t>
            </a:r>
          </a:p>
        </p:txBody>
      </p:sp>
      <p:pic>
        <p:nvPicPr>
          <p:cNvPr id="14" name="図 13">
            <a:extLst>
              <a:ext uri="{FF2B5EF4-FFF2-40B4-BE49-F238E27FC236}">
                <a16:creationId xmlns:a16="http://schemas.microsoft.com/office/drawing/2014/main" id="{74EA6C0A-9D2F-41D4-9A9C-99E026E5FA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1774" y="2509414"/>
            <a:ext cx="4680493" cy="3508912"/>
          </a:xfrm>
          <a:prstGeom prst="rect">
            <a:avLst/>
          </a:prstGeom>
        </p:spPr>
      </p:pic>
      <p:sp>
        <p:nvSpPr>
          <p:cNvPr id="15" name="円形吹き出し 3">
            <a:extLst>
              <a:ext uri="{FF2B5EF4-FFF2-40B4-BE49-F238E27FC236}">
                <a16:creationId xmlns:a16="http://schemas.microsoft.com/office/drawing/2014/main" id="{99DE6330-8E3A-4DA8-B4F7-932A75CE610A}"/>
              </a:ext>
            </a:extLst>
          </p:cNvPr>
          <p:cNvSpPr>
            <a:spLocks noChangeArrowheads="1"/>
          </p:cNvSpPr>
          <p:nvPr/>
        </p:nvSpPr>
        <p:spPr bwMode="auto">
          <a:xfrm>
            <a:off x="941685" y="4725144"/>
            <a:ext cx="3962400" cy="1586355"/>
          </a:xfrm>
          <a:prstGeom prst="wedgeRoundRectCallout">
            <a:avLst>
              <a:gd name="adj1" fmla="val 56777"/>
              <a:gd name="adj2" fmla="val -36698"/>
              <a:gd name="adj3" fmla="val 16667"/>
            </a:avLst>
          </a:prstGeom>
          <a:solidFill>
            <a:schemeClr val="bg1"/>
          </a:solidFill>
          <a:ln w="25400" algn="ctr">
            <a:solidFill>
              <a:schemeClr val="bg1">
                <a:lumMod val="50000"/>
              </a:schemeClr>
            </a:solidFill>
            <a:miter lim="800000"/>
            <a:headEnd/>
            <a:tailEnd/>
          </a:ln>
        </p:spPr>
        <p:txBody>
          <a:bodyPr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ctr" defTabSz="873125" rtl="0" eaLnBrk="1" fontAlgn="auto" latinLnBrk="0" hangingPunct="1">
              <a:lnSpc>
                <a:spcPct val="100000"/>
              </a:lnSpc>
              <a:spcBef>
                <a:spcPct val="0"/>
              </a:spcBef>
              <a:spcAft>
                <a:spcPts val="0"/>
              </a:spcAft>
              <a:buClrTx/>
              <a:buSzTx/>
              <a:buFontTx/>
              <a:buNone/>
              <a:tabLst/>
              <a:defRPr/>
            </a:pPr>
            <a:endParaRPr kumimoji="1" lang="ja-JP" altLang="en-US" sz="1900" b="1" i="0" u="none" strike="noStrike" kern="1200" cap="none" spc="0" normalizeH="0" baseline="0" noProof="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6" name="Text Box 5">
            <a:extLst>
              <a:ext uri="{FF2B5EF4-FFF2-40B4-BE49-F238E27FC236}">
                <a16:creationId xmlns:a16="http://schemas.microsoft.com/office/drawing/2014/main" id="{13042143-1CEB-4C2D-902D-BA0FBC55888A}"/>
              </a:ext>
            </a:extLst>
          </p:cNvPr>
          <p:cNvSpPr txBox="1">
            <a:spLocks noChangeArrowheads="1"/>
          </p:cNvSpPr>
          <p:nvPr/>
        </p:nvSpPr>
        <p:spPr bwMode="auto">
          <a:xfrm>
            <a:off x="1012900" y="4869160"/>
            <a:ext cx="3962400" cy="1442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lvl="0">
              <a:spcBef>
                <a:spcPct val="0"/>
              </a:spcBef>
              <a:buNone/>
              <a:defRPr/>
            </a:pPr>
            <a:r>
              <a:rPr lang="ja-JP" altLang="en-US" sz="2200" b="1" dirty="0">
                <a:solidFill>
                  <a:schemeClr val="tx1">
                    <a:lumMod val="75000"/>
                    <a:lumOff val="25000"/>
                  </a:schemeClr>
                </a:solidFill>
                <a:latin typeface="Segoe UI" panose="020B0502040204020203" pitchFamily="34" charset="0"/>
                <a:ea typeface="メイリオ" panose="020B0604030504040204" pitchFamily="50" charset="-128"/>
              </a:rPr>
              <a:t>この時フレキシブルチューブ内にたまった水滴をはらい、気管カニューレ内部に落ちないように注意する。</a:t>
            </a:r>
            <a:endParaRPr kumimoji="1" lang="ja-JP" altLang="en-US" sz="22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endParaRPr>
          </a:p>
        </p:txBody>
      </p:sp>
      <p:sp>
        <p:nvSpPr>
          <p:cNvPr id="17" name="AutoShape 20">
            <a:extLst>
              <a:ext uri="{FF2B5EF4-FFF2-40B4-BE49-F238E27FC236}">
                <a16:creationId xmlns:a16="http://schemas.microsoft.com/office/drawing/2014/main" id="{33A2C71C-C33E-4E12-A9A8-45855C7FFC69}"/>
              </a:ext>
            </a:extLst>
          </p:cNvPr>
          <p:cNvSpPr>
            <a:spLocks noChangeArrowheads="1"/>
          </p:cNvSpPr>
          <p:nvPr/>
        </p:nvSpPr>
        <p:spPr bwMode="auto">
          <a:xfrm>
            <a:off x="1259632" y="2113370"/>
            <a:ext cx="1440409" cy="792088"/>
          </a:xfrm>
          <a:prstGeom prst="upArrowCallout">
            <a:avLst>
              <a:gd name="adj1" fmla="val 25000"/>
              <a:gd name="adj2" fmla="val 25000"/>
              <a:gd name="adj3" fmla="val 25000"/>
              <a:gd name="adj4" fmla="val 51217"/>
            </a:avLst>
          </a:prstGeom>
          <a:solidFill>
            <a:srgbClr val="C00000"/>
          </a:solidFill>
          <a:ln w="28575">
            <a:noFill/>
            <a:round/>
            <a:headEnd/>
            <a:tailEnd/>
          </a:ln>
        </p:spPr>
        <p:txBody>
          <a:bodyPr wrap="none" tIns="72000"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sz="2400" b="1" dirty="0">
                <a:solidFill>
                  <a:schemeClr val="bg1"/>
                </a:solidFill>
                <a:ea typeface="メイリオ" panose="020B0604030504040204" pitchFamily="50" charset="-128"/>
              </a:rPr>
              <a:t>重要</a:t>
            </a:r>
          </a:p>
        </p:txBody>
      </p:sp>
      <p:sp>
        <p:nvSpPr>
          <p:cNvPr id="18" name="テキスト ボックス 17">
            <a:extLst>
              <a:ext uri="{FF2B5EF4-FFF2-40B4-BE49-F238E27FC236}">
                <a16:creationId xmlns:a16="http://schemas.microsoft.com/office/drawing/2014/main" id="{53AF6A9C-15A7-4F19-AFA5-9047652C315A}"/>
              </a:ext>
            </a:extLst>
          </p:cNvPr>
          <p:cNvSpPr txBox="1"/>
          <p:nvPr/>
        </p:nvSpPr>
        <p:spPr>
          <a:xfrm>
            <a:off x="4958313" y="6021288"/>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11" name="スライド番号プレースホルダー 1">
            <a:extLst>
              <a:ext uri="{FF2B5EF4-FFF2-40B4-BE49-F238E27FC236}">
                <a16:creationId xmlns:a16="http://schemas.microsoft.com/office/drawing/2014/main" id="{9F4FAE2D-60B0-4974-8E75-D1BF53BB9462}"/>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151</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18220227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F709D125-314C-42AB-AB5E-36A8E6B1C309}"/>
              </a:ext>
            </a:extLst>
          </p:cNvPr>
          <p:cNvSpPr>
            <a:spLocks noGrp="1"/>
          </p:cNvSpPr>
          <p:nvPr>
            <p:ph type="title"/>
          </p:nvPr>
        </p:nvSpPr>
        <p:spPr/>
        <p:txBody>
          <a:bodyPr>
            <a:normAutofit fontScale="90000"/>
          </a:bodyPr>
          <a:lstStyle/>
          <a:p>
            <a:r>
              <a:rPr kumimoji="1" lang="ja-JP" altLang="en-US" dirty="0"/>
              <a:t>手順⑬確認の声かけをする</a:t>
            </a:r>
          </a:p>
        </p:txBody>
      </p:sp>
      <p:pic>
        <p:nvPicPr>
          <p:cNvPr id="13" name="図 12">
            <a:extLst>
              <a:ext uri="{FF2B5EF4-FFF2-40B4-BE49-F238E27FC236}">
                <a16:creationId xmlns:a16="http://schemas.microsoft.com/office/drawing/2014/main" id="{A61E861A-DBDF-4069-9557-C5A8A12BD2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5696" y="2205186"/>
            <a:ext cx="5400600" cy="4050450"/>
          </a:xfrm>
          <a:prstGeom prst="rect">
            <a:avLst/>
          </a:prstGeom>
        </p:spPr>
      </p:pic>
      <p:grpSp>
        <p:nvGrpSpPr>
          <p:cNvPr id="14" name="グループ化 13">
            <a:extLst>
              <a:ext uri="{FF2B5EF4-FFF2-40B4-BE49-F238E27FC236}">
                <a16:creationId xmlns:a16="http://schemas.microsoft.com/office/drawing/2014/main" id="{B77C775A-CD3E-4D1E-922E-8F87C5BCFB0A}"/>
              </a:ext>
            </a:extLst>
          </p:cNvPr>
          <p:cNvGrpSpPr/>
          <p:nvPr/>
        </p:nvGrpSpPr>
        <p:grpSpPr>
          <a:xfrm>
            <a:off x="5004048" y="2132856"/>
            <a:ext cx="3744912" cy="1692509"/>
            <a:chOff x="5030438" y="1972920"/>
            <a:chExt cx="3744912" cy="1692509"/>
          </a:xfrm>
        </p:grpSpPr>
        <p:sp>
          <p:nvSpPr>
            <p:cNvPr id="15" name="AutoShape 62">
              <a:extLst>
                <a:ext uri="{FF2B5EF4-FFF2-40B4-BE49-F238E27FC236}">
                  <a16:creationId xmlns:a16="http://schemas.microsoft.com/office/drawing/2014/main" id="{64FE8782-49FA-4923-9470-232DCC43AE09}"/>
                </a:ext>
              </a:extLst>
            </p:cNvPr>
            <p:cNvSpPr>
              <a:spLocks noChangeArrowheads="1"/>
            </p:cNvSpPr>
            <p:nvPr/>
          </p:nvSpPr>
          <p:spPr bwMode="auto">
            <a:xfrm rot="10800000">
              <a:off x="5030438" y="1972920"/>
              <a:ext cx="3744912" cy="1692509"/>
            </a:xfrm>
            <a:prstGeom prst="wedgeRoundRectCallout">
              <a:avLst>
                <a:gd name="adj1" fmla="val 68481"/>
                <a:gd name="adj2" fmla="val -41947"/>
                <a:gd name="adj3" fmla="val 16667"/>
              </a:avLst>
            </a:prstGeom>
            <a:solidFill>
              <a:schemeClr val="bg1"/>
            </a:solidFill>
            <a:ln w="9525">
              <a:solidFill>
                <a:schemeClr val="bg1">
                  <a:lumMod val="50000"/>
                </a:schemeClr>
              </a:solidFill>
              <a:miter lim="800000"/>
              <a:headEnd/>
              <a:tailEnd/>
            </a:ln>
          </p:spPr>
          <p:txBody>
            <a:bodyPr rot="10800000" lIns="87269" tIns="43635" rIns="87269" bIns="43635"/>
            <a:lstStyle/>
            <a:p>
              <a:pPr marL="0" marR="0" lvl="0" indent="0" algn="ctr" defTabSz="873125" rtl="0" eaLnBrk="1" fontAlgn="auto" latinLnBrk="0" hangingPunct="1">
                <a:lnSpc>
                  <a:spcPct val="100000"/>
                </a:lnSpc>
                <a:spcBef>
                  <a:spcPts val="0"/>
                </a:spcBef>
                <a:spcAft>
                  <a:spcPts val="0"/>
                </a:spcAft>
                <a:buClrTx/>
                <a:buSzTx/>
                <a:buFontTx/>
                <a:buNone/>
                <a:tabLst/>
                <a:defRPr/>
              </a:pPr>
              <a:endParaRPr kumimoji="1" lang="ja-JP" altLang="ja-JP"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6" name="Text Box 32">
              <a:extLst>
                <a:ext uri="{FF2B5EF4-FFF2-40B4-BE49-F238E27FC236}">
                  <a16:creationId xmlns:a16="http://schemas.microsoft.com/office/drawing/2014/main" id="{7190339A-0271-4FED-953F-61017B54D16F}"/>
                </a:ext>
              </a:extLst>
            </p:cNvPr>
            <p:cNvSpPr txBox="1">
              <a:spLocks noChangeArrowheads="1"/>
            </p:cNvSpPr>
            <p:nvPr/>
          </p:nvSpPr>
          <p:spPr bwMode="auto">
            <a:xfrm>
              <a:off x="5138470" y="2027972"/>
              <a:ext cx="3636384" cy="15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en-US" altLang="ja-JP" sz="2400" b="1" i="0" u="none" strike="noStrike" kern="1200" cap="none" spc="0" normalizeH="0" baseline="0" noProof="0" dirty="0">
                  <a:ln>
                    <a:noFill/>
                  </a:ln>
                  <a:effectLst/>
                  <a:uLnTx/>
                  <a:uFillTx/>
                  <a:latin typeface="Arial" panose="020B0604020202020204" pitchFamily="34" charset="0"/>
                  <a:ea typeface="HG丸ｺﾞｼｯｸM-PRO" panose="020F0600000000000000" pitchFamily="50" charset="-128"/>
                  <a:cs typeface="+mn-cs"/>
                </a:rPr>
                <a:t>○○</a:t>
              </a:r>
              <a:r>
                <a:rPr kumimoji="1" lang="ja-JP" altLang="en-US" sz="2400" b="1" i="0" u="none" strike="noStrike" kern="1200" cap="none" spc="0" normalizeH="0" baseline="0" noProof="0" dirty="0">
                  <a:ln>
                    <a:noFill/>
                  </a:ln>
                  <a:effectLst/>
                  <a:uLnTx/>
                  <a:uFillTx/>
                  <a:latin typeface="Arial" panose="020B0604020202020204" pitchFamily="34" charset="0"/>
                  <a:ea typeface="HG丸ｺﾞｼｯｸM-PRO" panose="020F0600000000000000" pitchFamily="50" charset="-128"/>
                  <a:cs typeface="+mn-cs"/>
                </a:rPr>
                <a:t>さん、</a:t>
              </a:r>
            </a:p>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baseline="0" noProof="0" dirty="0">
                  <a:ln>
                    <a:noFill/>
                  </a:ln>
                  <a:effectLst/>
                  <a:uLnTx/>
                  <a:uFillTx/>
                  <a:latin typeface="Arial" panose="020B0604020202020204" pitchFamily="34" charset="0"/>
                  <a:ea typeface="HG丸ｺﾞｼｯｸM-PRO" panose="020F0600000000000000" pitchFamily="50" charset="-128"/>
                  <a:cs typeface="+mn-cs"/>
                </a:rPr>
                <a:t>吸引が終わりました。</a:t>
              </a:r>
            </a:p>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baseline="0" noProof="0" dirty="0">
                  <a:ln>
                    <a:noFill/>
                  </a:ln>
                  <a:effectLst/>
                  <a:uLnTx/>
                  <a:uFillTx/>
                  <a:latin typeface="Arial" panose="020B0604020202020204" pitchFamily="34" charset="0"/>
                  <a:ea typeface="HG丸ｺﾞｼｯｸM-PRO" panose="020F0600000000000000" pitchFamily="50" charset="-128"/>
                  <a:cs typeface="+mn-cs"/>
                </a:rPr>
                <a:t>もう一度、吸引しましょうか？</a:t>
              </a:r>
              <a:endParaRPr kumimoji="1" lang="en-US" altLang="ja-JP" sz="2400" b="1" i="0" u="none" strike="noStrike" kern="1200" cap="none" spc="0" normalizeH="0" baseline="0" noProof="0" dirty="0">
                <a:ln>
                  <a:noFill/>
                </a:ln>
                <a:effectLst/>
                <a:uLnTx/>
                <a:uFillTx/>
                <a:latin typeface="Arial" panose="020B0604020202020204" pitchFamily="34" charset="0"/>
                <a:ea typeface="HG丸ｺﾞｼｯｸM-PRO" panose="020F0600000000000000" pitchFamily="50" charset="-128"/>
                <a:cs typeface="+mn-cs"/>
              </a:endParaRPr>
            </a:p>
          </p:txBody>
        </p:sp>
      </p:grpSp>
      <p:sp>
        <p:nvSpPr>
          <p:cNvPr id="17" name="Text Box 3">
            <a:extLst>
              <a:ext uri="{FF2B5EF4-FFF2-40B4-BE49-F238E27FC236}">
                <a16:creationId xmlns:a16="http://schemas.microsoft.com/office/drawing/2014/main" id="{E7E8527C-24A9-4083-A696-5645023FE52F}"/>
              </a:ext>
            </a:extLst>
          </p:cNvPr>
          <p:cNvSpPr txBox="1">
            <a:spLocks noChangeArrowheads="1"/>
          </p:cNvSpPr>
          <p:nvPr/>
        </p:nvSpPr>
        <p:spPr bwMode="auto">
          <a:xfrm>
            <a:off x="251520" y="1224000"/>
            <a:ext cx="8820960" cy="94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ja-JP"/>
            </a:defPPr>
            <a:lvl1pPr marL="360000" indent="-360000">
              <a:spcBef>
                <a:spcPts val="1200"/>
              </a:spcBef>
              <a:defRPr sz="2800">
                <a:latin typeface="Segoe UI" panose="020B0502040204020203" pitchFamily="34" charset="0"/>
                <a:ea typeface="メイリオ" panose="020B0604030504040204" pitchFamily="50" charset="-128"/>
              </a:defRPr>
            </a:lvl1pPr>
            <a:lvl2pPr marL="742950" indent="-285750">
              <a:defRPr>
                <a:latin typeface="Arial" panose="020B0604020202020204" pitchFamily="34" charset="0"/>
                <a:ea typeface="ＭＳ Ｐゴシック" panose="020B0600070205080204" pitchFamily="50" charset="-128"/>
              </a:defRPr>
            </a:lvl2pPr>
            <a:lvl3pPr marL="1143000" indent="-228600">
              <a:defRPr>
                <a:latin typeface="Arial" panose="020B0604020202020204" pitchFamily="34" charset="0"/>
                <a:ea typeface="ＭＳ Ｐゴシック" panose="020B0600070205080204" pitchFamily="50" charset="-128"/>
              </a:defRPr>
            </a:lvl3pPr>
            <a:lvl4pPr marL="1600200" indent="-228600">
              <a:defRPr>
                <a:latin typeface="Arial" panose="020B0604020202020204" pitchFamily="34" charset="0"/>
                <a:ea typeface="ＭＳ Ｐゴシック" panose="020B0600070205080204" pitchFamily="50" charset="-128"/>
              </a:defRPr>
            </a:lvl4pPr>
            <a:lvl5pPr marL="2057400" indent="-228600">
              <a:defRPr>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9pPr>
          </a:lstStyle>
          <a:p>
            <a:r>
              <a:rPr lang="ja-JP" altLang="en-US" dirty="0"/>
              <a:t>○対象者に、吸引が終わったことを告げ、喀痰がとり切れたかを確認する。</a:t>
            </a:r>
          </a:p>
        </p:txBody>
      </p:sp>
      <p:sp>
        <p:nvSpPr>
          <p:cNvPr id="10" name="テキスト ボックス 9">
            <a:extLst>
              <a:ext uri="{FF2B5EF4-FFF2-40B4-BE49-F238E27FC236}">
                <a16:creationId xmlns:a16="http://schemas.microsoft.com/office/drawing/2014/main" id="{E9FB4981-087A-439C-8B6F-4BB9E1F9C385}"/>
              </a:ext>
            </a:extLst>
          </p:cNvPr>
          <p:cNvSpPr txBox="1"/>
          <p:nvPr/>
        </p:nvSpPr>
        <p:spPr>
          <a:xfrm>
            <a:off x="5308099" y="169200"/>
            <a:ext cx="3440365"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4-6. </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気管カニューレ内吸引</a:t>
            </a:r>
          </a:p>
        </p:txBody>
      </p:sp>
      <p:sp>
        <p:nvSpPr>
          <p:cNvPr id="9" name="テキスト ボックス 8">
            <a:extLst>
              <a:ext uri="{FF2B5EF4-FFF2-40B4-BE49-F238E27FC236}">
                <a16:creationId xmlns:a16="http://schemas.microsoft.com/office/drawing/2014/main" id="{ECAFF365-4EAB-446D-AF40-FCFFE3375E57}"/>
              </a:ext>
            </a:extLst>
          </p:cNvPr>
          <p:cNvSpPr txBox="1"/>
          <p:nvPr/>
        </p:nvSpPr>
        <p:spPr>
          <a:xfrm>
            <a:off x="423843" y="6273638"/>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11" name="スライド番号プレースホルダー 1">
            <a:extLst>
              <a:ext uri="{FF2B5EF4-FFF2-40B4-BE49-F238E27FC236}">
                <a16:creationId xmlns:a16="http://schemas.microsoft.com/office/drawing/2014/main" id="{F914DFDE-104A-4948-B523-60D25E60ED6B}"/>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152</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005013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矢印: 右 16">
            <a:extLst>
              <a:ext uri="{FF2B5EF4-FFF2-40B4-BE49-F238E27FC236}">
                <a16:creationId xmlns:a16="http://schemas.microsoft.com/office/drawing/2014/main" id="{D1429774-21B3-4D5E-A5B2-08D84B2AC548}"/>
              </a:ext>
            </a:extLst>
          </p:cNvPr>
          <p:cNvSpPr/>
          <p:nvPr/>
        </p:nvSpPr>
        <p:spPr>
          <a:xfrm>
            <a:off x="2024659" y="1273000"/>
            <a:ext cx="4779589" cy="1363912"/>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Segoe UI" panose="020B0502040204020203" pitchFamily="34" charset="0"/>
              <a:ea typeface="メイリオ" panose="020B0604030504040204" pitchFamily="50" charset="-128"/>
            </a:endParaRPr>
          </a:p>
        </p:txBody>
      </p:sp>
      <p:sp>
        <p:nvSpPr>
          <p:cNvPr id="19" name="矢印: 右 18">
            <a:extLst>
              <a:ext uri="{FF2B5EF4-FFF2-40B4-BE49-F238E27FC236}">
                <a16:creationId xmlns:a16="http://schemas.microsoft.com/office/drawing/2014/main" id="{7CD49693-BAD0-41D0-A779-19D7720C66D1}"/>
              </a:ext>
            </a:extLst>
          </p:cNvPr>
          <p:cNvSpPr/>
          <p:nvPr/>
        </p:nvSpPr>
        <p:spPr>
          <a:xfrm flipH="1">
            <a:off x="1928546" y="2707974"/>
            <a:ext cx="4779589" cy="1363912"/>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Segoe UI" panose="020B0502040204020203" pitchFamily="34" charset="0"/>
              <a:ea typeface="メイリオ" panose="020B0604030504040204" pitchFamily="50" charset="-128"/>
            </a:endParaRPr>
          </a:p>
        </p:txBody>
      </p:sp>
      <p:sp>
        <p:nvSpPr>
          <p:cNvPr id="2" name="タイトル 1">
            <a:extLst>
              <a:ext uri="{FF2B5EF4-FFF2-40B4-BE49-F238E27FC236}">
                <a16:creationId xmlns:a16="http://schemas.microsoft.com/office/drawing/2014/main" id="{717D2CBD-BE5F-411A-B813-E2E46F934621}"/>
              </a:ext>
            </a:extLst>
          </p:cNvPr>
          <p:cNvSpPr>
            <a:spLocks noGrp="1"/>
          </p:cNvSpPr>
          <p:nvPr>
            <p:ph type="title"/>
          </p:nvPr>
        </p:nvSpPr>
        <p:spPr/>
        <p:txBody>
          <a:bodyPr>
            <a:normAutofit fontScale="90000"/>
          </a:bodyPr>
          <a:lstStyle/>
          <a:p>
            <a:r>
              <a:rPr lang="ja-JP" altLang="en-US" dirty="0"/>
              <a:t>感染予防の基本</a:t>
            </a:r>
            <a:endParaRPr kumimoji="1" lang="ja-JP" altLang="en-US" dirty="0"/>
          </a:p>
        </p:txBody>
      </p:sp>
      <p:sp>
        <p:nvSpPr>
          <p:cNvPr id="4" name="テキスト ボックス 3">
            <a:extLst>
              <a:ext uri="{FF2B5EF4-FFF2-40B4-BE49-F238E27FC236}">
                <a16:creationId xmlns:a16="http://schemas.microsoft.com/office/drawing/2014/main" id="{E20B6389-72F1-4E82-81DD-008B4A56E9FA}"/>
              </a:ext>
            </a:extLst>
          </p:cNvPr>
          <p:cNvSpPr txBox="1"/>
          <p:nvPr/>
        </p:nvSpPr>
        <p:spPr>
          <a:xfrm>
            <a:off x="112059" y="2880000"/>
            <a:ext cx="1723549" cy="830997"/>
          </a:xfrm>
          <a:prstGeom prst="rect">
            <a:avLst/>
          </a:prstGeom>
          <a:noFill/>
        </p:spPr>
        <p:txBody>
          <a:bodyPr wrap="none" rtlCol="0">
            <a:spAutoFit/>
          </a:bodyPr>
          <a:lstStyle/>
          <a:p>
            <a:pPr algn="ctr"/>
            <a:r>
              <a:rPr kumimoji="1" lang="ja-JP" altLang="en-US" sz="2400" dirty="0">
                <a:latin typeface="Segoe UI" panose="020B0502040204020203" pitchFamily="34" charset="0"/>
                <a:ea typeface="メイリオ" panose="020B0604030504040204" pitchFamily="50" charset="-128"/>
              </a:rPr>
              <a:t>従事者</a:t>
            </a:r>
            <a:endParaRPr kumimoji="1" lang="en-US" altLang="ja-JP" sz="2400" dirty="0">
              <a:latin typeface="Segoe UI" panose="020B0502040204020203" pitchFamily="34" charset="0"/>
              <a:ea typeface="メイリオ" panose="020B0604030504040204" pitchFamily="50" charset="-128"/>
            </a:endParaRPr>
          </a:p>
          <a:p>
            <a:pPr algn="ctr"/>
            <a:r>
              <a:rPr lang="ja-JP" altLang="en-US" sz="2400" dirty="0">
                <a:latin typeface="Segoe UI" panose="020B0502040204020203" pitchFamily="34" charset="0"/>
                <a:ea typeface="メイリオ" panose="020B0604030504040204" pitchFamily="50" charset="-128"/>
              </a:rPr>
              <a:t>（あなた）</a:t>
            </a:r>
            <a:endParaRPr kumimoji="1" lang="ja-JP" altLang="en-US" sz="2400" dirty="0">
              <a:latin typeface="Segoe UI" panose="020B0502040204020203" pitchFamily="34" charset="0"/>
              <a:ea typeface="メイリオ" panose="020B0604030504040204" pitchFamily="50" charset="-128"/>
            </a:endParaRPr>
          </a:p>
        </p:txBody>
      </p:sp>
      <p:sp>
        <p:nvSpPr>
          <p:cNvPr id="9" name="テキスト ボックス 8">
            <a:extLst>
              <a:ext uri="{FF2B5EF4-FFF2-40B4-BE49-F238E27FC236}">
                <a16:creationId xmlns:a16="http://schemas.microsoft.com/office/drawing/2014/main" id="{A45339FA-4226-4D12-ACE3-9523A340397C}"/>
              </a:ext>
            </a:extLst>
          </p:cNvPr>
          <p:cNvSpPr txBox="1"/>
          <p:nvPr/>
        </p:nvSpPr>
        <p:spPr>
          <a:xfrm>
            <a:off x="6840000" y="2880000"/>
            <a:ext cx="2031325" cy="1200329"/>
          </a:xfrm>
          <a:prstGeom prst="rect">
            <a:avLst/>
          </a:prstGeom>
          <a:noFill/>
        </p:spPr>
        <p:txBody>
          <a:bodyPr wrap="none" rtlCol="0">
            <a:spAutoFit/>
          </a:bodyPr>
          <a:lstStyle/>
          <a:p>
            <a:pPr algn="ctr"/>
            <a:r>
              <a:rPr kumimoji="1" lang="ja-JP" altLang="en-US" sz="2400" dirty="0">
                <a:latin typeface="Segoe UI" panose="020B0502040204020203" pitchFamily="34" charset="0"/>
                <a:ea typeface="メイリオ" panose="020B0604030504040204" pitchFamily="50" charset="-128"/>
              </a:rPr>
              <a:t>対象者</a:t>
            </a:r>
            <a:endParaRPr kumimoji="1" lang="en-US" altLang="ja-JP" sz="2400" dirty="0">
              <a:latin typeface="Segoe UI" panose="020B0502040204020203" pitchFamily="34" charset="0"/>
              <a:ea typeface="メイリオ" panose="020B0604030504040204" pitchFamily="50" charset="-128"/>
            </a:endParaRPr>
          </a:p>
          <a:p>
            <a:pPr algn="ctr"/>
            <a:r>
              <a:rPr lang="ja-JP" altLang="en-US" sz="2400" dirty="0">
                <a:latin typeface="Segoe UI" panose="020B0502040204020203" pitchFamily="34" charset="0"/>
                <a:ea typeface="メイリオ" panose="020B0604030504040204" pitchFamily="50" charset="-128"/>
              </a:rPr>
              <a:t>（喀痰吸引等</a:t>
            </a:r>
            <a:endParaRPr lang="en-US" altLang="ja-JP" sz="2400" dirty="0">
              <a:latin typeface="Segoe UI" panose="020B0502040204020203" pitchFamily="34" charset="0"/>
              <a:ea typeface="メイリオ" panose="020B0604030504040204" pitchFamily="50" charset="-128"/>
            </a:endParaRPr>
          </a:p>
          <a:p>
            <a:pPr algn="ctr"/>
            <a:r>
              <a:rPr lang="ja-JP" altLang="en-US" sz="2400" dirty="0">
                <a:latin typeface="Segoe UI" panose="020B0502040204020203" pitchFamily="34" charset="0"/>
                <a:ea typeface="メイリオ" panose="020B0604030504040204" pitchFamily="50" charset="-128"/>
              </a:rPr>
              <a:t>を行う相手）</a:t>
            </a:r>
            <a:endParaRPr kumimoji="1" lang="ja-JP" altLang="en-US" sz="2400" dirty="0">
              <a:latin typeface="Segoe UI" panose="020B0502040204020203" pitchFamily="34" charset="0"/>
              <a:ea typeface="メイリオ" panose="020B0604030504040204" pitchFamily="50" charset="-128"/>
            </a:endParaRPr>
          </a:p>
        </p:txBody>
      </p:sp>
      <p:sp>
        <p:nvSpPr>
          <p:cNvPr id="10" name="テキスト ボックス 9">
            <a:extLst>
              <a:ext uri="{FF2B5EF4-FFF2-40B4-BE49-F238E27FC236}">
                <a16:creationId xmlns:a16="http://schemas.microsoft.com/office/drawing/2014/main" id="{DDF9857C-3AC9-49E4-9FEA-D3D5A1A30D8E}"/>
              </a:ext>
            </a:extLst>
          </p:cNvPr>
          <p:cNvSpPr txBox="1"/>
          <p:nvPr/>
        </p:nvSpPr>
        <p:spPr>
          <a:xfrm>
            <a:off x="1811590" y="1197913"/>
            <a:ext cx="4416594" cy="430887"/>
          </a:xfrm>
          <a:prstGeom prst="rect">
            <a:avLst/>
          </a:prstGeom>
          <a:noFill/>
        </p:spPr>
        <p:txBody>
          <a:bodyPr wrap="none" rtlCol="0">
            <a:spAutoFit/>
          </a:bodyPr>
          <a:lstStyle/>
          <a:p>
            <a:r>
              <a:rPr kumimoji="1" lang="ja-JP" altLang="en-US" sz="2200" dirty="0">
                <a:latin typeface="Segoe UI" panose="020B0502040204020203" pitchFamily="34" charset="0"/>
                <a:ea typeface="メイリオ" panose="020B0604030504040204" pitchFamily="50" charset="-128"/>
              </a:rPr>
              <a:t>あなたが感染源を持っている場合</a:t>
            </a:r>
          </a:p>
        </p:txBody>
      </p:sp>
      <p:sp>
        <p:nvSpPr>
          <p:cNvPr id="11" name="テキスト ボックス 10">
            <a:extLst>
              <a:ext uri="{FF2B5EF4-FFF2-40B4-BE49-F238E27FC236}">
                <a16:creationId xmlns:a16="http://schemas.microsoft.com/office/drawing/2014/main" id="{AF554AD2-5188-476C-A66B-29F95253760F}"/>
              </a:ext>
            </a:extLst>
          </p:cNvPr>
          <p:cNvSpPr txBox="1"/>
          <p:nvPr/>
        </p:nvSpPr>
        <p:spPr>
          <a:xfrm>
            <a:off x="2024659" y="1728000"/>
            <a:ext cx="4493538" cy="523220"/>
          </a:xfrm>
          <a:prstGeom prst="rect">
            <a:avLst/>
          </a:prstGeom>
          <a:noFill/>
        </p:spPr>
        <p:txBody>
          <a:bodyPr wrap="none" rtlCol="0">
            <a:spAutoFit/>
          </a:bodyPr>
          <a:lstStyle/>
          <a:p>
            <a:r>
              <a:rPr kumimoji="1" lang="ja-JP" altLang="en-US" sz="2800" b="1" dirty="0">
                <a:solidFill>
                  <a:schemeClr val="bg1"/>
                </a:solidFill>
                <a:latin typeface="Segoe UI" panose="020B0502040204020203" pitchFamily="34" charset="0"/>
                <a:ea typeface="メイリオ" panose="020B0604030504040204" pitchFamily="50" charset="-128"/>
              </a:rPr>
              <a:t>あなたが感染させるリスク</a:t>
            </a:r>
          </a:p>
        </p:txBody>
      </p:sp>
      <p:sp>
        <p:nvSpPr>
          <p:cNvPr id="12" name="テキスト ボックス 11">
            <a:extLst>
              <a:ext uri="{FF2B5EF4-FFF2-40B4-BE49-F238E27FC236}">
                <a16:creationId xmlns:a16="http://schemas.microsoft.com/office/drawing/2014/main" id="{16999447-4623-43D7-92F8-BA5A3A2C04D0}"/>
              </a:ext>
            </a:extLst>
          </p:cNvPr>
          <p:cNvSpPr txBox="1"/>
          <p:nvPr/>
        </p:nvSpPr>
        <p:spPr>
          <a:xfrm>
            <a:off x="2603678" y="2682362"/>
            <a:ext cx="4416594" cy="430887"/>
          </a:xfrm>
          <a:prstGeom prst="rect">
            <a:avLst/>
          </a:prstGeom>
          <a:noFill/>
        </p:spPr>
        <p:txBody>
          <a:bodyPr wrap="none" rtlCol="0">
            <a:spAutoFit/>
          </a:bodyPr>
          <a:lstStyle/>
          <a:p>
            <a:r>
              <a:rPr kumimoji="1" lang="ja-JP" altLang="en-US" sz="2200" dirty="0">
                <a:latin typeface="Segoe UI" panose="020B0502040204020203" pitchFamily="34" charset="0"/>
                <a:ea typeface="メイリオ" panose="020B0604030504040204" pitchFamily="50" charset="-128"/>
              </a:rPr>
              <a:t>対象者が感染源を持っている場合</a:t>
            </a:r>
          </a:p>
        </p:txBody>
      </p:sp>
      <p:sp>
        <p:nvSpPr>
          <p:cNvPr id="13" name="テキスト ボックス 12">
            <a:extLst>
              <a:ext uri="{FF2B5EF4-FFF2-40B4-BE49-F238E27FC236}">
                <a16:creationId xmlns:a16="http://schemas.microsoft.com/office/drawing/2014/main" id="{551B33D6-34FB-49D9-9C3F-0F864056868F}"/>
              </a:ext>
            </a:extLst>
          </p:cNvPr>
          <p:cNvSpPr txBox="1"/>
          <p:nvPr/>
        </p:nvSpPr>
        <p:spPr>
          <a:xfrm>
            <a:off x="2573670" y="3168000"/>
            <a:ext cx="4134465" cy="523220"/>
          </a:xfrm>
          <a:prstGeom prst="rect">
            <a:avLst/>
          </a:prstGeom>
          <a:noFill/>
        </p:spPr>
        <p:txBody>
          <a:bodyPr wrap="none" rtlCol="0">
            <a:spAutoFit/>
          </a:bodyPr>
          <a:lstStyle/>
          <a:p>
            <a:r>
              <a:rPr kumimoji="1" lang="ja-JP" altLang="en-US" sz="2800" b="1" dirty="0">
                <a:solidFill>
                  <a:schemeClr val="bg1"/>
                </a:solidFill>
                <a:latin typeface="Segoe UI" panose="020B0502040204020203" pitchFamily="34" charset="0"/>
                <a:ea typeface="メイリオ" panose="020B0604030504040204" pitchFamily="50" charset="-128"/>
              </a:rPr>
              <a:t>あなたが感染するリスク</a:t>
            </a:r>
          </a:p>
        </p:txBody>
      </p:sp>
      <p:pic>
        <p:nvPicPr>
          <p:cNvPr id="14" name="グラフィックス 13" descr="睡眠">
            <a:extLst>
              <a:ext uri="{FF2B5EF4-FFF2-40B4-BE49-F238E27FC236}">
                <a16:creationId xmlns:a16="http://schemas.microsoft.com/office/drawing/2014/main" id="{7402DC85-CF9B-4843-8AA4-9EDEB7ABB4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82497" y="1480319"/>
            <a:ext cx="1732657" cy="1732657"/>
          </a:xfrm>
          <a:prstGeom prst="rect">
            <a:avLst/>
          </a:prstGeom>
        </p:spPr>
      </p:pic>
      <p:pic>
        <p:nvPicPr>
          <p:cNvPr id="16" name="グラフィックス 15" descr="ユーザー">
            <a:extLst>
              <a:ext uri="{FF2B5EF4-FFF2-40B4-BE49-F238E27FC236}">
                <a16:creationId xmlns:a16="http://schemas.microsoft.com/office/drawing/2014/main" id="{C50CFEBF-9529-4D75-BAC4-907CBB0630F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504" y="1341553"/>
            <a:ext cx="1732658" cy="1732658"/>
          </a:xfrm>
          <a:prstGeom prst="rect">
            <a:avLst/>
          </a:prstGeom>
        </p:spPr>
      </p:pic>
      <p:sp>
        <p:nvSpPr>
          <p:cNvPr id="22" name="テキスト ボックス 21">
            <a:extLst>
              <a:ext uri="{FF2B5EF4-FFF2-40B4-BE49-F238E27FC236}">
                <a16:creationId xmlns:a16="http://schemas.microsoft.com/office/drawing/2014/main" id="{F1820078-538E-4E6D-AD24-89A2B0562E07}"/>
              </a:ext>
            </a:extLst>
          </p:cNvPr>
          <p:cNvSpPr txBox="1"/>
          <p:nvPr/>
        </p:nvSpPr>
        <p:spPr>
          <a:xfrm>
            <a:off x="251520" y="4221088"/>
            <a:ext cx="8640960" cy="2323713"/>
          </a:xfrm>
          <a:prstGeom prst="rect">
            <a:avLst/>
          </a:prstGeom>
          <a:noFill/>
        </p:spPr>
        <p:txBody>
          <a:bodyPr wrap="square" rtlCol="0">
            <a:spAutoFit/>
          </a:bodyPr>
          <a:lstStyle/>
          <a:p>
            <a:r>
              <a:rPr lang="ja-JP" altLang="en-US" sz="2800" b="1" dirty="0">
                <a:solidFill>
                  <a:schemeClr val="tx1">
                    <a:lumMod val="65000"/>
                    <a:lumOff val="35000"/>
                  </a:schemeClr>
                </a:solidFill>
                <a:latin typeface="メイリオ" panose="020B0604030504040204" pitchFamily="50" charset="-128"/>
                <a:ea typeface="メイリオ" panose="020B0604030504040204" pitchFamily="50" charset="-128"/>
              </a:rPr>
              <a:t>○</a:t>
            </a:r>
            <a:r>
              <a:rPr kumimoji="1" lang="ja-JP" altLang="en-US" sz="2800" b="1" dirty="0">
                <a:solidFill>
                  <a:schemeClr val="tx1">
                    <a:lumMod val="65000"/>
                    <a:lumOff val="35000"/>
                  </a:schemeClr>
                </a:solidFill>
                <a:latin typeface="メイリオ" panose="020B0604030504040204" pitchFamily="50" charset="-128"/>
                <a:ea typeface="メイリオ" panose="020B0604030504040204" pitchFamily="50" charset="-128"/>
              </a:rPr>
              <a:t>感染源</a:t>
            </a:r>
            <a:r>
              <a:rPr lang="ja-JP" altLang="en-US" sz="2800" b="1" dirty="0">
                <a:solidFill>
                  <a:schemeClr val="tx1">
                    <a:lumMod val="65000"/>
                    <a:lumOff val="35000"/>
                  </a:schemeClr>
                </a:solidFill>
                <a:latin typeface="メイリオ" panose="020B0604030504040204" pitchFamily="50" charset="-128"/>
                <a:ea typeface="メイリオ" panose="020B0604030504040204" pitchFamily="50" charset="-128"/>
              </a:rPr>
              <a:t>への対策</a:t>
            </a:r>
            <a:endParaRPr lang="en-US" altLang="ja-JP" sz="2800" b="1" dirty="0">
              <a:solidFill>
                <a:schemeClr val="tx1">
                  <a:lumMod val="65000"/>
                  <a:lumOff val="35000"/>
                </a:schemeClr>
              </a:solidFill>
              <a:latin typeface="メイリオ" panose="020B0604030504040204" pitchFamily="50" charset="-128"/>
              <a:ea typeface="メイリオ" panose="020B0604030504040204" pitchFamily="50" charset="-128"/>
            </a:endParaRPr>
          </a:p>
          <a:p>
            <a:r>
              <a:rPr lang="ja-JP" altLang="en-US" sz="2800" dirty="0">
                <a:latin typeface="Segoe UI" panose="020B0502040204020203" pitchFamily="34" charset="0"/>
                <a:ea typeface="メイリオ" panose="020B0604030504040204" pitchFamily="50" charset="-128"/>
              </a:rPr>
              <a:t>　手洗い、消毒や滅菌などによる病原微生物の除去</a:t>
            </a:r>
            <a:endParaRPr lang="en-US" altLang="ja-JP" sz="2800" dirty="0">
              <a:latin typeface="Segoe UI" panose="020B0502040204020203" pitchFamily="34" charset="0"/>
              <a:ea typeface="メイリオ" panose="020B0604030504040204" pitchFamily="50" charset="-128"/>
            </a:endParaRPr>
          </a:p>
          <a:p>
            <a:r>
              <a:rPr lang="ja-JP" altLang="en-US" sz="2800" dirty="0">
                <a:latin typeface="Segoe UI" panose="020B0502040204020203" pitchFamily="34" charset="0"/>
                <a:ea typeface="メイリオ" panose="020B0604030504040204" pitchFamily="50" charset="-128"/>
              </a:rPr>
              <a:t>　など</a:t>
            </a:r>
            <a:endParaRPr lang="en-US" altLang="ja-JP" sz="2800" dirty="0">
              <a:latin typeface="Segoe UI" panose="020B0502040204020203" pitchFamily="34" charset="0"/>
              <a:ea typeface="メイリオ" panose="020B0604030504040204" pitchFamily="50" charset="-128"/>
            </a:endParaRPr>
          </a:p>
          <a:p>
            <a:pPr>
              <a:spcBef>
                <a:spcPts val="600"/>
              </a:spcBef>
            </a:pPr>
            <a:r>
              <a:rPr kumimoji="1" lang="ja-JP" altLang="en-US" sz="2800" b="1" dirty="0">
                <a:solidFill>
                  <a:schemeClr val="tx1">
                    <a:lumMod val="65000"/>
                    <a:lumOff val="35000"/>
                  </a:schemeClr>
                </a:solidFill>
                <a:latin typeface="Segoe UI" panose="020B0502040204020203" pitchFamily="34" charset="0"/>
                <a:ea typeface="メイリオ" panose="020B0604030504040204" pitchFamily="50" charset="-128"/>
              </a:rPr>
              <a:t>○感染経路への対策</a:t>
            </a:r>
            <a:endParaRPr kumimoji="1" lang="en-US" altLang="ja-JP" sz="2800" b="1" dirty="0">
              <a:solidFill>
                <a:schemeClr val="tx1">
                  <a:lumMod val="65000"/>
                  <a:lumOff val="35000"/>
                </a:schemeClr>
              </a:solidFill>
              <a:latin typeface="Segoe UI" panose="020B0502040204020203" pitchFamily="34" charset="0"/>
              <a:ea typeface="メイリオ" panose="020B0604030504040204" pitchFamily="50" charset="-128"/>
            </a:endParaRPr>
          </a:p>
          <a:p>
            <a:r>
              <a:rPr lang="ja-JP" altLang="en-US" sz="2800" dirty="0">
                <a:latin typeface="Segoe UI" panose="020B0502040204020203" pitchFamily="34" charset="0"/>
                <a:ea typeface="メイリオ" panose="020B0604030504040204" pitchFamily="50" charset="-128"/>
              </a:rPr>
              <a:t>　</a:t>
            </a:r>
            <a:r>
              <a:rPr kumimoji="1" lang="ja-JP" altLang="en-US" sz="2800" dirty="0">
                <a:latin typeface="Segoe UI" panose="020B0502040204020203" pitchFamily="34" charset="0"/>
                <a:ea typeface="メイリオ" panose="020B0604030504040204" pitchFamily="50" charset="-128"/>
              </a:rPr>
              <a:t>手袋、マスクの着用など</a:t>
            </a:r>
            <a:endParaRPr kumimoji="1" lang="en-US" altLang="ja-JP" sz="2800" dirty="0">
              <a:latin typeface="Segoe UI" panose="020B0502040204020203" pitchFamily="34" charset="0"/>
              <a:ea typeface="メイリオ" panose="020B0604030504040204" pitchFamily="50" charset="-128"/>
            </a:endParaRPr>
          </a:p>
        </p:txBody>
      </p:sp>
      <p:sp>
        <p:nvSpPr>
          <p:cNvPr id="18" name="テキスト ボックス 17">
            <a:extLst>
              <a:ext uri="{FF2B5EF4-FFF2-40B4-BE49-F238E27FC236}">
                <a16:creationId xmlns:a16="http://schemas.microsoft.com/office/drawing/2014/main" id="{0824DFFC-BD92-4225-B3B8-73372C0A1F63}"/>
              </a:ext>
            </a:extLst>
          </p:cNvPr>
          <p:cNvSpPr txBox="1"/>
          <p:nvPr/>
        </p:nvSpPr>
        <p:spPr>
          <a:xfrm>
            <a:off x="6024945" y="169200"/>
            <a:ext cx="1643399" cy="307777"/>
          </a:xfrm>
          <a:prstGeom prst="rect">
            <a:avLst/>
          </a:prstGeom>
          <a:noFill/>
        </p:spPr>
        <p:txBody>
          <a:bodyPr wrap="none" rtlCol="0">
            <a:spAutoFit/>
          </a:bodyPr>
          <a:lstStyle/>
          <a:p>
            <a:r>
              <a:rPr kumimoji="1" lang="en-US" altLang="ja-JP" sz="1400" b="1" dirty="0">
                <a:solidFill>
                  <a:schemeClr val="bg1"/>
                </a:solidFill>
                <a:latin typeface="游ゴシック" panose="020B0400000000000000" pitchFamily="50" charset="-128"/>
                <a:ea typeface="游ゴシック" panose="020B0400000000000000" pitchFamily="50" charset="-128"/>
              </a:rPr>
              <a:t>2-1.</a:t>
            </a:r>
            <a:r>
              <a:rPr kumimoji="1" lang="ja-JP" altLang="en-US" sz="1400" b="1" dirty="0">
                <a:solidFill>
                  <a:schemeClr val="bg1"/>
                </a:solidFill>
                <a:latin typeface="游ゴシック" panose="020B0400000000000000" pitchFamily="50" charset="-128"/>
                <a:ea typeface="游ゴシック" panose="020B0400000000000000" pitchFamily="50" charset="-128"/>
              </a:rPr>
              <a:t>感染予防知識</a:t>
            </a:r>
          </a:p>
        </p:txBody>
      </p:sp>
      <p:sp>
        <p:nvSpPr>
          <p:cNvPr id="15" name="スライド番号プレースホルダー 1">
            <a:extLst>
              <a:ext uri="{FF2B5EF4-FFF2-40B4-BE49-F238E27FC236}">
                <a16:creationId xmlns:a16="http://schemas.microsoft.com/office/drawing/2014/main" id="{78E210C1-77D1-4DAB-9A07-8B91B9F0EA35}"/>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11</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413724987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5" name="Text Box 4">
            <a:extLst>
              <a:ext uri="{FF2B5EF4-FFF2-40B4-BE49-F238E27FC236}">
                <a16:creationId xmlns:a16="http://schemas.microsoft.com/office/drawing/2014/main" id="{F9D9B9A0-ADA1-4F06-8F59-7598AA70D1E4}"/>
              </a:ext>
            </a:extLst>
          </p:cNvPr>
          <p:cNvSpPr txBox="1">
            <a:spLocks noChangeArrowheads="1"/>
          </p:cNvSpPr>
          <p:nvPr/>
        </p:nvSpPr>
        <p:spPr bwMode="auto">
          <a:xfrm>
            <a:off x="4067944" y="4616473"/>
            <a:ext cx="4680520" cy="94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ja-JP"/>
            </a:defPPr>
            <a:lvl1pPr marL="360000" indent="-360000">
              <a:spcBef>
                <a:spcPts val="1200"/>
              </a:spcBef>
              <a:defRPr sz="2800">
                <a:latin typeface="Segoe UI" panose="020B0502040204020203" pitchFamily="34" charset="0"/>
                <a:ea typeface="メイリオ" panose="020B0604030504040204" pitchFamily="50" charset="-128"/>
              </a:defRPr>
            </a:lvl1pPr>
            <a:lvl2pPr marL="742950" indent="-285750">
              <a:defRPr>
                <a:latin typeface="Arial" panose="020B0604020202020204" pitchFamily="34" charset="0"/>
                <a:ea typeface="ＭＳ Ｐゴシック" panose="020B0600070205080204" pitchFamily="50" charset="-128"/>
              </a:defRPr>
            </a:lvl2pPr>
            <a:lvl3pPr marL="1143000" indent="-228600">
              <a:defRPr>
                <a:latin typeface="Arial" panose="020B0604020202020204" pitchFamily="34" charset="0"/>
                <a:ea typeface="ＭＳ Ｐゴシック" panose="020B0600070205080204" pitchFamily="50" charset="-128"/>
              </a:defRPr>
            </a:lvl3pPr>
            <a:lvl4pPr marL="1600200" indent="-228600">
              <a:defRPr>
                <a:latin typeface="Arial" panose="020B0604020202020204" pitchFamily="34" charset="0"/>
                <a:ea typeface="ＭＳ Ｐゴシック" panose="020B0600070205080204" pitchFamily="50" charset="-128"/>
              </a:defRPr>
            </a:lvl4pPr>
            <a:lvl5pPr marL="2057400" indent="-228600">
              <a:defRPr>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9pPr>
          </a:lstStyle>
          <a:p>
            <a:r>
              <a:rPr lang="ja-JP" altLang="en-US" dirty="0"/>
              <a:t>○吸引カテーテルと接続管の内腔を洗浄水等で洗い流す。</a:t>
            </a:r>
          </a:p>
        </p:txBody>
      </p:sp>
      <p:sp>
        <p:nvSpPr>
          <p:cNvPr id="223236" name="Text Box 5">
            <a:extLst>
              <a:ext uri="{FF2B5EF4-FFF2-40B4-BE49-F238E27FC236}">
                <a16:creationId xmlns:a16="http://schemas.microsoft.com/office/drawing/2014/main" id="{759C1E2D-8495-4FD1-B48D-F9D2584FFC1A}"/>
              </a:ext>
            </a:extLst>
          </p:cNvPr>
          <p:cNvSpPr txBox="1">
            <a:spLocks noChangeArrowheads="1"/>
          </p:cNvSpPr>
          <p:nvPr/>
        </p:nvSpPr>
        <p:spPr bwMode="auto">
          <a:xfrm>
            <a:off x="4067944" y="1567531"/>
            <a:ext cx="4680520" cy="1380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ja-JP"/>
            </a:defPPr>
            <a:lvl1pPr marL="360000" indent="-360000">
              <a:spcBef>
                <a:spcPts val="1200"/>
              </a:spcBef>
              <a:defRPr sz="2800">
                <a:latin typeface="Segoe UI" panose="020B0502040204020203" pitchFamily="34" charset="0"/>
                <a:ea typeface="メイリオ" panose="020B0604030504040204" pitchFamily="50" charset="-128"/>
              </a:defRPr>
            </a:lvl1pPr>
            <a:lvl2pPr marL="742950" indent="-285750">
              <a:defRPr>
                <a:latin typeface="Arial" panose="020B0604020202020204" pitchFamily="34" charset="0"/>
                <a:ea typeface="ＭＳ Ｐゴシック" panose="020B0600070205080204" pitchFamily="50" charset="-128"/>
              </a:defRPr>
            </a:lvl2pPr>
            <a:lvl3pPr marL="1143000" indent="-228600">
              <a:defRPr>
                <a:latin typeface="Arial" panose="020B0604020202020204" pitchFamily="34" charset="0"/>
                <a:ea typeface="ＭＳ Ｐゴシック" panose="020B0600070205080204" pitchFamily="50" charset="-128"/>
              </a:defRPr>
            </a:lvl3pPr>
            <a:lvl4pPr marL="1600200" indent="-228600">
              <a:defRPr>
                <a:latin typeface="Arial" panose="020B0604020202020204" pitchFamily="34" charset="0"/>
                <a:ea typeface="ＭＳ Ｐゴシック" panose="020B0600070205080204" pitchFamily="50" charset="-128"/>
              </a:defRPr>
            </a:lvl4pPr>
            <a:lvl5pPr marL="2057400" indent="-228600">
              <a:defRPr>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9pPr>
          </a:lstStyle>
          <a:p>
            <a:r>
              <a:rPr lang="ja-JP" altLang="en-US" dirty="0"/>
              <a:t>○吸引カテーテルの外側をアルコール綿で、先端に向かって拭きとる。</a:t>
            </a:r>
          </a:p>
        </p:txBody>
      </p:sp>
      <p:sp>
        <p:nvSpPr>
          <p:cNvPr id="3" name="タイトル 2">
            <a:extLst>
              <a:ext uri="{FF2B5EF4-FFF2-40B4-BE49-F238E27FC236}">
                <a16:creationId xmlns:a16="http://schemas.microsoft.com/office/drawing/2014/main" id="{5C4D415E-A3D5-4508-87DB-4468C998001F}"/>
              </a:ext>
            </a:extLst>
          </p:cNvPr>
          <p:cNvSpPr>
            <a:spLocks noGrp="1"/>
          </p:cNvSpPr>
          <p:nvPr>
            <p:ph type="title"/>
          </p:nvPr>
        </p:nvSpPr>
        <p:spPr/>
        <p:txBody>
          <a:bodyPr>
            <a:normAutofit fontScale="90000"/>
          </a:bodyPr>
          <a:lstStyle/>
          <a:p>
            <a:r>
              <a:rPr kumimoji="1" lang="ja-JP" altLang="en-US" dirty="0"/>
              <a:t>手順⑭吸引カテーテルを洗浄する</a:t>
            </a:r>
          </a:p>
        </p:txBody>
      </p:sp>
      <p:pic>
        <p:nvPicPr>
          <p:cNvPr id="5" name="図 4">
            <a:extLst>
              <a:ext uri="{FF2B5EF4-FFF2-40B4-BE49-F238E27FC236}">
                <a16:creationId xmlns:a16="http://schemas.microsoft.com/office/drawing/2014/main" id="{F2D3B1A0-B313-4FC3-BC06-5A92B44E1A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536" y="1196752"/>
            <a:ext cx="3456384" cy="2592288"/>
          </a:xfrm>
          <a:prstGeom prst="rect">
            <a:avLst/>
          </a:prstGeom>
        </p:spPr>
      </p:pic>
      <p:pic>
        <p:nvPicPr>
          <p:cNvPr id="7" name="図 6">
            <a:extLst>
              <a:ext uri="{FF2B5EF4-FFF2-40B4-BE49-F238E27FC236}">
                <a16:creationId xmlns:a16="http://schemas.microsoft.com/office/drawing/2014/main" id="{AB6948BF-8522-4A1D-B2D3-C9E3E46294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3861048"/>
            <a:ext cx="3456384" cy="2592288"/>
          </a:xfrm>
          <a:prstGeom prst="rect">
            <a:avLst/>
          </a:prstGeom>
        </p:spPr>
      </p:pic>
      <p:sp>
        <p:nvSpPr>
          <p:cNvPr id="12" name="テキスト ボックス 11">
            <a:extLst>
              <a:ext uri="{FF2B5EF4-FFF2-40B4-BE49-F238E27FC236}">
                <a16:creationId xmlns:a16="http://schemas.microsoft.com/office/drawing/2014/main" id="{85612BBD-C152-47FD-9C5B-FBB43E075156}"/>
              </a:ext>
            </a:extLst>
          </p:cNvPr>
          <p:cNvSpPr txBox="1"/>
          <p:nvPr/>
        </p:nvSpPr>
        <p:spPr>
          <a:xfrm>
            <a:off x="5308099" y="169200"/>
            <a:ext cx="3440365"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4-6. </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気管カニューレ内吸引</a:t>
            </a:r>
          </a:p>
        </p:txBody>
      </p:sp>
      <p:sp>
        <p:nvSpPr>
          <p:cNvPr id="8" name="テキスト ボックス 7">
            <a:extLst>
              <a:ext uri="{FF2B5EF4-FFF2-40B4-BE49-F238E27FC236}">
                <a16:creationId xmlns:a16="http://schemas.microsoft.com/office/drawing/2014/main" id="{7A5110D6-46D7-4309-A420-E556F02F8863}"/>
              </a:ext>
            </a:extLst>
          </p:cNvPr>
          <p:cNvSpPr txBox="1"/>
          <p:nvPr/>
        </p:nvSpPr>
        <p:spPr>
          <a:xfrm>
            <a:off x="423843" y="6430466"/>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9" name="スライド番号プレースホルダー 1">
            <a:extLst>
              <a:ext uri="{FF2B5EF4-FFF2-40B4-BE49-F238E27FC236}">
                <a16:creationId xmlns:a16="http://schemas.microsoft.com/office/drawing/2014/main" id="{5E9D0D26-4BB9-47C9-AC26-7C900DF8C211}"/>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153</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28951770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2B988645-C5C2-4693-81BC-3E90DC886173}"/>
              </a:ext>
            </a:extLst>
          </p:cNvPr>
          <p:cNvSpPr>
            <a:spLocks noGrp="1"/>
          </p:cNvSpPr>
          <p:nvPr>
            <p:ph type="title"/>
          </p:nvPr>
        </p:nvSpPr>
        <p:spPr/>
        <p:txBody>
          <a:bodyPr>
            <a:normAutofit fontScale="90000"/>
          </a:bodyPr>
          <a:lstStyle/>
          <a:p>
            <a:r>
              <a:rPr kumimoji="1" lang="ja-JP" altLang="en-US" dirty="0"/>
              <a:t>手順⑮吸引器のスイッチを切る</a:t>
            </a:r>
          </a:p>
        </p:txBody>
      </p:sp>
      <p:sp>
        <p:nvSpPr>
          <p:cNvPr id="9" name="Text Box 7">
            <a:extLst>
              <a:ext uri="{FF2B5EF4-FFF2-40B4-BE49-F238E27FC236}">
                <a16:creationId xmlns:a16="http://schemas.microsoft.com/office/drawing/2014/main" id="{F5348C14-C167-43DD-81E4-4137A4430F4C}"/>
              </a:ext>
            </a:extLst>
          </p:cNvPr>
          <p:cNvSpPr txBox="1">
            <a:spLocks noChangeArrowheads="1"/>
          </p:cNvSpPr>
          <p:nvPr/>
        </p:nvSpPr>
        <p:spPr bwMode="auto">
          <a:xfrm>
            <a:off x="251520" y="1224000"/>
            <a:ext cx="8640960" cy="519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ja-JP"/>
            </a:defPPr>
            <a:lvl1pPr marL="360000" indent="-360000">
              <a:spcBef>
                <a:spcPts val="1200"/>
              </a:spcBef>
              <a:defRPr sz="2800">
                <a:latin typeface="Segoe UI" panose="020B0502040204020203" pitchFamily="34" charset="0"/>
                <a:ea typeface="メイリオ" panose="020B0604030504040204" pitchFamily="50" charset="-128"/>
              </a:defRPr>
            </a:lvl1pPr>
            <a:lvl2pPr marL="742950" indent="-285750">
              <a:defRPr>
                <a:latin typeface="Arial" panose="020B0604020202020204" pitchFamily="34" charset="0"/>
                <a:ea typeface="ＭＳ Ｐゴシック" panose="020B0600070205080204" pitchFamily="50" charset="-128"/>
              </a:defRPr>
            </a:lvl2pPr>
            <a:lvl3pPr marL="1143000" indent="-228600">
              <a:defRPr>
                <a:latin typeface="Arial" panose="020B0604020202020204" pitchFamily="34" charset="0"/>
                <a:ea typeface="ＭＳ Ｐゴシック" panose="020B0600070205080204" pitchFamily="50" charset="-128"/>
              </a:defRPr>
            </a:lvl3pPr>
            <a:lvl4pPr marL="1600200" indent="-228600">
              <a:defRPr>
                <a:latin typeface="Arial" panose="020B0604020202020204" pitchFamily="34" charset="0"/>
                <a:ea typeface="ＭＳ Ｐゴシック" panose="020B0600070205080204" pitchFamily="50" charset="-128"/>
              </a:defRPr>
            </a:lvl4pPr>
            <a:lvl5pPr marL="2057400" indent="-228600">
              <a:defRPr>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9pPr>
          </a:lstStyle>
          <a:p>
            <a:r>
              <a:rPr lang="ja-JP" altLang="en-US" dirty="0"/>
              <a:t>○非利き手で、吸引器のスイッチを切る。</a:t>
            </a:r>
          </a:p>
        </p:txBody>
      </p:sp>
      <p:sp>
        <p:nvSpPr>
          <p:cNvPr id="11" name="テキスト ボックス 10">
            <a:extLst>
              <a:ext uri="{FF2B5EF4-FFF2-40B4-BE49-F238E27FC236}">
                <a16:creationId xmlns:a16="http://schemas.microsoft.com/office/drawing/2014/main" id="{D3FA15F6-1AEB-47EB-B7B6-F70C7FE24ED5}"/>
              </a:ext>
            </a:extLst>
          </p:cNvPr>
          <p:cNvSpPr txBox="1"/>
          <p:nvPr/>
        </p:nvSpPr>
        <p:spPr>
          <a:xfrm>
            <a:off x="5308099" y="169200"/>
            <a:ext cx="3440365"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4-6. </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気管カニューレ内吸引</a:t>
            </a:r>
          </a:p>
        </p:txBody>
      </p:sp>
      <p:pic>
        <p:nvPicPr>
          <p:cNvPr id="12" name="図 11">
            <a:extLst>
              <a:ext uri="{FF2B5EF4-FFF2-40B4-BE49-F238E27FC236}">
                <a16:creationId xmlns:a16="http://schemas.microsoft.com/office/drawing/2014/main" id="{1DDD4FED-75CD-420D-908A-41C0072ECE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8270" y="1700808"/>
            <a:ext cx="6705733" cy="4511130"/>
          </a:xfrm>
          <a:prstGeom prst="rect">
            <a:avLst/>
          </a:prstGeom>
        </p:spPr>
      </p:pic>
      <p:sp>
        <p:nvSpPr>
          <p:cNvPr id="6" name="テキスト ボックス 5">
            <a:extLst>
              <a:ext uri="{FF2B5EF4-FFF2-40B4-BE49-F238E27FC236}">
                <a16:creationId xmlns:a16="http://schemas.microsoft.com/office/drawing/2014/main" id="{B4F2CFF0-4D08-48A1-95B4-084E8C4EE259}"/>
              </a:ext>
            </a:extLst>
          </p:cNvPr>
          <p:cNvSpPr txBox="1"/>
          <p:nvPr/>
        </p:nvSpPr>
        <p:spPr>
          <a:xfrm>
            <a:off x="423843" y="6252310"/>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7" name="スライド番号プレースホルダー 1">
            <a:extLst>
              <a:ext uri="{FF2B5EF4-FFF2-40B4-BE49-F238E27FC236}">
                <a16:creationId xmlns:a16="http://schemas.microsoft.com/office/drawing/2014/main" id="{94687BE0-B6E1-4086-9E68-4E9E15FFBF9D}"/>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154</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10559623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2B988645-C5C2-4693-81BC-3E90DC886173}"/>
              </a:ext>
            </a:extLst>
          </p:cNvPr>
          <p:cNvSpPr>
            <a:spLocks noGrp="1"/>
          </p:cNvSpPr>
          <p:nvPr>
            <p:ph type="title"/>
          </p:nvPr>
        </p:nvSpPr>
        <p:spPr/>
        <p:txBody>
          <a:bodyPr>
            <a:normAutofit fontScale="90000"/>
          </a:bodyPr>
          <a:lstStyle/>
          <a:p>
            <a:r>
              <a:rPr kumimoji="1" lang="ja-JP" altLang="en-US" dirty="0"/>
              <a:t>＜単回使用＞手順⑯吸引カテーテルを破棄する</a:t>
            </a:r>
          </a:p>
        </p:txBody>
      </p:sp>
      <p:sp>
        <p:nvSpPr>
          <p:cNvPr id="13" name="Text Box 6">
            <a:extLst>
              <a:ext uri="{FF2B5EF4-FFF2-40B4-BE49-F238E27FC236}">
                <a16:creationId xmlns:a16="http://schemas.microsoft.com/office/drawing/2014/main" id="{4CE056BB-325E-4E0B-A975-C9FB8C084E7F}"/>
              </a:ext>
            </a:extLst>
          </p:cNvPr>
          <p:cNvSpPr txBox="1">
            <a:spLocks noChangeArrowheads="1"/>
          </p:cNvSpPr>
          <p:nvPr/>
        </p:nvSpPr>
        <p:spPr bwMode="auto">
          <a:xfrm>
            <a:off x="180000" y="1844824"/>
            <a:ext cx="8784976" cy="519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ja-JP"/>
            </a:defPPr>
            <a:lvl1pPr marL="360000" indent="-360000">
              <a:spcBef>
                <a:spcPts val="1200"/>
              </a:spcBef>
              <a:defRPr sz="2800">
                <a:latin typeface="Segoe UI" panose="020B0502040204020203" pitchFamily="34" charset="0"/>
                <a:ea typeface="メイリオ" panose="020B0604030504040204" pitchFamily="50" charset="-128"/>
              </a:defRPr>
            </a:lvl1pPr>
            <a:lvl2pPr marL="742950" indent="-285750">
              <a:defRPr>
                <a:latin typeface="Arial" panose="020B0604020202020204" pitchFamily="34" charset="0"/>
                <a:ea typeface="ＭＳ Ｐゴシック" panose="020B0600070205080204" pitchFamily="50" charset="-128"/>
              </a:defRPr>
            </a:lvl2pPr>
            <a:lvl3pPr marL="1143000" indent="-228600">
              <a:defRPr>
                <a:latin typeface="Arial" panose="020B0604020202020204" pitchFamily="34" charset="0"/>
                <a:ea typeface="ＭＳ Ｐゴシック" panose="020B0600070205080204" pitchFamily="50" charset="-128"/>
              </a:defRPr>
            </a:lvl3pPr>
            <a:lvl4pPr marL="1600200" indent="-228600">
              <a:defRPr>
                <a:latin typeface="Arial" panose="020B0604020202020204" pitchFamily="34" charset="0"/>
                <a:ea typeface="ＭＳ Ｐゴシック" panose="020B0600070205080204" pitchFamily="50" charset="-128"/>
              </a:defRPr>
            </a:lvl4pPr>
            <a:lvl5pPr marL="2057400" indent="-228600">
              <a:defRPr>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9pPr>
          </a:lstStyle>
          <a:p>
            <a:r>
              <a:rPr lang="en-US" altLang="ja-JP" sz="3000" dirty="0"/>
              <a:t> </a:t>
            </a:r>
            <a:r>
              <a:rPr lang="ja-JP" altLang="en-US" sz="3000" dirty="0"/>
              <a:t>○吸引</a:t>
            </a:r>
            <a:r>
              <a:rPr lang="ja-JP" altLang="en-US" sz="3000"/>
              <a:t>カテーテルを接続管</a:t>
            </a:r>
            <a:r>
              <a:rPr lang="ja-JP" altLang="en-US" sz="3000" dirty="0"/>
              <a:t>からはずし、破棄する</a:t>
            </a:r>
          </a:p>
        </p:txBody>
      </p:sp>
      <p:sp>
        <p:nvSpPr>
          <p:cNvPr id="7" name="テキスト ボックス 6">
            <a:extLst>
              <a:ext uri="{FF2B5EF4-FFF2-40B4-BE49-F238E27FC236}">
                <a16:creationId xmlns:a16="http://schemas.microsoft.com/office/drawing/2014/main" id="{C350CA41-0A5A-4E5E-BC6D-6C1F582FA065}"/>
              </a:ext>
            </a:extLst>
          </p:cNvPr>
          <p:cNvSpPr txBox="1"/>
          <p:nvPr/>
        </p:nvSpPr>
        <p:spPr>
          <a:xfrm>
            <a:off x="5308099" y="169200"/>
            <a:ext cx="3440365"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4-6. </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気管カニューレ内吸引</a:t>
            </a:r>
          </a:p>
        </p:txBody>
      </p:sp>
      <p:sp>
        <p:nvSpPr>
          <p:cNvPr id="5" name="テキスト ボックス 4">
            <a:extLst>
              <a:ext uri="{FF2B5EF4-FFF2-40B4-BE49-F238E27FC236}">
                <a16:creationId xmlns:a16="http://schemas.microsoft.com/office/drawing/2014/main" id="{4E05FB6A-CBD9-425D-8C0B-34CED31EC3C4}"/>
              </a:ext>
            </a:extLst>
          </p:cNvPr>
          <p:cNvSpPr txBox="1"/>
          <p:nvPr/>
        </p:nvSpPr>
        <p:spPr>
          <a:xfrm>
            <a:off x="423843" y="3140968"/>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6" name="スライド番号プレースホルダー 1">
            <a:extLst>
              <a:ext uri="{FF2B5EF4-FFF2-40B4-BE49-F238E27FC236}">
                <a16:creationId xmlns:a16="http://schemas.microsoft.com/office/drawing/2014/main" id="{41D0DB54-DE0C-4355-90CF-34D5AEEB0437}"/>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155</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98397516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2B988645-C5C2-4693-81BC-3E90DC886173}"/>
              </a:ext>
            </a:extLst>
          </p:cNvPr>
          <p:cNvSpPr>
            <a:spLocks noGrp="1"/>
          </p:cNvSpPr>
          <p:nvPr>
            <p:ph type="title"/>
          </p:nvPr>
        </p:nvSpPr>
        <p:spPr>
          <a:xfrm>
            <a:off x="252000" y="558000"/>
            <a:ext cx="9042400" cy="530688"/>
          </a:xfrm>
        </p:spPr>
        <p:txBody>
          <a:bodyPr>
            <a:normAutofit fontScale="90000"/>
          </a:bodyPr>
          <a:lstStyle/>
          <a:p>
            <a:r>
              <a:rPr kumimoji="1" lang="ja-JP" altLang="en-US" dirty="0"/>
              <a:t>＜乾燥法＞手順⑯吸引カテーテルを保管容器に戻す</a:t>
            </a:r>
          </a:p>
        </p:txBody>
      </p:sp>
      <p:pic>
        <p:nvPicPr>
          <p:cNvPr id="11" name="コンテンツ プレースホルダー 5">
            <a:extLst>
              <a:ext uri="{FF2B5EF4-FFF2-40B4-BE49-F238E27FC236}">
                <a16:creationId xmlns:a16="http://schemas.microsoft.com/office/drawing/2014/main" id="{2F37E3D6-60A7-4912-8DD6-B77B6C290B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288" y="2564904"/>
            <a:ext cx="4128459" cy="3096344"/>
          </a:xfrm>
          <a:prstGeom prst="rect">
            <a:avLst/>
          </a:prstGeom>
        </p:spPr>
      </p:pic>
      <p:pic>
        <p:nvPicPr>
          <p:cNvPr id="12" name="図 11">
            <a:extLst>
              <a:ext uri="{FF2B5EF4-FFF2-40B4-BE49-F238E27FC236}">
                <a16:creationId xmlns:a16="http://schemas.microsoft.com/office/drawing/2014/main" id="{6CBE80AC-97A9-494F-8630-A686701227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4426" y="2564904"/>
            <a:ext cx="4128459" cy="3096344"/>
          </a:xfrm>
          <a:prstGeom prst="rect">
            <a:avLst/>
          </a:prstGeom>
        </p:spPr>
      </p:pic>
      <p:sp>
        <p:nvSpPr>
          <p:cNvPr id="15" name="Text Box 6">
            <a:extLst>
              <a:ext uri="{FF2B5EF4-FFF2-40B4-BE49-F238E27FC236}">
                <a16:creationId xmlns:a16="http://schemas.microsoft.com/office/drawing/2014/main" id="{07CA5868-AAA4-44CB-AA39-3996F08FFCD4}"/>
              </a:ext>
            </a:extLst>
          </p:cNvPr>
          <p:cNvSpPr txBox="1">
            <a:spLocks noChangeArrowheads="1"/>
          </p:cNvSpPr>
          <p:nvPr/>
        </p:nvSpPr>
        <p:spPr bwMode="auto">
          <a:xfrm>
            <a:off x="304365" y="1326975"/>
            <a:ext cx="8660123" cy="94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defPPr>
              <a:defRPr lang="ja-JP"/>
            </a:defPPr>
            <a:lvl1pPr defTabSz="873125">
              <a:spcBef>
                <a:spcPct val="0"/>
              </a:spcBef>
              <a:buFontTx/>
              <a:buNone/>
              <a:defRPr sz="3200">
                <a:latin typeface="Segoe UI" panose="020B0502040204020203" pitchFamily="34" charset="0"/>
                <a:ea typeface="メイリオ" panose="020B0604030504040204" pitchFamily="50" charset="-128"/>
              </a:defRPr>
            </a:lvl1pPr>
            <a:lvl2pPr marL="742950" indent="-285750" defTabSz="873125">
              <a:spcBef>
                <a:spcPct val="20000"/>
              </a:spcBef>
              <a:buChar char="–"/>
              <a:defRPr sz="2600">
                <a:latin typeface="Arial" panose="020B0604020202020204" pitchFamily="34" charset="0"/>
                <a:ea typeface="ＭＳ Ｐゴシック" panose="020B0600070205080204" pitchFamily="50" charset="-128"/>
              </a:defRPr>
            </a:lvl2pPr>
            <a:lvl3pPr marL="1143000" indent="-228600" defTabSz="873125">
              <a:spcBef>
                <a:spcPct val="20000"/>
              </a:spcBef>
              <a:buChar char="•"/>
              <a:defRPr sz="2300">
                <a:latin typeface="Arial" panose="020B0604020202020204" pitchFamily="34" charset="0"/>
                <a:ea typeface="ＭＳ Ｐゴシック" panose="020B0600070205080204" pitchFamily="50" charset="-128"/>
              </a:defRPr>
            </a:lvl3pPr>
            <a:lvl4pPr marL="1600200" indent="-228600" defTabSz="873125">
              <a:spcBef>
                <a:spcPct val="20000"/>
              </a:spcBef>
              <a:buChar char="–"/>
              <a:defRPr sz="1900">
                <a:latin typeface="Arial" panose="020B0604020202020204" pitchFamily="34" charset="0"/>
                <a:ea typeface="ＭＳ Ｐゴシック" panose="020B0600070205080204" pitchFamily="50" charset="-128"/>
              </a:defRPr>
            </a:lvl4pPr>
            <a:lvl5pPr marL="2057400" indent="-228600" defTabSz="873125">
              <a:spcBef>
                <a:spcPct val="20000"/>
              </a:spcBef>
              <a:buChar char="»"/>
              <a:defRPr sz="1900">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9pPr>
          </a:lstStyle>
          <a:p>
            <a:pPr marL="360000" marR="0" lvl="0" indent="-360000" defTabSz="873125" rtl="0" eaLnBrk="1" fontAlgn="auto" latinLnBrk="0" hangingPunct="1">
              <a:lnSpc>
                <a:spcPct val="100000"/>
              </a:lnSpc>
              <a:spcBef>
                <a:spcPct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○吸引カテーテルを接続管からはずし、衛生的に</a:t>
            </a:r>
            <a:br>
              <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b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保管容器</a:t>
            </a:r>
            <a:r>
              <a:rPr kumimoji="1" lang="ja-JP" altLang="en-US" sz="2800" b="0" i="0" u="none" strike="noStrike" kern="1200" cap="none" spc="0" normalizeH="0" baseline="0" noProof="0" dirty="0">
                <a:ln>
                  <a:noFill/>
                </a:ln>
                <a:effectLst/>
                <a:uLnTx/>
                <a:uFillTx/>
                <a:latin typeface="Segoe UI" panose="020B0502040204020203" pitchFamily="34" charset="0"/>
                <a:ea typeface="メイリオ" panose="020B0604030504040204" pitchFamily="50" charset="-128"/>
                <a:cs typeface="+mn-cs"/>
              </a:rPr>
              <a:t>に戻す</a:t>
            </a: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a:t>
            </a:r>
          </a:p>
        </p:txBody>
      </p:sp>
      <p:sp>
        <p:nvSpPr>
          <p:cNvPr id="10" name="テキスト ボックス 9">
            <a:extLst>
              <a:ext uri="{FF2B5EF4-FFF2-40B4-BE49-F238E27FC236}">
                <a16:creationId xmlns:a16="http://schemas.microsoft.com/office/drawing/2014/main" id="{16C804E7-4E46-4019-B413-76D68114D804}"/>
              </a:ext>
            </a:extLst>
          </p:cNvPr>
          <p:cNvSpPr txBox="1"/>
          <p:nvPr/>
        </p:nvSpPr>
        <p:spPr>
          <a:xfrm>
            <a:off x="5308099" y="169200"/>
            <a:ext cx="3440365"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4-6. </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気管カニューレ内吸引</a:t>
            </a:r>
          </a:p>
        </p:txBody>
      </p:sp>
      <p:sp>
        <p:nvSpPr>
          <p:cNvPr id="7" name="スライド番号プレースホルダー 1">
            <a:extLst>
              <a:ext uri="{FF2B5EF4-FFF2-40B4-BE49-F238E27FC236}">
                <a16:creationId xmlns:a16="http://schemas.microsoft.com/office/drawing/2014/main" id="{FB1FD00B-E738-4DEA-B86E-E10CFA0A4FB6}"/>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156</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48987730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9" name="Text Box 6">
            <a:extLst>
              <a:ext uri="{FF2B5EF4-FFF2-40B4-BE49-F238E27FC236}">
                <a16:creationId xmlns:a16="http://schemas.microsoft.com/office/drawing/2014/main" id="{CD657CF4-C5E1-46AD-8B3A-D98F14DAE830}"/>
              </a:ext>
            </a:extLst>
          </p:cNvPr>
          <p:cNvSpPr txBox="1">
            <a:spLocks noChangeArrowheads="1"/>
          </p:cNvSpPr>
          <p:nvPr/>
        </p:nvSpPr>
        <p:spPr bwMode="auto">
          <a:xfrm>
            <a:off x="252000" y="1620000"/>
            <a:ext cx="8660123" cy="4058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defPPr>
              <a:defRPr lang="ja-JP"/>
            </a:defPPr>
            <a:lvl1pPr defTabSz="873125">
              <a:spcBef>
                <a:spcPct val="0"/>
              </a:spcBef>
              <a:buFontTx/>
              <a:buNone/>
              <a:defRPr sz="3200">
                <a:latin typeface="Segoe UI" panose="020B0502040204020203" pitchFamily="34" charset="0"/>
                <a:ea typeface="メイリオ" panose="020B0604030504040204" pitchFamily="50" charset="-128"/>
              </a:defRPr>
            </a:lvl1pPr>
            <a:lvl2pPr marL="742950" indent="-285750" defTabSz="873125">
              <a:spcBef>
                <a:spcPct val="20000"/>
              </a:spcBef>
              <a:buChar char="–"/>
              <a:defRPr sz="2600">
                <a:latin typeface="Arial" panose="020B0604020202020204" pitchFamily="34" charset="0"/>
                <a:ea typeface="ＭＳ Ｐゴシック" panose="020B0600070205080204" pitchFamily="50" charset="-128"/>
              </a:defRPr>
            </a:lvl2pPr>
            <a:lvl3pPr marL="1143000" indent="-228600" defTabSz="873125">
              <a:spcBef>
                <a:spcPct val="20000"/>
              </a:spcBef>
              <a:buChar char="•"/>
              <a:defRPr sz="2300">
                <a:latin typeface="Arial" panose="020B0604020202020204" pitchFamily="34" charset="0"/>
                <a:ea typeface="ＭＳ Ｐゴシック" panose="020B0600070205080204" pitchFamily="50" charset="-128"/>
              </a:defRPr>
            </a:lvl3pPr>
            <a:lvl4pPr marL="1600200" indent="-228600" defTabSz="873125">
              <a:spcBef>
                <a:spcPct val="20000"/>
              </a:spcBef>
              <a:buChar char="–"/>
              <a:defRPr sz="1900">
                <a:latin typeface="Arial" panose="020B0604020202020204" pitchFamily="34" charset="0"/>
                <a:ea typeface="ＭＳ Ｐゴシック" panose="020B0600070205080204" pitchFamily="50" charset="-128"/>
              </a:defRPr>
            </a:lvl4pPr>
            <a:lvl5pPr marL="2057400" indent="-228600" defTabSz="873125">
              <a:spcBef>
                <a:spcPct val="20000"/>
              </a:spcBef>
              <a:buChar char="»"/>
              <a:defRPr sz="1900">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9pPr>
          </a:lstStyle>
          <a:p>
            <a:pPr marL="360000" marR="0" lvl="0" indent="-360000" defTabSz="873125" rtl="0" eaLnBrk="1" fontAlgn="auto" latinLnBrk="0" hangingPunct="1">
              <a:lnSpc>
                <a:spcPct val="100000"/>
              </a:lnSpc>
              <a:spcBef>
                <a:spcPts val="360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○手袋をはずす。セッシを元に戻す。</a:t>
            </a:r>
            <a:endPar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360000" marR="0" lvl="0" indent="-360000" defTabSz="873125" rtl="0" eaLnBrk="1" fontAlgn="auto" latinLnBrk="0" hangingPunct="1">
              <a:lnSpc>
                <a:spcPct val="100000"/>
              </a:lnSpc>
              <a:spcBef>
                <a:spcPts val="3600"/>
              </a:spcBef>
              <a:spcAft>
                <a:spcPts val="0"/>
              </a:spcAft>
              <a:buClrTx/>
              <a:buSzTx/>
              <a:buFontTx/>
              <a:buNone/>
              <a:tabLst/>
              <a:defRPr/>
            </a:pPr>
            <a:r>
              <a:rPr lang="ja-JP" altLang="en-US" sz="2800" dirty="0">
                <a:solidFill>
                  <a:prstClr val="black"/>
                </a:solidFill>
              </a:rPr>
              <a:t>○対象者に吸引が終わったことを告げ、喀痰がとり切れたかを確認する。</a:t>
            </a:r>
            <a:endParaRPr lang="en-US" altLang="ja-JP" sz="2800" dirty="0">
              <a:solidFill>
                <a:prstClr val="black"/>
              </a:solidFill>
            </a:endParaRPr>
          </a:p>
          <a:p>
            <a:pPr marL="360000" lvl="0" indent="-360000">
              <a:spcBef>
                <a:spcPts val="3600"/>
              </a:spcBef>
              <a:defRPr/>
            </a:pPr>
            <a:r>
              <a:rPr lang="ja-JP" altLang="en-US" sz="2800" dirty="0">
                <a:solidFill>
                  <a:prstClr val="black"/>
                </a:solidFill>
              </a:rPr>
              <a:t>○人工呼吸器が正常に作動している</a:t>
            </a:r>
            <a:r>
              <a:rPr lang="ja-JP" altLang="en-US" sz="2800" dirty="0"/>
              <a:t>こと、気道内圧、酸素飽和度等をチェックする</a:t>
            </a:r>
            <a:r>
              <a:rPr lang="ja-JP" altLang="en-US" sz="2800" dirty="0">
                <a:solidFill>
                  <a:prstClr val="black"/>
                </a:solidFill>
              </a:rPr>
              <a:t>。</a:t>
            </a:r>
            <a:endParaRPr lang="en-US" altLang="ja-JP" sz="2800" dirty="0">
              <a:solidFill>
                <a:prstClr val="black"/>
              </a:solidFill>
            </a:endParaRPr>
          </a:p>
          <a:p>
            <a:pPr marL="360000" marR="0" lvl="0" indent="-360000" defTabSz="873125" rtl="0" eaLnBrk="1" fontAlgn="auto" latinLnBrk="0" hangingPunct="1">
              <a:lnSpc>
                <a:spcPct val="100000"/>
              </a:lnSpc>
              <a:spcBef>
                <a:spcPts val="360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○体位や環境を整える。</a:t>
            </a:r>
          </a:p>
        </p:txBody>
      </p:sp>
      <p:sp>
        <p:nvSpPr>
          <p:cNvPr id="5" name="タイトル 4">
            <a:extLst>
              <a:ext uri="{FF2B5EF4-FFF2-40B4-BE49-F238E27FC236}">
                <a16:creationId xmlns:a16="http://schemas.microsoft.com/office/drawing/2014/main" id="{5C3800C2-DF17-4AFB-85E7-5D3F59372BC9}"/>
              </a:ext>
            </a:extLst>
          </p:cNvPr>
          <p:cNvSpPr>
            <a:spLocks noGrp="1"/>
          </p:cNvSpPr>
          <p:nvPr>
            <p:ph type="title"/>
          </p:nvPr>
        </p:nvSpPr>
        <p:spPr/>
        <p:txBody>
          <a:bodyPr>
            <a:normAutofit fontScale="90000"/>
          </a:bodyPr>
          <a:lstStyle/>
          <a:p>
            <a:r>
              <a:rPr lang="ja-JP" altLang="en-US" dirty="0"/>
              <a:t>手順⑰対象者への確認、体位・環境の調整</a:t>
            </a:r>
          </a:p>
        </p:txBody>
      </p:sp>
      <p:sp>
        <p:nvSpPr>
          <p:cNvPr id="9" name="テキスト ボックス 8">
            <a:extLst>
              <a:ext uri="{FF2B5EF4-FFF2-40B4-BE49-F238E27FC236}">
                <a16:creationId xmlns:a16="http://schemas.microsoft.com/office/drawing/2014/main" id="{AD2B9909-EBB0-4740-91D4-B87B30BDCB6C}"/>
              </a:ext>
            </a:extLst>
          </p:cNvPr>
          <p:cNvSpPr txBox="1"/>
          <p:nvPr/>
        </p:nvSpPr>
        <p:spPr>
          <a:xfrm>
            <a:off x="5308099" y="169200"/>
            <a:ext cx="3440365"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4-6. </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気管カニューレ内吸引</a:t>
            </a:r>
          </a:p>
        </p:txBody>
      </p:sp>
      <p:sp>
        <p:nvSpPr>
          <p:cNvPr id="6" name="スライド番号プレースホルダー 1">
            <a:extLst>
              <a:ext uri="{FF2B5EF4-FFF2-40B4-BE49-F238E27FC236}">
                <a16:creationId xmlns:a16="http://schemas.microsoft.com/office/drawing/2014/main" id="{0F454C9F-E8F9-4343-B39B-3A8C18C9A00E}"/>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157</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20299975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9" name="Text Box 6">
            <a:extLst>
              <a:ext uri="{FF2B5EF4-FFF2-40B4-BE49-F238E27FC236}">
                <a16:creationId xmlns:a16="http://schemas.microsoft.com/office/drawing/2014/main" id="{CD657CF4-C5E1-46AD-8B3A-D98F14DAE830}"/>
              </a:ext>
            </a:extLst>
          </p:cNvPr>
          <p:cNvSpPr txBox="1">
            <a:spLocks noChangeArrowheads="1"/>
          </p:cNvSpPr>
          <p:nvPr/>
        </p:nvSpPr>
        <p:spPr bwMode="auto">
          <a:xfrm>
            <a:off x="252000" y="1620000"/>
            <a:ext cx="8660123" cy="215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defPPr>
              <a:defRPr lang="ja-JP"/>
            </a:defPPr>
            <a:lvl1pPr defTabSz="873125">
              <a:spcBef>
                <a:spcPct val="0"/>
              </a:spcBef>
              <a:buFontTx/>
              <a:buNone/>
              <a:defRPr sz="3200">
                <a:latin typeface="Segoe UI" panose="020B0502040204020203" pitchFamily="34" charset="0"/>
                <a:ea typeface="メイリオ" panose="020B0604030504040204" pitchFamily="50" charset="-128"/>
              </a:defRPr>
            </a:lvl1pPr>
            <a:lvl2pPr marL="742950" indent="-285750" defTabSz="873125">
              <a:spcBef>
                <a:spcPct val="20000"/>
              </a:spcBef>
              <a:buChar char="–"/>
              <a:defRPr sz="2600">
                <a:latin typeface="Arial" panose="020B0604020202020204" pitchFamily="34" charset="0"/>
                <a:ea typeface="ＭＳ Ｐゴシック" panose="020B0600070205080204" pitchFamily="50" charset="-128"/>
              </a:defRPr>
            </a:lvl2pPr>
            <a:lvl3pPr marL="1143000" indent="-228600" defTabSz="873125">
              <a:spcBef>
                <a:spcPct val="20000"/>
              </a:spcBef>
              <a:buChar char="•"/>
              <a:defRPr sz="2300">
                <a:latin typeface="Arial" panose="020B0604020202020204" pitchFamily="34" charset="0"/>
                <a:ea typeface="ＭＳ Ｐゴシック" panose="020B0600070205080204" pitchFamily="50" charset="-128"/>
              </a:defRPr>
            </a:lvl3pPr>
            <a:lvl4pPr marL="1600200" indent="-228600" defTabSz="873125">
              <a:spcBef>
                <a:spcPct val="20000"/>
              </a:spcBef>
              <a:buChar char="–"/>
              <a:defRPr sz="1900">
                <a:latin typeface="Arial" panose="020B0604020202020204" pitchFamily="34" charset="0"/>
                <a:ea typeface="ＭＳ Ｐゴシック" panose="020B0600070205080204" pitchFamily="50" charset="-128"/>
              </a:defRPr>
            </a:lvl4pPr>
            <a:lvl5pPr marL="2057400" indent="-228600" defTabSz="873125">
              <a:spcBef>
                <a:spcPct val="20000"/>
              </a:spcBef>
              <a:buChar char="»"/>
              <a:defRPr sz="1900">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9pPr>
          </a:lstStyle>
          <a:p>
            <a:pPr marL="360000" marR="0" lvl="0" indent="-360000" defTabSz="873125" rtl="0" eaLnBrk="1" fontAlgn="auto" latinLnBrk="0" hangingPunct="1">
              <a:lnSpc>
                <a:spcPct val="100000"/>
              </a:lnSpc>
              <a:spcBef>
                <a:spcPts val="360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○対象者の顔色、呼吸状態、吸引物の量や性状、気管カニューレの周囲や固定状況等を観察する。</a:t>
            </a:r>
            <a:endPar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360000" marR="0" lvl="0" indent="-360000" defTabSz="873125" rtl="0" eaLnBrk="1" fontAlgn="auto" latinLnBrk="0" hangingPunct="1">
              <a:lnSpc>
                <a:spcPct val="100000"/>
              </a:lnSpc>
              <a:spcBef>
                <a:spcPts val="3600"/>
              </a:spcBef>
              <a:spcAft>
                <a:spcPts val="0"/>
              </a:spcAft>
              <a:buClrTx/>
              <a:buSzTx/>
              <a:buFontTx/>
              <a:buNone/>
              <a:tabLst/>
              <a:defRPr/>
            </a:pPr>
            <a:r>
              <a:rPr lang="en-US" altLang="ja-JP" sz="2400" dirty="0">
                <a:solidFill>
                  <a:prstClr val="black"/>
                </a:solidFill>
              </a:rPr>
              <a:t>※</a:t>
            </a:r>
            <a:r>
              <a:rPr lang="ja-JP" altLang="en-US" sz="2400" dirty="0">
                <a:solidFill>
                  <a:prstClr val="black"/>
                </a:solidFill>
              </a:rPr>
              <a:t>これ以降は、口腔内・鼻腔内吸引の手順⑯</a:t>
            </a:r>
            <a:br>
              <a:rPr lang="en-US" altLang="ja-JP" sz="2400" dirty="0">
                <a:solidFill>
                  <a:prstClr val="black"/>
                </a:solidFill>
              </a:rPr>
            </a:br>
            <a:r>
              <a:rPr lang="ja-JP" altLang="en-US" sz="2400" dirty="0">
                <a:solidFill>
                  <a:prstClr val="black"/>
                </a:solidFill>
              </a:rPr>
              <a:t>「</a:t>
            </a:r>
            <a:r>
              <a:rPr lang="en-US" altLang="ja-JP" sz="2400" dirty="0">
                <a:solidFill>
                  <a:prstClr val="black"/>
                </a:solidFill>
              </a:rPr>
              <a:t>『</a:t>
            </a:r>
            <a:r>
              <a:rPr lang="ja-JP" altLang="en-US" sz="2400" dirty="0">
                <a:solidFill>
                  <a:prstClr val="black"/>
                </a:solidFill>
              </a:rPr>
              <a:t>流水と石けん</a:t>
            </a:r>
            <a:r>
              <a:rPr lang="en-US" altLang="ja-JP" sz="2400" dirty="0">
                <a:solidFill>
                  <a:prstClr val="black"/>
                </a:solidFill>
              </a:rPr>
              <a:t>』</a:t>
            </a:r>
            <a:r>
              <a:rPr lang="ja-JP" altLang="en-US" sz="2400" dirty="0">
                <a:solidFill>
                  <a:prstClr val="black"/>
                </a:solidFill>
              </a:rPr>
              <a:t>による手洗いをする」以降と同様</a:t>
            </a:r>
            <a:endParaRPr lang="en-US" altLang="ja-JP" sz="2400" dirty="0">
              <a:solidFill>
                <a:prstClr val="black"/>
              </a:solidFill>
            </a:endParaRPr>
          </a:p>
        </p:txBody>
      </p:sp>
      <p:sp>
        <p:nvSpPr>
          <p:cNvPr id="5" name="タイトル 4">
            <a:extLst>
              <a:ext uri="{FF2B5EF4-FFF2-40B4-BE49-F238E27FC236}">
                <a16:creationId xmlns:a16="http://schemas.microsoft.com/office/drawing/2014/main" id="{5C3800C2-DF17-4AFB-85E7-5D3F59372BC9}"/>
              </a:ext>
            </a:extLst>
          </p:cNvPr>
          <p:cNvSpPr>
            <a:spLocks noGrp="1"/>
          </p:cNvSpPr>
          <p:nvPr>
            <p:ph type="title"/>
          </p:nvPr>
        </p:nvSpPr>
        <p:spPr/>
        <p:txBody>
          <a:bodyPr>
            <a:normAutofit fontScale="90000"/>
          </a:bodyPr>
          <a:lstStyle/>
          <a:p>
            <a:r>
              <a:rPr lang="ja-JP" altLang="en-US" dirty="0"/>
              <a:t>手順⑱対象者を観察する</a:t>
            </a:r>
          </a:p>
        </p:txBody>
      </p:sp>
      <p:sp>
        <p:nvSpPr>
          <p:cNvPr id="9" name="テキスト ボックス 8">
            <a:extLst>
              <a:ext uri="{FF2B5EF4-FFF2-40B4-BE49-F238E27FC236}">
                <a16:creationId xmlns:a16="http://schemas.microsoft.com/office/drawing/2014/main" id="{13D4566B-A1C5-41B5-8293-50E7964C254B}"/>
              </a:ext>
            </a:extLst>
          </p:cNvPr>
          <p:cNvSpPr txBox="1"/>
          <p:nvPr/>
        </p:nvSpPr>
        <p:spPr>
          <a:xfrm>
            <a:off x="5308099" y="169200"/>
            <a:ext cx="3440365"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4-6. </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気管カニューレ内吸引</a:t>
            </a:r>
          </a:p>
        </p:txBody>
      </p:sp>
      <p:sp>
        <p:nvSpPr>
          <p:cNvPr id="6" name="スライド番号プレースホルダー 1">
            <a:extLst>
              <a:ext uri="{FF2B5EF4-FFF2-40B4-BE49-F238E27FC236}">
                <a16:creationId xmlns:a16="http://schemas.microsoft.com/office/drawing/2014/main" id="{9B0E1C84-52B1-4BCD-942D-F8ACE4BE8592}"/>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158</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99018843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CF708676-4CC2-490F-9DE1-C6A8121F6E0A}"/>
              </a:ext>
            </a:extLst>
          </p:cNvPr>
          <p:cNvSpPr>
            <a:spLocks noGrp="1"/>
          </p:cNvSpPr>
          <p:nvPr>
            <p:ph type="title"/>
          </p:nvPr>
        </p:nvSpPr>
        <p:spPr/>
        <p:txBody>
          <a:bodyPr>
            <a:normAutofit fontScale="90000"/>
          </a:bodyPr>
          <a:lstStyle/>
          <a:p>
            <a:r>
              <a:rPr lang="ja-JP" altLang="en-US" dirty="0"/>
              <a:t>気管カニューレ内吸引の手順の追加事項</a:t>
            </a:r>
            <a:endParaRPr kumimoji="1" lang="ja-JP" altLang="en-US" dirty="0"/>
          </a:p>
        </p:txBody>
      </p:sp>
      <p:sp>
        <p:nvSpPr>
          <p:cNvPr id="284674" name="Rectangle 3">
            <a:extLst>
              <a:ext uri="{FF2B5EF4-FFF2-40B4-BE49-F238E27FC236}">
                <a16:creationId xmlns:a16="http://schemas.microsoft.com/office/drawing/2014/main" id="{F78B9206-466A-4C5F-AD4B-1B35AD898A8A}"/>
              </a:ext>
            </a:extLst>
          </p:cNvPr>
          <p:cNvSpPr>
            <a:spLocks noGrp="1" noChangeArrowheads="1"/>
          </p:cNvSpPr>
          <p:nvPr>
            <p:ph type="body" idx="4294967295"/>
          </p:nvPr>
        </p:nvSpPr>
        <p:spPr>
          <a:xfrm>
            <a:off x="211013" y="1171847"/>
            <a:ext cx="8229600" cy="4525963"/>
          </a:xfrm>
        </p:spPr>
        <p:txBody>
          <a:bodyPr/>
          <a:lstStyle/>
          <a:p>
            <a:pPr eaLnBrk="1" hangingPunct="1">
              <a:buFontTx/>
              <a:buNone/>
            </a:pPr>
            <a:r>
              <a:rPr lang="en-US" altLang="ja-JP" dirty="0"/>
              <a:t>★</a:t>
            </a:r>
            <a:r>
              <a:rPr lang="en-US" altLang="ja-JP" sz="2600" dirty="0"/>
              <a:t>1</a:t>
            </a:r>
            <a:r>
              <a:rPr lang="ja-JP" altLang="en-US" sz="2600" dirty="0"/>
              <a:t>回で取り切れないようであれば、この手順を繰り返す</a:t>
            </a:r>
            <a:endParaRPr lang="en-US" altLang="ja-JP" sz="2600" dirty="0"/>
          </a:p>
          <a:p>
            <a:pPr eaLnBrk="1" hangingPunct="1">
              <a:buFontTx/>
              <a:buNone/>
            </a:pPr>
            <a:endParaRPr lang="ja-JP" altLang="en-US" sz="2600" dirty="0"/>
          </a:p>
          <a:p>
            <a:pPr eaLnBrk="1" hangingPunct="1">
              <a:buFontTx/>
              <a:buNone/>
            </a:pPr>
            <a:endParaRPr lang="ja-JP" altLang="en-US" sz="2600" dirty="0"/>
          </a:p>
          <a:p>
            <a:pPr eaLnBrk="1" hangingPunct="1">
              <a:buFontTx/>
              <a:buNone/>
            </a:pPr>
            <a:endParaRPr lang="ja-JP" altLang="en-US" sz="2600" dirty="0"/>
          </a:p>
          <a:p>
            <a:pPr eaLnBrk="1" hangingPunct="1">
              <a:buFontTx/>
              <a:buNone/>
            </a:pPr>
            <a:endParaRPr lang="en-US" altLang="ja-JP" sz="2600" dirty="0"/>
          </a:p>
          <a:p>
            <a:pPr eaLnBrk="1" hangingPunct="1">
              <a:buFontTx/>
              <a:buNone/>
            </a:pPr>
            <a:r>
              <a:rPr lang="ja-JP" altLang="en-US" sz="2600" dirty="0"/>
              <a:t>★吸引された分泌物の量、性状を気にしましょう。</a:t>
            </a:r>
          </a:p>
          <a:p>
            <a:pPr marL="0" indent="0" eaLnBrk="1" hangingPunct="1">
              <a:buNone/>
            </a:pPr>
            <a:endParaRPr lang="en-US" altLang="ja-JP" sz="2600" dirty="0"/>
          </a:p>
        </p:txBody>
      </p:sp>
      <p:sp>
        <p:nvSpPr>
          <p:cNvPr id="322565" name="Oval 4">
            <a:extLst>
              <a:ext uri="{FF2B5EF4-FFF2-40B4-BE49-F238E27FC236}">
                <a16:creationId xmlns:a16="http://schemas.microsoft.com/office/drawing/2014/main" id="{917F07CB-C624-4435-8A05-620F05555FC5}"/>
              </a:ext>
            </a:extLst>
          </p:cNvPr>
          <p:cNvSpPr>
            <a:spLocks noChangeArrowheads="1"/>
          </p:cNvSpPr>
          <p:nvPr/>
        </p:nvSpPr>
        <p:spPr bwMode="auto">
          <a:xfrm>
            <a:off x="3052638" y="2857772"/>
            <a:ext cx="2233613" cy="936625"/>
          </a:xfrm>
          <a:prstGeom prst="ellipse">
            <a:avLst/>
          </a:prstGeom>
          <a:solidFill>
            <a:srgbClr val="CCFFCC"/>
          </a:solidFill>
          <a:ln w="9525" algn="ctr">
            <a:solidFill>
              <a:schemeClr val="tx1">
                <a:lumMod val="50000"/>
                <a:lumOff val="50000"/>
              </a:schemeClr>
            </a:solidFill>
            <a:miter lim="800000"/>
            <a:headEnd/>
            <a:tailEnd/>
          </a:ln>
        </p:spPr>
        <p:txBody>
          <a:bodyPr wrap="none" lIns="87269" tIns="43635" rIns="87269" bIns="43635" anchor="ctr"/>
          <a:lstStyle/>
          <a:p>
            <a:pPr marL="0" marR="0" lvl="0" indent="0" algn="ctr" defTabSz="873125" rtl="0" eaLnBrk="1" fontAlgn="auto" latinLnBrk="0" hangingPunct="1">
              <a:lnSpc>
                <a:spcPct val="100000"/>
              </a:lnSpc>
              <a:spcBef>
                <a:spcPts val="0"/>
              </a:spcBef>
              <a:spcAft>
                <a:spcPts val="0"/>
              </a:spcAft>
              <a:buClrTx/>
              <a:buSzTx/>
              <a:buFontTx/>
              <a:buNone/>
              <a:tabLst/>
              <a:defRPr/>
            </a:pPr>
            <a:r>
              <a:rPr kumimoji="1" lang="ja-JP" altLang="en-US" sz="23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対象者の表情</a:t>
            </a:r>
          </a:p>
        </p:txBody>
      </p:sp>
      <p:sp>
        <p:nvSpPr>
          <p:cNvPr id="322566" name="Oval 5">
            <a:extLst>
              <a:ext uri="{FF2B5EF4-FFF2-40B4-BE49-F238E27FC236}">
                <a16:creationId xmlns:a16="http://schemas.microsoft.com/office/drawing/2014/main" id="{8F5EAA60-7F3B-4798-B064-5F54B626D003}"/>
              </a:ext>
            </a:extLst>
          </p:cNvPr>
          <p:cNvSpPr>
            <a:spLocks noChangeArrowheads="1"/>
          </p:cNvSpPr>
          <p:nvPr/>
        </p:nvSpPr>
        <p:spPr bwMode="auto">
          <a:xfrm>
            <a:off x="4781426" y="2352947"/>
            <a:ext cx="2233612" cy="936625"/>
          </a:xfrm>
          <a:prstGeom prst="ellipse">
            <a:avLst/>
          </a:prstGeom>
          <a:solidFill>
            <a:srgbClr val="FFFF99"/>
          </a:solidFill>
          <a:ln w="9525" algn="ctr">
            <a:solidFill>
              <a:schemeClr val="tx1">
                <a:lumMod val="50000"/>
                <a:lumOff val="50000"/>
              </a:schemeClr>
            </a:solidFill>
            <a:miter lim="800000"/>
            <a:headEnd/>
            <a:tailEnd/>
          </a:ln>
        </p:spPr>
        <p:txBody>
          <a:bodyPr wrap="none" lIns="87269" tIns="43635" rIns="87269" bIns="43635" anchor="ctr"/>
          <a:lstStyle/>
          <a:p>
            <a:pPr marL="0" marR="0" lvl="0" indent="0" algn="ctr" defTabSz="873125" rtl="0" eaLnBrk="1" fontAlgn="auto" latinLnBrk="0" hangingPunct="1">
              <a:lnSpc>
                <a:spcPct val="100000"/>
              </a:lnSpc>
              <a:spcBef>
                <a:spcPts val="0"/>
              </a:spcBef>
              <a:spcAft>
                <a:spcPts val="0"/>
              </a:spcAft>
              <a:buClrTx/>
              <a:buSzTx/>
              <a:buFontTx/>
              <a:buNone/>
              <a:tabLst/>
              <a:defRPr/>
            </a:pPr>
            <a:r>
              <a:rPr kumimoji="1" lang="ja-JP" altLang="en-US" sz="23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対象者の合図</a:t>
            </a:r>
          </a:p>
        </p:txBody>
      </p:sp>
      <p:sp>
        <p:nvSpPr>
          <p:cNvPr id="322567" name="Oval 6">
            <a:extLst>
              <a:ext uri="{FF2B5EF4-FFF2-40B4-BE49-F238E27FC236}">
                <a16:creationId xmlns:a16="http://schemas.microsoft.com/office/drawing/2014/main" id="{C9C9BE1D-E5C6-49F5-BFB3-6AD3452B25E3}"/>
              </a:ext>
            </a:extLst>
          </p:cNvPr>
          <p:cNvSpPr>
            <a:spLocks noChangeArrowheads="1"/>
          </p:cNvSpPr>
          <p:nvPr/>
        </p:nvSpPr>
        <p:spPr bwMode="auto">
          <a:xfrm>
            <a:off x="6367338" y="2929210"/>
            <a:ext cx="2232025" cy="936625"/>
          </a:xfrm>
          <a:prstGeom prst="ellipse">
            <a:avLst/>
          </a:prstGeom>
          <a:solidFill>
            <a:srgbClr val="DCEFF0"/>
          </a:solidFill>
          <a:ln w="9525" algn="ctr">
            <a:solidFill>
              <a:schemeClr val="tx1">
                <a:lumMod val="50000"/>
                <a:lumOff val="50000"/>
              </a:schemeClr>
            </a:solidFill>
            <a:miter lim="800000"/>
            <a:headEnd/>
            <a:tailEnd/>
          </a:ln>
        </p:spPr>
        <p:txBody>
          <a:bodyPr wrap="none" lIns="87269" tIns="43635" rIns="87269" bIns="43635" anchor="ctr"/>
          <a:lstStyle/>
          <a:p>
            <a:pPr marL="0" marR="0" lvl="0" indent="0" algn="ctr" defTabSz="873125" rtl="0" eaLnBrk="1" fontAlgn="auto" latinLnBrk="0" hangingPunct="1">
              <a:lnSpc>
                <a:spcPct val="100000"/>
              </a:lnSpc>
              <a:spcBef>
                <a:spcPts val="0"/>
              </a:spcBef>
              <a:spcAft>
                <a:spcPts val="0"/>
              </a:spcAft>
              <a:buClrTx/>
              <a:buSzTx/>
              <a:buFontTx/>
              <a:buNone/>
              <a:tabLst/>
              <a:defRPr/>
            </a:pPr>
            <a:r>
              <a:rPr kumimoji="1" lang="ja-JP" altLang="en-US" sz="2300" b="0" i="0" u="none" strike="noStrike" kern="1200" cap="none" spc="0" normalizeH="0" noProof="0">
                <a:ln>
                  <a:noFill/>
                </a:ln>
                <a:solidFill>
                  <a:prstClr val="black"/>
                </a:solidFill>
                <a:effectLst/>
                <a:uLnTx/>
                <a:uFillTx/>
                <a:latin typeface="Segoe UI" panose="020B0502040204020203" pitchFamily="34" charset="0"/>
                <a:ea typeface="メイリオ" panose="020B0604030504040204" pitchFamily="50" charset="-128"/>
                <a:cs typeface="+mn-cs"/>
              </a:rPr>
              <a:t>呼吸音</a:t>
            </a:r>
          </a:p>
        </p:txBody>
      </p:sp>
      <p:sp>
        <p:nvSpPr>
          <p:cNvPr id="322568" name="Oval 7">
            <a:extLst>
              <a:ext uri="{FF2B5EF4-FFF2-40B4-BE49-F238E27FC236}">
                <a16:creationId xmlns:a16="http://schemas.microsoft.com/office/drawing/2014/main" id="{FDF2D594-DA94-425E-8B26-A4B1D067EFAC}"/>
              </a:ext>
            </a:extLst>
          </p:cNvPr>
          <p:cNvSpPr>
            <a:spLocks noChangeArrowheads="1"/>
          </p:cNvSpPr>
          <p:nvPr/>
        </p:nvSpPr>
        <p:spPr bwMode="auto">
          <a:xfrm>
            <a:off x="822201" y="2425972"/>
            <a:ext cx="2735262" cy="936625"/>
          </a:xfrm>
          <a:prstGeom prst="ellipse">
            <a:avLst/>
          </a:prstGeom>
          <a:solidFill>
            <a:srgbClr val="FFE5FF"/>
          </a:solidFill>
          <a:ln w="9525" algn="ctr">
            <a:solidFill>
              <a:schemeClr val="tx1">
                <a:lumMod val="50000"/>
                <a:lumOff val="50000"/>
              </a:schemeClr>
            </a:solidFill>
            <a:miter lim="800000"/>
            <a:headEnd/>
            <a:tailEnd/>
          </a:ln>
        </p:spPr>
        <p:txBody>
          <a:bodyPr wrap="none" lIns="87269" tIns="43635" rIns="87269" bIns="43635" anchor="ctr"/>
          <a:lstStyle/>
          <a:p>
            <a:pPr marL="0" marR="0" lvl="0" indent="0" algn="ctr" defTabSz="873125" rtl="0" eaLnBrk="1" fontAlgn="auto" latinLnBrk="0" hangingPunct="1">
              <a:lnSpc>
                <a:spcPct val="100000"/>
              </a:lnSpc>
              <a:spcBef>
                <a:spcPts val="0"/>
              </a:spcBef>
              <a:spcAft>
                <a:spcPts val="0"/>
              </a:spcAft>
              <a:buClrTx/>
              <a:buSzTx/>
              <a:buFontTx/>
              <a:buNone/>
              <a:tabLst/>
              <a:defRPr/>
            </a:pPr>
            <a:r>
              <a:rPr kumimoji="1" lang="ja-JP" altLang="en-US" sz="23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吸引時の喀痰の量</a:t>
            </a:r>
          </a:p>
        </p:txBody>
      </p:sp>
      <p:sp>
        <p:nvSpPr>
          <p:cNvPr id="284679" name="AutoShape 8">
            <a:extLst>
              <a:ext uri="{FF2B5EF4-FFF2-40B4-BE49-F238E27FC236}">
                <a16:creationId xmlns:a16="http://schemas.microsoft.com/office/drawing/2014/main" id="{FE83B8BE-13C4-47E0-AB8A-67C43A1EB8F3}"/>
              </a:ext>
            </a:extLst>
          </p:cNvPr>
          <p:cNvSpPr>
            <a:spLocks noChangeArrowheads="1"/>
          </p:cNvSpPr>
          <p:nvPr/>
        </p:nvSpPr>
        <p:spPr bwMode="auto">
          <a:xfrm>
            <a:off x="4567113" y="4797152"/>
            <a:ext cx="3598863" cy="720725"/>
          </a:xfrm>
          <a:prstGeom prst="cloudCallout">
            <a:avLst>
              <a:gd name="adj1" fmla="val -29949"/>
              <a:gd name="adj2" fmla="val 75991"/>
            </a:avLst>
          </a:prstGeom>
          <a:solidFill>
            <a:srgbClr val="FFFF99"/>
          </a:solidFill>
          <a:ln w="9525">
            <a:solidFill>
              <a:schemeClr val="tx1"/>
            </a:solidFill>
            <a:miter lim="800000"/>
            <a:headEnd/>
            <a:tailEnd/>
          </a:ln>
        </p:spPr>
        <p:txBody>
          <a:bodyPr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ctr" defTabSz="873125" rtl="0" eaLnBrk="1" fontAlgn="auto" latinLnBrk="0" hangingPunct="1">
              <a:lnSpc>
                <a:spcPct val="100000"/>
              </a:lnSpc>
              <a:spcBef>
                <a:spcPct val="0"/>
              </a:spcBef>
              <a:spcAft>
                <a:spcPts val="0"/>
              </a:spcAft>
              <a:buClrTx/>
              <a:buSzTx/>
              <a:buFontTx/>
              <a:buNone/>
              <a:tabLst/>
              <a:defRPr/>
            </a:pPr>
            <a:r>
              <a:rPr kumimoji="1" lang="ja-JP" altLang="en-US" sz="2000" b="0" i="0" u="none" strike="noStrike" kern="1200" cap="none" spc="0" normalizeH="0" noProof="0">
                <a:ln>
                  <a:noFill/>
                </a:ln>
                <a:solidFill>
                  <a:prstClr val="black"/>
                </a:solidFill>
                <a:effectLst/>
                <a:uLnTx/>
                <a:uFillTx/>
                <a:latin typeface="Segoe UI" panose="020B0502040204020203" pitchFamily="34" charset="0"/>
                <a:ea typeface="メイリオ" panose="020B0604030504040204" pitchFamily="50" charset="-128"/>
                <a:cs typeface="+mn-cs"/>
              </a:rPr>
              <a:t>喀痰がかたい・・</a:t>
            </a:r>
          </a:p>
        </p:txBody>
      </p:sp>
      <p:sp>
        <p:nvSpPr>
          <p:cNvPr id="284680" name="AutoShape 9">
            <a:extLst>
              <a:ext uri="{FF2B5EF4-FFF2-40B4-BE49-F238E27FC236}">
                <a16:creationId xmlns:a16="http://schemas.microsoft.com/office/drawing/2014/main" id="{325E147A-941D-4EBE-AB59-EFDE7E4C5B1B}"/>
              </a:ext>
            </a:extLst>
          </p:cNvPr>
          <p:cNvSpPr>
            <a:spLocks noChangeArrowheads="1"/>
          </p:cNvSpPr>
          <p:nvPr/>
        </p:nvSpPr>
        <p:spPr bwMode="auto">
          <a:xfrm>
            <a:off x="1038101" y="5373414"/>
            <a:ext cx="5329237" cy="720725"/>
          </a:xfrm>
          <a:prstGeom prst="cloudCallout">
            <a:avLst>
              <a:gd name="adj1" fmla="val -39014"/>
              <a:gd name="adj2" fmla="val 25773"/>
            </a:avLst>
          </a:prstGeom>
          <a:solidFill>
            <a:srgbClr val="FFFF99"/>
          </a:solidFill>
          <a:ln w="9525">
            <a:solidFill>
              <a:schemeClr val="tx1"/>
            </a:solidFill>
            <a:miter lim="800000"/>
            <a:headEnd/>
            <a:tailEnd/>
          </a:ln>
        </p:spPr>
        <p:txBody>
          <a:bodyPr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ctr" defTabSz="873125" rtl="0" eaLnBrk="1" fontAlgn="auto" latinLnBrk="0" hangingPunct="1">
              <a:lnSpc>
                <a:spcPct val="100000"/>
              </a:lnSpc>
              <a:spcBef>
                <a:spcPct val="0"/>
              </a:spcBef>
              <a:spcAft>
                <a:spcPts val="0"/>
              </a:spcAft>
              <a:buClrTx/>
              <a:buSzTx/>
              <a:buFontTx/>
              <a:buNone/>
              <a:tabLst/>
              <a:defRPr/>
            </a:pPr>
            <a:r>
              <a:rPr kumimoji="1" lang="ja-JP" altLang="en-US" sz="2000" b="0" i="0" u="none" strike="noStrike" kern="1200" cap="none" spc="0" normalizeH="0" noProof="0">
                <a:ln>
                  <a:noFill/>
                </a:ln>
                <a:solidFill>
                  <a:prstClr val="black"/>
                </a:solidFill>
                <a:effectLst/>
                <a:uLnTx/>
                <a:uFillTx/>
                <a:latin typeface="Segoe UI" panose="020B0502040204020203" pitchFamily="34" charset="0"/>
                <a:ea typeface="メイリオ" panose="020B0604030504040204" pitchFamily="50" charset="-128"/>
                <a:cs typeface="+mn-cs"/>
              </a:rPr>
              <a:t>量がいつもより多い・・</a:t>
            </a:r>
          </a:p>
        </p:txBody>
      </p:sp>
      <p:sp>
        <p:nvSpPr>
          <p:cNvPr id="122890" name="Text Box 10">
            <a:extLst>
              <a:ext uri="{FF2B5EF4-FFF2-40B4-BE49-F238E27FC236}">
                <a16:creationId xmlns:a16="http://schemas.microsoft.com/office/drawing/2014/main" id="{13060ED2-376C-4A18-B908-37EE372E21AF}"/>
              </a:ext>
            </a:extLst>
          </p:cNvPr>
          <p:cNvSpPr txBox="1">
            <a:spLocks noChangeArrowheads="1"/>
          </p:cNvSpPr>
          <p:nvPr/>
        </p:nvSpPr>
        <p:spPr bwMode="auto">
          <a:xfrm>
            <a:off x="3635152" y="6156027"/>
            <a:ext cx="3313112"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50000"/>
              </a:spcBef>
              <a:spcAft>
                <a:spcPts val="0"/>
              </a:spcAft>
              <a:buClrTx/>
              <a:buSzTx/>
              <a:buFontTx/>
              <a:buNone/>
              <a:tabLst/>
              <a:defRPr/>
            </a:pPr>
            <a:r>
              <a:rPr kumimoji="1" lang="ja-JP" altLang="en-US" sz="2300" b="1" i="0" u="none" strike="noStrike" kern="1200" cap="none" spc="0" normalizeH="0" noProof="0" dirty="0">
                <a:ln>
                  <a:noFill/>
                </a:ln>
                <a:solidFill>
                  <a:srgbClr val="1F497D"/>
                </a:solidFill>
                <a:effectLst/>
                <a:uLnTx/>
                <a:uFillTx/>
                <a:latin typeface="Segoe UI" panose="020B0502040204020203" pitchFamily="34" charset="0"/>
                <a:ea typeface="メイリオ" panose="020B0604030504040204" pitchFamily="50" charset="-128"/>
                <a:cs typeface="+mn-cs"/>
              </a:rPr>
              <a:t>感染？  喀痰の色は？</a:t>
            </a:r>
          </a:p>
        </p:txBody>
      </p:sp>
      <p:sp>
        <p:nvSpPr>
          <p:cNvPr id="122891" name="Text Box 11">
            <a:extLst>
              <a:ext uri="{FF2B5EF4-FFF2-40B4-BE49-F238E27FC236}">
                <a16:creationId xmlns:a16="http://schemas.microsoft.com/office/drawing/2014/main" id="{16141D09-D2D1-42B8-8572-03DEF4BAB698}"/>
              </a:ext>
            </a:extLst>
          </p:cNvPr>
          <p:cNvSpPr txBox="1">
            <a:spLocks noChangeArrowheads="1"/>
          </p:cNvSpPr>
          <p:nvPr/>
        </p:nvSpPr>
        <p:spPr bwMode="auto">
          <a:xfrm>
            <a:off x="6984876" y="5486127"/>
            <a:ext cx="1979612" cy="442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50000"/>
              </a:spcBef>
              <a:spcAft>
                <a:spcPts val="0"/>
              </a:spcAft>
              <a:buClrTx/>
              <a:buSzTx/>
              <a:buFontTx/>
              <a:buNone/>
              <a:tabLst/>
              <a:defRPr/>
            </a:pPr>
            <a:r>
              <a:rPr kumimoji="1" lang="ja-JP" altLang="en-US" sz="2300" b="1" i="0" u="none" strike="noStrike" kern="1200" cap="none" spc="0" normalizeH="0" noProof="0">
                <a:ln>
                  <a:noFill/>
                </a:ln>
                <a:solidFill>
                  <a:srgbClr val="1F497D"/>
                </a:solidFill>
                <a:effectLst/>
                <a:uLnTx/>
                <a:uFillTx/>
                <a:latin typeface="Segoe UI" panose="020B0502040204020203" pitchFamily="34" charset="0"/>
                <a:ea typeface="メイリオ" panose="020B0604030504040204" pitchFamily="50" charset="-128"/>
                <a:cs typeface="+mn-cs"/>
              </a:rPr>
              <a:t>水分不足？</a:t>
            </a:r>
          </a:p>
        </p:txBody>
      </p:sp>
      <p:sp>
        <p:nvSpPr>
          <p:cNvPr id="14" name="テキスト ボックス 13">
            <a:extLst>
              <a:ext uri="{FF2B5EF4-FFF2-40B4-BE49-F238E27FC236}">
                <a16:creationId xmlns:a16="http://schemas.microsoft.com/office/drawing/2014/main" id="{D8F40F80-72C3-467A-9889-7B3853A9D77B}"/>
              </a:ext>
            </a:extLst>
          </p:cNvPr>
          <p:cNvSpPr txBox="1"/>
          <p:nvPr/>
        </p:nvSpPr>
        <p:spPr>
          <a:xfrm>
            <a:off x="5308099" y="169200"/>
            <a:ext cx="3440365"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4-6. </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気管カニューレ内吸引</a:t>
            </a:r>
          </a:p>
        </p:txBody>
      </p:sp>
      <p:sp>
        <p:nvSpPr>
          <p:cNvPr id="16" name="テキスト ボックス 15">
            <a:extLst>
              <a:ext uri="{FF2B5EF4-FFF2-40B4-BE49-F238E27FC236}">
                <a16:creationId xmlns:a16="http://schemas.microsoft.com/office/drawing/2014/main" id="{D6526BC8-65CB-4DE1-94A0-B3342F2F171B}"/>
              </a:ext>
            </a:extLst>
          </p:cNvPr>
          <p:cNvSpPr txBox="1"/>
          <p:nvPr/>
        </p:nvSpPr>
        <p:spPr>
          <a:xfrm>
            <a:off x="211013" y="6294512"/>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15" name="スライド番号プレースホルダー 1">
            <a:extLst>
              <a:ext uri="{FF2B5EF4-FFF2-40B4-BE49-F238E27FC236}">
                <a16:creationId xmlns:a16="http://schemas.microsoft.com/office/drawing/2014/main" id="{63283A4A-A243-4895-9C83-B4077C4290F2}"/>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159</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4283293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2890"/>
                                        </p:tgtEl>
                                        <p:attrNameLst>
                                          <p:attrName>style.visibility</p:attrName>
                                        </p:attrNameLst>
                                      </p:cBhvr>
                                      <p:to>
                                        <p:strVal val="visible"/>
                                      </p:to>
                                    </p:set>
                                    <p:animEffect transition="in" filter="wipe(left)">
                                      <p:cBhvr>
                                        <p:cTn id="7" dur="2000"/>
                                        <p:tgtEl>
                                          <p:spTgt spid="1228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2891"/>
                                        </p:tgtEl>
                                        <p:attrNameLst>
                                          <p:attrName>style.visibility</p:attrName>
                                        </p:attrNameLst>
                                      </p:cBhvr>
                                      <p:to>
                                        <p:strVal val="visible"/>
                                      </p:to>
                                    </p:set>
                                    <p:animEffect transition="in" filter="dissolve">
                                      <p:cBhvr>
                                        <p:cTn id="12" dur="1000"/>
                                        <p:tgtEl>
                                          <p:spTgt spid="1228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90" grpId="0"/>
      <p:bldP spid="122891"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46554E9B-8EFB-4003-AE21-EF66FD2A8CD9}"/>
              </a:ext>
            </a:extLst>
          </p:cNvPr>
          <p:cNvSpPr>
            <a:spLocks noGrp="1"/>
          </p:cNvSpPr>
          <p:nvPr>
            <p:ph type="title"/>
          </p:nvPr>
        </p:nvSpPr>
        <p:spPr/>
        <p:txBody>
          <a:bodyPr>
            <a:normAutofit fontScale="90000"/>
          </a:bodyPr>
          <a:lstStyle/>
          <a:p>
            <a:r>
              <a:rPr lang="ja-JP" altLang="en-US" dirty="0"/>
              <a:t>吸引後の片づけのポイント</a:t>
            </a:r>
            <a:endParaRPr kumimoji="1" lang="ja-JP" altLang="en-US" dirty="0"/>
          </a:p>
        </p:txBody>
      </p:sp>
      <p:sp>
        <p:nvSpPr>
          <p:cNvPr id="324611" name="Rectangle 3">
            <a:extLst>
              <a:ext uri="{FF2B5EF4-FFF2-40B4-BE49-F238E27FC236}">
                <a16:creationId xmlns:a16="http://schemas.microsoft.com/office/drawing/2014/main" id="{9DA88E77-C433-44A9-AED2-B6489DEBD0AF}"/>
              </a:ext>
            </a:extLst>
          </p:cNvPr>
          <p:cNvSpPr>
            <a:spLocks noGrp="1" noChangeArrowheads="1"/>
          </p:cNvSpPr>
          <p:nvPr>
            <p:ph type="body" idx="4294967295"/>
          </p:nvPr>
        </p:nvSpPr>
        <p:spPr>
          <a:xfrm>
            <a:off x="287338" y="1341438"/>
            <a:ext cx="8605142" cy="4525962"/>
          </a:xfrm>
        </p:spPr>
        <p:txBody>
          <a:bodyPr>
            <a:normAutofit/>
          </a:bodyPr>
          <a:lstStyle/>
          <a:p>
            <a:pPr>
              <a:buFontTx/>
              <a:buNone/>
              <a:defRPr/>
            </a:pPr>
            <a:r>
              <a:rPr lang="en-US" altLang="ja-JP" dirty="0"/>
              <a:t>★</a:t>
            </a:r>
            <a:r>
              <a:rPr lang="ja-JP" altLang="en-US" dirty="0"/>
              <a:t>次の使用がすぐにできるように整えておく</a:t>
            </a:r>
          </a:p>
          <a:p>
            <a:pPr>
              <a:buClr>
                <a:schemeClr val="tx1">
                  <a:lumMod val="50000"/>
                  <a:lumOff val="50000"/>
                </a:schemeClr>
              </a:buClr>
              <a:buFont typeface="Wingdings" pitchFamily="2" charset="2"/>
              <a:buChar char="l"/>
              <a:defRPr/>
            </a:pPr>
            <a:r>
              <a:rPr lang="ja-JP" altLang="en-US" dirty="0"/>
              <a:t>消毒液や洗浄用の水（水道水、滅菌精製水など）は、残量が少ないときには交換する。つぎ足さない</a:t>
            </a:r>
          </a:p>
          <a:p>
            <a:pPr>
              <a:buClr>
                <a:schemeClr val="tx1">
                  <a:lumMod val="50000"/>
                  <a:lumOff val="50000"/>
                </a:schemeClr>
              </a:buClr>
              <a:buFont typeface="Wingdings" pitchFamily="2" charset="2"/>
              <a:buChar char="l"/>
              <a:defRPr/>
            </a:pPr>
            <a:r>
              <a:rPr lang="ja-JP" altLang="en-US" dirty="0"/>
              <a:t>アルコール綿などの補充</a:t>
            </a:r>
          </a:p>
          <a:p>
            <a:pPr>
              <a:buClr>
                <a:schemeClr val="tx1">
                  <a:lumMod val="50000"/>
                  <a:lumOff val="50000"/>
                </a:schemeClr>
              </a:buClr>
              <a:buFont typeface="Wingdings" pitchFamily="2" charset="2"/>
              <a:buChar char="l"/>
              <a:defRPr/>
            </a:pPr>
            <a:r>
              <a:rPr lang="ja-JP" altLang="en-US" dirty="0"/>
              <a:t>周囲に飛び散った水滴、分泌物などを拭く</a:t>
            </a:r>
          </a:p>
          <a:p>
            <a:pPr>
              <a:buClr>
                <a:schemeClr val="tx1">
                  <a:lumMod val="50000"/>
                  <a:lumOff val="50000"/>
                </a:schemeClr>
              </a:buClr>
              <a:buFont typeface="Wingdings" pitchFamily="2" charset="2"/>
              <a:buChar char="l"/>
              <a:defRPr/>
            </a:pPr>
            <a:r>
              <a:rPr lang="ja-JP" altLang="en-US" dirty="0"/>
              <a:t>吸引びんの排液を捨てる</a:t>
            </a:r>
          </a:p>
          <a:p>
            <a:pPr>
              <a:buClr>
                <a:schemeClr val="tx1">
                  <a:lumMod val="50000"/>
                  <a:lumOff val="50000"/>
                </a:schemeClr>
              </a:buClr>
              <a:buFont typeface="Wingdings" pitchFamily="2" charset="2"/>
              <a:buChar char="l"/>
              <a:defRPr/>
            </a:pPr>
            <a:r>
              <a:rPr lang="en-US" altLang="ja-JP" dirty="0"/>
              <a:t>70-80</a:t>
            </a:r>
            <a:r>
              <a:rPr lang="ja-JP" altLang="en-US" dirty="0"/>
              <a:t>％になる前に、もしくは定期的に。</a:t>
            </a:r>
          </a:p>
        </p:txBody>
      </p:sp>
      <p:sp>
        <p:nvSpPr>
          <p:cNvPr id="286723" name="Oval 4">
            <a:extLst>
              <a:ext uri="{FF2B5EF4-FFF2-40B4-BE49-F238E27FC236}">
                <a16:creationId xmlns:a16="http://schemas.microsoft.com/office/drawing/2014/main" id="{7A8F65DF-FFAC-4E92-A7D1-7262F5E9F6E9}"/>
              </a:ext>
            </a:extLst>
          </p:cNvPr>
          <p:cNvSpPr>
            <a:spLocks noChangeArrowheads="1"/>
          </p:cNvSpPr>
          <p:nvPr/>
        </p:nvSpPr>
        <p:spPr bwMode="auto">
          <a:xfrm>
            <a:off x="7028281" y="4653136"/>
            <a:ext cx="1791869" cy="576063"/>
          </a:xfrm>
          <a:prstGeom prst="ellipse">
            <a:avLst/>
          </a:prstGeom>
          <a:solidFill>
            <a:srgbClr val="0070C0"/>
          </a:solidFill>
          <a:ln>
            <a:noFill/>
          </a:ln>
          <a:extLst/>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ctr" defTabSz="873125" rtl="0" eaLnBrk="1" fontAlgn="auto" latinLnBrk="0" hangingPunct="1">
              <a:lnSpc>
                <a:spcPct val="100000"/>
              </a:lnSpc>
              <a:spcBef>
                <a:spcPct val="0"/>
              </a:spcBef>
              <a:spcAft>
                <a:spcPts val="0"/>
              </a:spcAft>
              <a:buClrTx/>
              <a:buSzTx/>
              <a:buFontTx/>
              <a:buNone/>
              <a:tabLst/>
              <a:defRPr/>
            </a:pPr>
            <a:r>
              <a:rPr kumimoji="1" lang="ja-JP" altLang="en-US" sz="2000" b="1" i="0" u="none" strike="noStrike" kern="1200" cap="none" spc="0" normalizeH="0" noProof="0" dirty="0">
                <a:ln>
                  <a:noFill/>
                </a:ln>
                <a:solidFill>
                  <a:prstClr val="white"/>
                </a:solidFill>
                <a:effectLst/>
                <a:uLnTx/>
                <a:uFillTx/>
                <a:latin typeface="Segoe UI" panose="020B0502040204020203" pitchFamily="34" charset="0"/>
                <a:ea typeface="メイリオ" panose="020B0604030504040204" pitchFamily="50" charset="-128"/>
                <a:cs typeface="+mn-cs"/>
              </a:rPr>
              <a:t>感染防止！</a:t>
            </a:r>
          </a:p>
        </p:txBody>
      </p:sp>
      <p:sp>
        <p:nvSpPr>
          <p:cNvPr id="286724" name="Oval 5">
            <a:extLst>
              <a:ext uri="{FF2B5EF4-FFF2-40B4-BE49-F238E27FC236}">
                <a16:creationId xmlns:a16="http://schemas.microsoft.com/office/drawing/2014/main" id="{326B60C2-4F4B-4E3C-A0E5-50C8DBE30B0E}"/>
              </a:ext>
            </a:extLst>
          </p:cNvPr>
          <p:cNvSpPr>
            <a:spLocks noChangeArrowheads="1"/>
          </p:cNvSpPr>
          <p:nvPr/>
        </p:nvSpPr>
        <p:spPr bwMode="auto">
          <a:xfrm>
            <a:off x="5435600" y="3098800"/>
            <a:ext cx="3312864" cy="762248"/>
          </a:xfrm>
          <a:prstGeom prst="ellipse">
            <a:avLst/>
          </a:prstGeom>
          <a:solidFill>
            <a:srgbClr val="FF2929"/>
          </a:solidFill>
          <a:ln>
            <a:noFill/>
          </a:ln>
          <a:extLst>
            <a:ext uri="{91240B29-F687-4F45-9708-019B960494DF}">
              <a14:hiddenLine xmlns:a14="http://schemas.microsoft.com/office/drawing/2010/main" w="9525">
                <a:solidFill>
                  <a:srgbClr val="000000"/>
                </a:solidFill>
                <a:round/>
                <a:headEnd/>
                <a:tailEnd/>
              </a14:hiddenLine>
            </a:ext>
          </a:extLst>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ctr" defTabSz="873125" rtl="0" eaLnBrk="1" fontAlgn="auto" latinLnBrk="0" hangingPunct="1">
              <a:lnSpc>
                <a:spcPct val="100000"/>
              </a:lnSpc>
              <a:spcBef>
                <a:spcPct val="0"/>
              </a:spcBef>
              <a:spcAft>
                <a:spcPts val="0"/>
              </a:spcAft>
              <a:buClrTx/>
              <a:buSzTx/>
              <a:buFontTx/>
              <a:buNone/>
              <a:tabLst/>
              <a:defRPr/>
            </a:pPr>
            <a:r>
              <a:rPr kumimoji="1" lang="ja-JP" altLang="en-US" sz="1700" b="1" i="0" u="none" strike="noStrike" kern="1200" cap="none" spc="0" normalizeH="0" noProof="0" dirty="0">
                <a:ln>
                  <a:noFill/>
                </a:ln>
                <a:solidFill>
                  <a:prstClr val="white"/>
                </a:solidFill>
                <a:effectLst/>
                <a:uLnTx/>
                <a:uFillTx/>
                <a:latin typeface="Segoe UI" panose="020B0502040204020203" pitchFamily="34" charset="0"/>
                <a:ea typeface="メイリオ" panose="020B0604030504040204" pitchFamily="50" charset="-128"/>
                <a:cs typeface="+mn-cs"/>
              </a:rPr>
              <a:t>待たせずにケアできるように</a:t>
            </a:r>
            <a:endParaRPr kumimoji="1" lang="en-US" altLang="ja-JP" sz="1700" b="1" i="0" u="none" strike="noStrike" kern="1200" cap="none" spc="0" normalizeH="0" noProof="0" dirty="0">
              <a:ln>
                <a:noFill/>
              </a:ln>
              <a:solidFill>
                <a:prstClr val="white"/>
              </a:solidFill>
              <a:effectLst/>
              <a:uLnTx/>
              <a:uFillTx/>
              <a:latin typeface="Segoe UI" panose="020B0502040204020203" pitchFamily="34" charset="0"/>
              <a:ea typeface="メイリオ" panose="020B0604030504040204" pitchFamily="50" charset="-128"/>
              <a:cs typeface="+mn-cs"/>
            </a:endParaRPr>
          </a:p>
        </p:txBody>
      </p:sp>
      <p:sp>
        <p:nvSpPr>
          <p:cNvPr id="8" name="テキスト ボックス 7">
            <a:extLst>
              <a:ext uri="{FF2B5EF4-FFF2-40B4-BE49-F238E27FC236}">
                <a16:creationId xmlns:a16="http://schemas.microsoft.com/office/drawing/2014/main" id="{3A5166C7-E0A4-40EF-882F-E747229C8500}"/>
              </a:ext>
            </a:extLst>
          </p:cNvPr>
          <p:cNvSpPr txBox="1"/>
          <p:nvPr/>
        </p:nvSpPr>
        <p:spPr>
          <a:xfrm>
            <a:off x="5308099" y="169200"/>
            <a:ext cx="3440365"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4-6. </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気管カニューレ内吸引</a:t>
            </a:r>
          </a:p>
        </p:txBody>
      </p:sp>
      <p:sp>
        <p:nvSpPr>
          <p:cNvPr id="10" name="テキスト ボックス 9">
            <a:extLst>
              <a:ext uri="{FF2B5EF4-FFF2-40B4-BE49-F238E27FC236}">
                <a16:creationId xmlns:a16="http://schemas.microsoft.com/office/drawing/2014/main" id="{76DE9593-FCD2-4DC8-B10E-6313993E1091}"/>
              </a:ext>
            </a:extLst>
          </p:cNvPr>
          <p:cNvSpPr txBox="1"/>
          <p:nvPr/>
        </p:nvSpPr>
        <p:spPr>
          <a:xfrm>
            <a:off x="287338" y="5733256"/>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9" name="スライド番号プレースホルダー 1">
            <a:extLst>
              <a:ext uri="{FF2B5EF4-FFF2-40B4-BE49-F238E27FC236}">
                <a16:creationId xmlns:a16="http://schemas.microsoft.com/office/drawing/2014/main" id="{1C4B2AE4-8198-48EF-8276-26A8415C59CB}"/>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160</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95425659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16C28EB1-C664-4E5F-B915-6DA0326C0C09}"/>
              </a:ext>
            </a:extLst>
          </p:cNvPr>
          <p:cNvSpPr>
            <a:spLocks noGrp="1"/>
          </p:cNvSpPr>
          <p:nvPr>
            <p:ph type="title"/>
          </p:nvPr>
        </p:nvSpPr>
        <p:spPr/>
        <p:txBody>
          <a:bodyPr>
            <a:normAutofit fontScale="90000"/>
          </a:bodyPr>
          <a:lstStyle/>
          <a:p>
            <a:r>
              <a:rPr lang="ja-JP" altLang="en-US" dirty="0"/>
              <a:t>ヒヤリ・ハット、アクシデントの実際①</a:t>
            </a:r>
            <a:endParaRPr kumimoji="1" lang="ja-JP" altLang="en-US" dirty="0"/>
          </a:p>
        </p:txBody>
      </p:sp>
      <p:sp>
        <p:nvSpPr>
          <p:cNvPr id="288770" name="Rectangle 3">
            <a:extLst>
              <a:ext uri="{FF2B5EF4-FFF2-40B4-BE49-F238E27FC236}">
                <a16:creationId xmlns:a16="http://schemas.microsoft.com/office/drawing/2014/main" id="{BDC6675A-55EA-482D-9E9C-7EBBFE323316}"/>
              </a:ext>
            </a:extLst>
          </p:cNvPr>
          <p:cNvSpPr>
            <a:spLocks noGrp="1" noChangeArrowheads="1"/>
          </p:cNvSpPr>
          <p:nvPr>
            <p:ph type="body" idx="4294967295"/>
          </p:nvPr>
        </p:nvSpPr>
        <p:spPr>
          <a:xfrm>
            <a:off x="915988" y="1700213"/>
            <a:ext cx="8228012" cy="4525962"/>
          </a:xfrm>
        </p:spPr>
        <p:txBody>
          <a:bodyPr/>
          <a:lstStyle/>
          <a:p>
            <a:r>
              <a:rPr lang="ja-JP" altLang="en-US"/>
              <a:t>吸引中に顔色が悪くなった</a:t>
            </a:r>
          </a:p>
        </p:txBody>
      </p:sp>
      <p:sp>
        <p:nvSpPr>
          <p:cNvPr id="288771" name="AutoShape 4">
            <a:extLst>
              <a:ext uri="{FF2B5EF4-FFF2-40B4-BE49-F238E27FC236}">
                <a16:creationId xmlns:a16="http://schemas.microsoft.com/office/drawing/2014/main" id="{4391930F-BA23-4B95-BAFB-0A222BDC8656}"/>
              </a:ext>
            </a:extLst>
          </p:cNvPr>
          <p:cNvSpPr>
            <a:spLocks noChangeArrowheads="1"/>
          </p:cNvSpPr>
          <p:nvPr/>
        </p:nvSpPr>
        <p:spPr bwMode="auto">
          <a:xfrm>
            <a:off x="395288" y="1195983"/>
            <a:ext cx="1800225" cy="432000"/>
          </a:xfrm>
          <a:prstGeom prst="foldedCorner">
            <a:avLst>
              <a:gd name="adj" fmla="val 12500"/>
            </a:avLst>
          </a:prstGeom>
          <a:solidFill>
            <a:srgbClr val="333399"/>
          </a:solidFill>
          <a:ln>
            <a:noFill/>
          </a:ln>
          <a:extLst>
            <a:ext uri="{91240B29-F687-4F45-9708-019B960494DF}">
              <a14:hiddenLine xmlns:a14="http://schemas.microsoft.com/office/drawing/2010/main" w="9525">
                <a:solidFill>
                  <a:srgbClr val="000000"/>
                </a:solidFill>
                <a:round/>
                <a:headEnd/>
                <a:tailEnd/>
              </a14:hiddenLine>
            </a:ext>
          </a:extLst>
        </p:spPr>
        <p:txBody>
          <a:bodyPr wrap="none" lIns="87269" tIns="144000" rIns="87269" bIns="3600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ctr" defTabSz="873125" rtl="0" eaLnBrk="1" fontAlgn="auto" latinLnBrk="0" hangingPunct="1">
              <a:lnSpc>
                <a:spcPct val="100000"/>
              </a:lnSpc>
              <a:spcBef>
                <a:spcPct val="0"/>
              </a:spcBef>
              <a:spcAft>
                <a:spcPts val="0"/>
              </a:spcAft>
              <a:buClrTx/>
              <a:buSzTx/>
              <a:buFontTx/>
              <a:buNone/>
              <a:tabLst/>
              <a:defRPr/>
            </a:pPr>
            <a:r>
              <a:rPr kumimoji="1" lang="ja-JP" altLang="en-US" sz="2300" b="1" i="0" u="none" strike="noStrike" kern="1200" cap="none" spc="0" normalizeH="0" noProof="0">
                <a:ln>
                  <a:noFill/>
                </a:ln>
                <a:solidFill>
                  <a:prstClr val="white"/>
                </a:solidFill>
                <a:effectLst/>
                <a:uLnTx/>
                <a:uFillTx/>
                <a:latin typeface="Segoe UI" panose="020B0502040204020203" pitchFamily="34" charset="0"/>
                <a:ea typeface="メイリオ" panose="020B0604030504040204" pitchFamily="50" charset="-128"/>
                <a:cs typeface="+mn-cs"/>
              </a:rPr>
              <a:t>事例１</a:t>
            </a:r>
          </a:p>
        </p:txBody>
      </p:sp>
      <p:sp>
        <p:nvSpPr>
          <p:cNvPr id="288772" name="AutoShape 5">
            <a:extLst>
              <a:ext uri="{FF2B5EF4-FFF2-40B4-BE49-F238E27FC236}">
                <a16:creationId xmlns:a16="http://schemas.microsoft.com/office/drawing/2014/main" id="{14C07B11-1B0E-4BB9-BC27-91AEB8043615}"/>
              </a:ext>
            </a:extLst>
          </p:cNvPr>
          <p:cNvSpPr>
            <a:spLocks noChangeArrowheads="1"/>
          </p:cNvSpPr>
          <p:nvPr/>
        </p:nvSpPr>
        <p:spPr bwMode="auto">
          <a:xfrm>
            <a:off x="504825" y="2566244"/>
            <a:ext cx="3095625" cy="1008062"/>
          </a:xfrm>
          <a:prstGeom prst="roundRect">
            <a:avLst>
              <a:gd name="adj" fmla="val 16667"/>
            </a:avLst>
          </a:prstGeom>
          <a:solidFill>
            <a:srgbClr val="CCFFCC"/>
          </a:solidFill>
          <a:ln w="9525">
            <a:solidFill>
              <a:srgbClr val="69A12B"/>
            </a:solidFill>
            <a:round/>
            <a:headEnd/>
            <a:tailEnd/>
          </a:ln>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ctr" defTabSz="873125" rtl="0" eaLnBrk="1" fontAlgn="auto" latinLnBrk="0" hangingPunct="1">
              <a:lnSpc>
                <a:spcPct val="100000"/>
              </a:lnSpc>
              <a:spcBef>
                <a:spcPct val="0"/>
              </a:spcBef>
              <a:spcAft>
                <a:spcPts val="0"/>
              </a:spcAft>
              <a:buClrTx/>
              <a:buSzTx/>
              <a:buFontTx/>
              <a:buNone/>
              <a:tabLst/>
              <a:defRPr/>
            </a:pPr>
            <a:r>
              <a:rPr kumimoji="1" lang="ja-JP" altLang="en-US" sz="1700" b="1"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原因１</a:t>
            </a:r>
          </a:p>
          <a:p>
            <a:pPr marL="0" marR="0" lvl="0" indent="0" algn="ctr" defTabSz="873125" rtl="0" eaLnBrk="1" fontAlgn="auto" latinLnBrk="0" hangingPunct="1">
              <a:lnSpc>
                <a:spcPct val="100000"/>
              </a:lnSpc>
              <a:spcBef>
                <a:spcPct val="0"/>
              </a:spcBef>
              <a:spcAft>
                <a:spcPts val="0"/>
              </a:spcAft>
              <a:buClrTx/>
              <a:buSzTx/>
              <a:buFontTx/>
              <a:buNone/>
              <a:tabLst/>
              <a:defRPr/>
            </a:pPr>
            <a:endParaRPr kumimoji="1" lang="ja-JP" altLang="en-US" sz="1700" b="1"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0" marR="0" lvl="0" indent="0" algn="ctr" defTabSz="873125" rtl="0" eaLnBrk="1" fontAlgn="auto" latinLnBrk="0" hangingPunct="1">
              <a:lnSpc>
                <a:spcPct val="100000"/>
              </a:lnSpc>
              <a:spcBef>
                <a:spcPct val="0"/>
              </a:spcBef>
              <a:spcAft>
                <a:spcPts val="0"/>
              </a:spcAft>
              <a:buClrTx/>
              <a:buSzTx/>
              <a:buFontTx/>
              <a:buNone/>
              <a:tabLst/>
              <a:defRPr/>
            </a:pPr>
            <a:r>
              <a:rPr kumimoji="1" lang="ja-JP" altLang="en-US" sz="1700" b="1"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吸引している時間が長引いた</a:t>
            </a:r>
          </a:p>
        </p:txBody>
      </p:sp>
      <p:sp>
        <p:nvSpPr>
          <p:cNvPr id="288773" name="Rectangle 8">
            <a:extLst>
              <a:ext uri="{FF2B5EF4-FFF2-40B4-BE49-F238E27FC236}">
                <a16:creationId xmlns:a16="http://schemas.microsoft.com/office/drawing/2014/main" id="{2E786C76-FDD0-401E-BA9A-037B8EB89894}"/>
              </a:ext>
            </a:extLst>
          </p:cNvPr>
          <p:cNvSpPr>
            <a:spLocks noChangeArrowheads="1"/>
          </p:cNvSpPr>
          <p:nvPr/>
        </p:nvSpPr>
        <p:spPr bwMode="auto">
          <a:xfrm>
            <a:off x="5400675" y="2566244"/>
            <a:ext cx="3384550" cy="792162"/>
          </a:xfrm>
          <a:prstGeom prst="rect">
            <a:avLst/>
          </a:prstGeom>
          <a:solidFill>
            <a:srgbClr val="FF99CC"/>
          </a:solidFill>
          <a:ln w="9525">
            <a:solidFill>
              <a:srgbClr val="C00000"/>
            </a:solidFill>
            <a:miter lim="800000"/>
            <a:headEnd/>
            <a:tailEnd/>
          </a:ln>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ctr" defTabSz="873125" rtl="0" eaLnBrk="1" fontAlgn="auto" latinLnBrk="0" hangingPunct="1">
              <a:lnSpc>
                <a:spcPct val="100000"/>
              </a:lnSpc>
              <a:spcBef>
                <a:spcPct val="0"/>
              </a:spcBef>
              <a:spcAft>
                <a:spcPts val="0"/>
              </a:spcAft>
              <a:buClrTx/>
              <a:buSzTx/>
              <a:buFontTx/>
              <a:buNone/>
              <a:tabLst/>
              <a:defRPr/>
            </a:pPr>
            <a:r>
              <a:rPr kumimoji="1" lang="ja-JP" altLang="en-US" sz="1700" b="1"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顔色が悪くなり、苦しそうな</a:t>
            </a:r>
            <a:br>
              <a:rPr kumimoji="1" lang="en-US" altLang="ja-JP" sz="1700" b="1"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br>
            <a:r>
              <a:rPr kumimoji="1" lang="ja-JP" altLang="en-US" sz="1700" b="1"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様子が回復しなかった</a:t>
            </a:r>
          </a:p>
        </p:txBody>
      </p:sp>
      <p:sp>
        <p:nvSpPr>
          <p:cNvPr id="288774" name="Rectangle 9">
            <a:extLst>
              <a:ext uri="{FF2B5EF4-FFF2-40B4-BE49-F238E27FC236}">
                <a16:creationId xmlns:a16="http://schemas.microsoft.com/office/drawing/2014/main" id="{C15F9EF2-AAD1-4FF6-971E-5E1EDD091E65}"/>
              </a:ext>
            </a:extLst>
          </p:cNvPr>
          <p:cNvSpPr>
            <a:spLocks noChangeArrowheads="1"/>
          </p:cNvSpPr>
          <p:nvPr/>
        </p:nvSpPr>
        <p:spPr bwMode="auto">
          <a:xfrm>
            <a:off x="5400675" y="4077544"/>
            <a:ext cx="3384550" cy="792162"/>
          </a:xfrm>
          <a:prstGeom prst="rect">
            <a:avLst/>
          </a:prstGeom>
          <a:solidFill>
            <a:srgbClr val="FFCCFF"/>
          </a:solidFill>
          <a:ln w="9525">
            <a:solidFill>
              <a:srgbClr val="FFCCFF"/>
            </a:solidFill>
            <a:miter lim="800000"/>
            <a:headEnd/>
            <a:tailEnd/>
          </a:ln>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ctr" defTabSz="873125" rtl="0" eaLnBrk="1" fontAlgn="auto" latinLnBrk="0" hangingPunct="1">
              <a:lnSpc>
                <a:spcPct val="100000"/>
              </a:lnSpc>
              <a:spcBef>
                <a:spcPct val="0"/>
              </a:spcBef>
              <a:spcAft>
                <a:spcPts val="0"/>
              </a:spcAft>
              <a:buClrTx/>
              <a:buSzTx/>
              <a:buFontTx/>
              <a:buNone/>
              <a:tabLst/>
              <a:defRPr/>
            </a:pPr>
            <a:r>
              <a:rPr kumimoji="1" lang="ja-JP" altLang="en-US" sz="1700" b="1"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顔色がよくなり、</a:t>
            </a:r>
            <a:br>
              <a:rPr kumimoji="1" lang="en-US" altLang="ja-JP" sz="1700" b="1"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br>
            <a:r>
              <a:rPr kumimoji="1" lang="ja-JP" altLang="en-US" sz="1700" b="1"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表情も落ち着いた</a:t>
            </a:r>
          </a:p>
        </p:txBody>
      </p:sp>
      <p:sp>
        <p:nvSpPr>
          <p:cNvPr id="288775" name="Line 10">
            <a:extLst>
              <a:ext uri="{FF2B5EF4-FFF2-40B4-BE49-F238E27FC236}">
                <a16:creationId xmlns:a16="http://schemas.microsoft.com/office/drawing/2014/main" id="{E5CAF04F-5EB5-4160-BF82-09557F5968A3}"/>
              </a:ext>
            </a:extLst>
          </p:cNvPr>
          <p:cNvSpPr>
            <a:spLocks noChangeShapeType="1"/>
          </p:cNvSpPr>
          <p:nvPr/>
        </p:nvSpPr>
        <p:spPr bwMode="auto">
          <a:xfrm>
            <a:off x="2306638" y="3645744"/>
            <a:ext cx="357187"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noProof="0">
              <a:ln>
                <a:noFill/>
              </a:ln>
              <a:solidFill>
                <a:prstClr val="black"/>
              </a:solidFill>
              <a:effectLst/>
              <a:uLnTx/>
              <a:uFillTx/>
              <a:latin typeface="Segoe UI" panose="020B0502040204020203" pitchFamily="34" charset="0"/>
              <a:ea typeface="メイリオ" panose="020B0604030504040204" pitchFamily="50" charset="-128"/>
              <a:cs typeface="+mn-cs"/>
            </a:endParaRPr>
          </a:p>
        </p:txBody>
      </p:sp>
      <p:sp>
        <p:nvSpPr>
          <p:cNvPr id="288776" name="Line 11">
            <a:extLst>
              <a:ext uri="{FF2B5EF4-FFF2-40B4-BE49-F238E27FC236}">
                <a16:creationId xmlns:a16="http://schemas.microsoft.com/office/drawing/2014/main" id="{612EB1C1-DAD3-4AA2-AFE3-6EA3D0C018F7}"/>
              </a:ext>
            </a:extLst>
          </p:cNvPr>
          <p:cNvSpPr>
            <a:spLocks noChangeShapeType="1"/>
          </p:cNvSpPr>
          <p:nvPr/>
        </p:nvSpPr>
        <p:spPr bwMode="auto">
          <a:xfrm flipV="1">
            <a:off x="4105275" y="3069481"/>
            <a:ext cx="1079500" cy="863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noProof="0">
              <a:ln>
                <a:noFill/>
              </a:ln>
              <a:solidFill>
                <a:prstClr val="black"/>
              </a:solidFill>
              <a:effectLst/>
              <a:uLnTx/>
              <a:uFillTx/>
              <a:latin typeface="Segoe UI" panose="020B0502040204020203" pitchFamily="34" charset="0"/>
              <a:ea typeface="メイリオ" panose="020B0604030504040204" pitchFamily="50" charset="-128"/>
              <a:cs typeface="+mn-cs"/>
            </a:endParaRPr>
          </a:p>
        </p:txBody>
      </p:sp>
      <p:sp>
        <p:nvSpPr>
          <p:cNvPr id="288777" name="Line 12">
            <a:extLst>
              <a:ext uri="{FF2B5EF4-FFF2-40B4-BE49-F238E27FC236}">
                <a16:creationId xmlns:a16="http://schemas.microsoft.com/office/drawing/2014/main" id="{EF0F7851-8AC5-4E72-9593-76F05869E614}"/>
              </a:ext>
            </a:extLst>
          </p:cNvPr>
          <p:cNvSpPr>
            <a:spLocks noChangeShapeType="1"/>
          </p:cNvSpPr>
          <p:nvPr/>
        </p:nvSpPr>
        <p:spPr bwMode="auto">
          <a:xfrm>
            <a:off x="4824413" y="4366469"/>
            <a:ext cx="5048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noProof="0">
              <a:ln>
                <a:noFill/>
              </a:ln>
              <a:solidFill>
                <a:prstClr val="black"/>
              </a:solidFill>
              <a:effectLst/>
              <a:uLnTx/>
              <a:uFillTx/>
              <a:latin typeface="Segoe UI" panose="020B0502040204020203" pitchFamily="34" charset="0"/>
              <a:ea typeface="メイリオ" panose="020B0604030504040204" pitchFamily="50" charset="-128"/>
              <a:cs typeface="+mn-cs"/>
            </a:endParaRPr>
          </a:p>
        </p:txBody>
      </p:sp>
      <p:sp>
        <p:nvSpPr>
          <p:cNvPr id="288778" name="AutoShape 13">
            <a:extLst>
              <a:ext uri="{FF2B5EF4-FFF2-40B4-BE49-F238E27FC236}">
                <a16:creationId xmlns:a16="http://schemas.microsoft.com/office/drawing/2014/main" id="{12D9050F-A8F5-4FBD-A982-B04E0E0A2DA5}"/>
              </a:ext>
            </a:extLst>
          </p:cNvPr>
          <p:cNvSpPr>
            <a:spLocks noChangeArrowheads="1"/>
          </p:cNvSpPr>
          <p:nvPr/>
        </p:nvSpPr>
        <p:spPr bwMode="auto">
          <a:xfrm>
            <a:off x="431800" y="5228779"/>
            <a:ext cx="3097213" cy="1008062"/>
          </a:xfrm>
          <a:prstGeom prst="roundRect">
            <a:avLst>
              <a:gd name="adj" fmla="val 16667"/>
            </a:avLst>
          </a:prstGeom>
          <a:solidFill>
            <a:srgbClr val="CCFFCC"/>
          </a:solidFill>
          <a:ln w="9525">
            <a:solidFill>
              <a:srgbClr val="69A12B"/>
            </a:solidFill>
            <a:round/>
            <a:headEnd/>
            <a:tailEnd/>
          </a:ln>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ctr" defTabSz="873125" rtl="0" eaLnBrk="1" fontAlgn="auto" latinLnBrk="0" hangingPunct="1">
              <a:lnSpc>
                <a:spcPct val="100000"/>
              </a:lnSpc>
              <a:spcBef>
                <a:spcPct val="0"/>
              </a:spcBef>
              <a:spcAft>
                <a:spcPts val="0"/>
              </a:spcAft>
              <a:buClrTx/>
              <a:buSzTx/>
              <a:buFontTx/>
              <a:buNone/>
              <a:tabLst/>
              <a:defRPr/>
            </a:pPr>
            <a:r>
              <a:rPr kumimoji="1" lang="ja-JP" altLang="en-US" sz="1700" b="1" i="0" u="none" strike="noStrike" kern="1200" cap="none" spc="0" normalizeH="0" noProof="0">
                <a:ln>
                  <a:noFill/>
                </a:ln>
                <a:solidFill>
                  <a:prstClr val="black"/>
                </a:solidFill>
                <a:effectLst/>
                <a:uLnTx/>
                <a:uFillTx/>
                <a:latin typeface="Segoe UI" panose="020B0502040204020203" pitchFamily="34" charset="0"/>
                <a:ea typeface="メイリオ" panose="020B0604030504040204" pitchFamily="50" charset="-128"/>
                <a:cs typeface="+mn-cs"/>
              </a:rPr>
              <a:t>原因</a:t>
            </a:r>
            <a:r>
              <a:rPr kumimoji="1" lang="en-US" altLang="ja-JP" sz="1700" b="1" i="0" u="none" strike="noStrike" kern="1200" cap="none" spc="0" normalizeH="0" noProof="0">
                <a:ln>
                  <a:noFill/>
                </a:ln>
                <a:solidFill>
                  <a:prstClr val="black"/>
                </a:solidFill>
                <a:effectLst/>
                <a:uLnTx/>
                <a:uFillTx/>
                <a:latin typeface="Segoe UI" panose="020B0502040204020203" pitchFamily="34" charset="0"/>
                <a:ea typeface="メイリオ" panose="020B0604030504040204" pitchFamily="50" charset="-128"/>
                <a:cs typeface="+mn-cs"/>
              </a:rPr>
              <a:t>2</a:t>
            </a:r>
          </a:p>
          <a:p>
            <a:pPr marL="0" marR="0" lvl="0" indent="0" algn="ctr" defTabSz="873125" rtl="0" eaLnBrk="1" fontAlgn="auto" latinLnBrk="0" hangingPunct="1">
              <a:lnSpc>
                <a:spcPct val="100000"/>
              </a:lnSpc>
              <a:spcBef>
                <a:spcPct val="0"/>
              </a:spcBef>
              <a:spcAft>
                <a:spcPts val="0"/>
              </a:spcAft>
              <a:buClrTx/>
              <a:buSzTx/>
              <a:buFontTx/>
              <a:buNone/>
              <a:tabLst/>
              <a:defRPr/>
            </a:pPr>
            <a:endParaRPr kumimoji="1" lang="ja-JP" altLang="en-US" sz="1700" b="1" i="0" u="none" strike="noStrike" kern="1200" cap="none" spc="0" normalizeH="0" noProof="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0" marR="0" lvl="0" indent="0" algn="ctr" defTabSz="873125" rtl="0" eaLnBrk="1" fontAlgn="auto" latinLnBrk="0" hangingPunct="1">
              <a:lnSpc>
                <a:spcPct val="100000"/>
              </a:lnSpc>
              <a:spcBef>
                <a:spcPct val="0"/>
              </a:spcBef>
              <a:spcAft>
                <a:spcPts val="0"/>
              </a:spcAft>
              <a:buClrTx/>
              <a:buSzTx/>
              <a:buFontTx/>
              <a:buNone/>
              <a:tabLst/>
              <a:defRPr/>
            </a:pPr>
            <a:r>
              <a:rPr kumimoji="1" lang="ja-JP" altLang="en-US" sz="1700" b="1" i="0" u="none" strike="noStrike" kern="1200" cap="none" spc="0" normalizeH="0" noProof="0">
                <a:ln>
                  <a:noFill/>
                </a:ln>
                <a:solidFill>
                  <a:prstClr val="black"/>
                </a:solidFill>
                <a:effectLst/>
                <a:uLnTx/>
                <a:uFillTx/>
                <a:latin typeface="Segoe UI" panose="020B0502040204020203" pitchFamily="34" charset="0"/>
                <a:ea typeface="メイリオ" panose="020B0604030504040204" pitchFamily="50" charset="-128"/>
                <a:cs typeface="+mn-cs"/>
              </a:rPr>
              <a:t>吸引圧を高くして吸引した</a:t>
            </a:r>
          </a:p>
        </p:txBody>
      </p:sp>
      <p:sp>
        <p:nvSpPr>
          <p:cNvPr id="288779" name="Oval 7">
            <a:extLst>
              <a:ext uri="{FF2B5EF4-FFF2-40B4-BE49-F238E27FC236}">
                <a16:creationId xmlns:a16="http://schemas.microsoft.com/office/drawing/2014/main" id="{E5AA9C64-2747-484F-B513-D028E5AF913B}"/>
              </a:ext>
            </a:extLst>
          </p:cNvPr>
          <p:cNvSpPr>
            <a:spLocks noChangeArrowheads="1"/>
          </p:cNvSpPr>
          <p:nvPr/>
        </p:nvSpPr>
        <p:spPr bwMode="auto">
          <a:xfrm>
            <a:off x="2663825" y="3501281"/>
            <a:ext cx="2378075" cy="1584325"/>
          </a:xfrm>
          <a:prstGeom prst="ellipse">
            <a:avLst/>
          </a:prstGeom>
          <a:solidFill>
            <a:srgbClr val="FFFF99"/>
          </a:solidFill>
          <a:ln w="9525">
            <a:solidFill>
              <a:srgbClr val="FFC000"/>
            </a:solidFill>
            <a:round/>
            <a:headEnd/>
            <a:tailEnd/>
          </a:ln>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ctr" defTabSz="873125" rtl="0" eaLnBrk="1" fontAlgn="auto" latinLnBrk="0" hangingPunct="1">
              <a:lnSpc>
                <a:spcPct val="100000"/>
              </a:lnSpc>
              <a:spcBef>
                <a:spcPct val="0"/>
              </a:spcBef>
              <a:spcAft>
                <a:spcPts val="0"/>
              </a:spcAft>
              <a:buClrTx/>
              <a:buSzTx/>
              <a:buFontTx/>
              <a:buNone/>
              <a:tabLst/>
              <a:defRPr/>
            </a:pPr>
            <a:r>
              <a:rPr kumimoji="1" lang="ja-JP" altLang="en-US" sz="1700" b="1" i="0" u="none" strike="noStrike" kern="1200" cap="none" spc="0" normalizeH="0" noProof="0">
                <a:ln>
                  <a:noFill/>
                </a:ln>
                <a:solidFill>
                  <a:prstClr val="black"/>
                </a:solidFill>
                <a:effectLst/>
                <a:uLnTx/>
                <a:uFillTx/>
                <a:latin typeface="Segoe UI" panose="020B0502040204020203" pitchFamily="34" charset="0"/>
                <a:ea typeface="メイリオ" panose="020B0604030504040204" pitchFamily="50" charset="-128"/>
                <a:cs typeface="+mn-cs"/>
              </a:rPr>
              <a:t>吸引を中止して、</a:t>
            </a:r>
          </a:p>
          <a:p>
            <a:pPr marL="0" marR="0" lvl="0" indent="0" algn="ctr" defTabSz="873125" rtl="0" eaLnBrk="1" fontAlgn="auto" latinLnBrk="0" hangingPunct="1">
              <a:lnSpc>
                <a:spcPct val="100000"/>
              </a:lnSpc>
              <a:spcBef>
                <a:spcPct val="0"/>
              </a:spcBef>
              <a:spcAft>
                <a:spcPts val="0"/>
              </a:spcAft>
              <a:buClrTx/>
              <a:buSzTx/>
              <a:buFontTx/>
              <a:buNone/>
              <a:tabLst/>
              <a:defRPr/>
            </a:pPr>
            <a:r>
              <a:rPr kumimoji="1" lang="ja-JP" altLang="en-US" sz="1700" b="1" i="0" u="none" strike="noStrike" kern="1200" cap="none" spc="0" normalizeH="0" noProof="0">
                <a:ln>
                  <a:noFill/>
                </a:ln>
                <a:solidFill>
                  <a:prstClr val="black"/>
                </a:solidFill>
                <a:effectLst/>
                <a:uLnTx/>
                <a:uFillTx/>
                <a:latin typeface="Segoe UI" panose="020B0502040204020203" pitchFamily="34" charset="0"/>
                <a:ea typeface="メイリオ" panose="020B0604030504040204" pitchFamily="50" charset="-128"/>
                <a:cs typeface="+mn-cs"/>
              </a:rPr>
              <a:t>様子を観察した</a:t>
            </a:r>
          </a:p>
        </p:txBody>
      </p:sp>
      <p:sp>
        <p:nvSpPr>
          <p:cNvPr id="288780" name="Text Box 14">
            <a:extLst>
              <a:ext uri="{FF2B5EF4-FFF2-40B4-BE49-F238E27FC236}">
                <a16:creationId xmlns:a16="http://schemas.microsoft.com/office/drawing/2014/main" id="{3F3AEA2B-35F9-46DA-B9EF-9C8AEBFFA4C1}"/>
              </a:ext>
            </a:extLst>
          </p:cNvPr>
          <p:cNvSpPr txBox="1">
            <a:spLocks noChangeArrowheads="1"/>
          </p:cNvSpPr>
          <p:nvPr/>
        </p:nvSpPr>
        <p:spPr bwMode="auto">
          <a:xfrm>
            <a:off x="7129463" y="2132856"/>
            <a:ext cx="1871662" cy="380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50000"/>
              </a:spcBef>
              <a:spcAft>
                <a:spcPts val="0"/>
              </a:spcAft>
              <a:buClrTx/>
              <a:buSzTx/>
              <a:buFontTx/>
              <a:buNone/>
              <a:tabLst/>
              <a:defRPr/>
            </a:pPr>
            <a:r>
              <a:rPr kumimoji="1" lang="ja-JP" altLang="en-US" sz="1900" b="1" i="0" u="none" strike="noStrike" kern="1200" cap="none" spc="0" normalizeH="0" noProof="0">
                <a:ln>
                  <a:noFill/>
                </a:ln>
                <a:solidFill>
                  <a:srgbClr val="C00000"/>
                </a:solidFill>
                <a:effectLst/>
                <a:uLnTx/>
                <a:uFillTx/>
                <a:latin typeface="Segoe UI" panose="020B0502040204020203" pitchFamily="34" charset="0"/>
                <a:ea typeface="メイリオ" panose="020B0604030504040204" pitchFamily="50" charset="-128"/>
                <a:cs typeface="+mn-cs"/>
              </a:rPr>
              <a:t>アクシデント</a:t>
            </a:r>
          </a:p>
        </p:txBody>
      </p:sp>
      <p:sp>
        <p:nvSpPr>
          <p:cNvPr id="288781" name="Text Box 15">
            <a:extLst>
              <a:ext uri="{FF2B5EF4-FFF2-40B4-BE49-F238E27FC236}">
                <a16:creationId xmlns:a16="http://schemas.microsoft.com/office/drawing/2014/main" id="{D8AAD16C-87A0-484A-B9BF-E475E83A9016}"/>
              </a:ext>
            </a:extLst>
          </p:cNvPr>
          <p:cNvSpPr txBox="1">
            <a:spLocks noChangeArrowheads="1"/>
          </p:cNvSpPr>
          <p:nvPr/>
        </p:nvSpPr>
        <p:spPr bwMode="auto">
          <a:xfrm>
            <a:off x="7092280" y="3731469"/>
            <a:ext cx="169227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50000"/>
              </a:spcBef>
              <a:spcAft>
                <a:spcPts val="0"/>
              </a:spcAft>
              <a:buClrTx/>
              <a:buSzTx/>
              <a:buFontTx/>
              <a:buNone/>
              <a:tabLst/>
              <a:defRPr/>
            </a:pPr>
            <a:r>
              <a:rPr kumimoji="1" lang="ja-JP" altLang="en-US" sz="1700" b="1" i="0" u="none" strike="noStrike" kern="1200" cap="none" spc="0" normalizeH="0" noProof="0" dirty="0">
                <a:ln>
                  <a:noFill/>
                </a:ln>
                <a:solidFill>
                  <a:srgbClr val="C00000"/>
                </a:solidFill>
                <a:effectLst/>
                <a:uLnTx/>
                <a:uFillTx/>
                <a:latin typeface="Segoe UI" panose="020B0502040204020203" pitchFamily="34" charset="0"/>
                <a:ea typeface="メイリオ" panose="020B0604030504040204" pitchFamily="50" charset="-128"/>
                <a:cs typeface="+mn-cs"/>
              </a:rPr>
              <a:t>ヒヤリ・ハット</a:t>
            </a:r>
          </a:p>
        </p:txBody>
      </p:sp>
      <p:sp>
        <p:nvSpPr>
          <p:cNvPr id="288782" name="AutoShape 16">
            <a:extLst>
              <a:ext uri="{FF2B5EF4-FFF2-40B4-BE49-F238E27FC236}">
                <a16:creationId xmlns:a16="http://schemas.microsoft.com/office/drawing/2014/main" id="{96EF1AD8-E8E8-4E1F-9327-958892D6E496}"/>
              </a:ext>
            </a:extLst>
          </p:cNvPr>
          <p:cNvSpPr>
            <a:spLocks noChangeArrowheads="1"/>
          </p:cNvSpPr>
          <p:nvPr/>
        </p:nvSpPr>
        <p:spPr bwMode="auto">
          <a:xfrm>
            <a:off x="3240088" y="4798269"/>
            <a:ext cx="5544467" cy="1341437"/>
          </a:xfrm>
          <a:prstGeom prst="irregularSeal2">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ctr" defTabSz="873125" rtl="0" eaLnBrk="1" fontAlgn="auto" latinLnBrk="0" hangingPunct="1">
              <a:lnSpc>
                <a:spcPct val="100000"/>
              </a:lnSpc>
              <a:spcBef>
                <a:spcPct val="0"/>
              </a:spcBef>
              <a:spcAft>
                <a:spcPts val="0"/>
              </a:spcAft>
              <a:buClrTx/>
              <a:buSzTx/>
              <a:buFontTx/>
              <a:buNone/>
              <a:tabLst/>
              <a:defRPr/>
            </a:pPr>
            <a:r>
              <a:rPr kumimoji="1" lang="ja-JP" altLang="en-US" sz="1700" b="1" i="0" u="none" strike="noStrike" kern="1200" cap="none" spc="0" normalizeH="0" noProof="0" dirty="0">
                <a:ln>
                  <a:noFill/>
                </a:ln>
                <a:solidFill>
                  <a:schemeClr val="bg1"/>
                </a:solidFill>
                <a:effectLst/>
                <a:uLnTx/>
                <a:uFillTx/>
                <a:latin typeface="Segoe UI" panose="020B0502040204020203" pitchFamily="34" charset="0"/>
                <a:ea typeface="メイリオ" panose="020B0604030504040204" pitchFamily="50" charset="-128"/>
                <a:cs typeface="+mn-cs"/>
              </a:rPr>
              <a:t>なぜこのようなことが</a:t>
            </a:r>
            <a:br>
              <a:rPr kumimoji="1" lang="en-US" altLang="ja-JP" sz="1700" b="1" i="0" u="none" strike="noStrike" kern="1200" cap="none" spc="0" normalizeH="0" noProof="0" dirty="0">
                <a:ln>
                  <a:noFill/>
                </a:ln>
                <a:solidFill>
                  <a:schemeClr val="bg1"/>
                </a:solidFill>
                <a:effectLst/>
                <a:uLnTx/>
                <a:uFillTx/>
                <a:latin typeface="Segoe UI" panose="020B0502040204020203" pitchFamily="34" charset="0"/>
                <a:ea typeface="メイリオ" panose="020B0604030504040204" pitchFamily="50" charset="-128"/>
                <a:cs typeface="+mn-cs"/>
              </a:rPr>
            </a:br>
            <a:r>
              <a:rPr kumimoji="1" lang="ja-JP" altLang="en-US" sz="1700" b="1" i="0" u="none" strike="noStrike" kern="1200" cap="none" spc="0" normalizeH="0" noProof="0" dirty="0">
                <a:ln>
                  <a:noFill/>
                </a:ln>
                <a:solidFill>
                  <a:schemeClr val="bg1"/>
                </a:solidFill>
                <a:effectLst/>
                <a:uLnTx/>
                <a:uFillTx/>
                <a:latin typeface="Segoe UI" panose="020B0502040204020203" pitchFamily="34" charset="0"/>
                <a:ea typeface="メイリオ" panose="020B0604030504040204" pitchFamily="50" charset="-128"/>
                <a:cs typeface="+mn-cs"/>
              </a:rPr>
              <a:t>起こったのか</a:t>
            </a:r>
          </a:p>
        </p:txBody>
      </p:sp>
      <p:sp>
        <p:nvSpPr>
          <p:cNvPr id="19" name="テキスト ボックス 18">
            <a:extLst>
              <a:ext uri="{FF2B5EF4-FFF2-40B4-BE49-F238E27FC236}">
                <a16:creationId xmlns:a16="http://schemas.microsoft.com/office/drawing/2014/main" id="{553F690B-6B11-4466-AF4B-344B55ABD8F3}"/>
              </a:ext>
            </a:extLst>
          </p:cNvPr>
          <p:cNvSpPr txBox="1"/>
          <p:nvPr/>
        </p:nvSpPr>
        <p:spPr>
          <a:xfrm>
            <a:off x="5436096" y="169200"/>
            <a:ext cx="3132589"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4-7.</a:t>
            </a:r>
            <a:r>
              <a:rPr lang="ja-JP" altLang="en-US" sz="1400" b="1" dirty="0">
                <a:solidFill>
                  <a:schemeClr val="bg1"/>
                </a:solidFill>
                <a:latin typeface="游ゴシック" panose="020B0400000000000000" pitchFamily="50" charset="-128"/>
                <a:ea typeface="游ゴシック" panose="020B0400000000000000" pitchFamily="50" charset="-128"/>
              </a:rPr>
              <a:t>ヒヤリ・ハット、アクシデント</a:t>
            </a:r>
          </a:p>
        </p:txBody>
      </p:sp>
      <p:sp>
        <p:nvSpPr>
          <p:cNvPr id="20" name="Line 10">
            <a:extLst>
              <a:ext uri="{FF2B5EF4-FFF2-40B4-BE49-F238E27FC236}">
                <a16:creationId xmlns:a16="http://schemas.microsoft.com/office/drawing/2014/main" id="{2D4135E9-F778-4340-9DF3-05DD2EF71169}"/>
              </a:ext>
            </a:extLst>
          </p:cNvPr>
          <p:cNvSpPr>
            <a:spLocks noChangeShapeType="1"/>
          </p:cNvSpPr>
          <p:nvPr/>
        </p:nvSpPr>
        <p:spPr bwMode="auto">
          <a:xfrm flipV="1">
            <a:off x="2305050" y="4725541"/>
            <a:ext cx="357187"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noProof="0">
              <a:ln>
                <a:noFill/>
              </a:ln>
              <a:solidFill>
                <a:prstClr val="black"/>
              </a:solidFill>
              <a:effectLst/>
              <a:uLnTx/>
              <a:uFillTx/>
              <a:latin typeface="Segoe UI" panose="020B0502040204020203" pitchFamily="34" charset="0"/>
              <a:ea typeface="メイリオ" panose="020B0604030504040204" pitchFamily="50" charset="-128"/>
              <a:cs typeface="+mn-cs"/>
            </a:endParaRPr>
          </a:p>
        </p:txBody>
      </p:sp>
      <p:sp>
        <p:nvSpPr>
          <p:cNvPr id="22" name="テキスト ボックス 21">
            <a:extLst>
              <a:ext uri="{FF2B5EF4-FFF2-40B4-BE49-F238E27FC236}">
                <a16:creationId xmlns:a16="http://schemas.microsoft.com/office/drawing/2014/main" id="{B4FF6C98-F9C8-4905-BF3F-BF92AC482526}"/>
              </a:ext>
            </a:extLst>
          </p:cNvPr>
          <p:cNvSpPr txBox="1"/>
          <p:nvPr/>
        </p:nvSpPr>
        <p:spPr>
          <a:xfrm>
            <a:off x="423843" y="6237312"/>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21" name="スライド番号プレースホルダー 1">
            <a:extLst>
              <a:ext uri="{FF2B5EF4-FFF2-40B4-BE49-F238E27FC236}">
                <a16:creationId xmlns:a16="http://schemas.microsoft.com/office/drawing/2014/main" id="{EE60DBE5-D2A3-4D36-874A-8D6895A38C21}"/>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161</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75582566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8A806D69-2090-4725-877C-072C540E7E0B}"/>
              </a:ext>
            </a:extLst>
          </p:cNvPr>
          <p:cNvSpPr>
            <a:spLocks noGrp="1"/>
          </p:cNvSpPr>
          <p:nvPr>
            <p:ph type="title"/>
          </p:nvPr>
        </p:nvSpPr>
        <p:spPr/>
        <p:txBody>
          <a:bodyPr>
            <a:normAutofit fontScale="90000"/>
          </a:bodyPr>
          <a:lstStyle/>
          <a:p>
            <a:r>
              <a:rPr lang="ja-JP" altLang="en-US" dirty="0"/>
              <a:t>ヒヤリ・ハット、アクシデントの実際②</a:t>
            </a:r>
            <a:endParaRPr kumimoji="1" lang="ja-JP" altLang="en-US" dirty="0"/>
          </a:p>
        </p:txBody>
      </p:sp>
      <p:sp>
        <p:nvSpPr>
          <p:cNvPr id="290818" name="Rectangle 3">
            <a:extLst>
              <a:ext uri="{FF2B5EF4-FFF2-40B4-BE49-F238E27FC236}">
                <a16:creationId xmlns:a16="http://schemas.microsoft.com/office/drawing/2014/main" id="{09092245-21C5-487E-ACFC-42560248E9AF}"/>
              </a:ext>
            </a:extLst>
          </p:cNvPr>
          <p:cNvSpPr>
            <a:spLocks noGrp="1" noChangeArrowheads="1"/>
          </p:cNvSpPr>
          <p:nvPr>
            <p:ph type="body" idx="4294967295"/>
          </p:nvPr>
        </p:nvSpPr>
        <p:spPr>
          <a:xfrm>
            <a:off x="914400" y="1627584"/>
            <a:ext cx="8229600" cy="649288"/>
          </a:xfrm>
        </p:spPr>
        <p:txBody>
          <a:bodyPr/>
          <a:lstStyle/>
          <a:p>
            <a:r>
              <a:rPr lang="ja-JP" altLang="en-US" dirty="0"/>
              <a:t>嘔気があった</a:t>
            </a:r>
          </a:p>
        </p:txBody>
      </p:sp>
      <p:sp>
        <p:nvSpPr>
          <p:cNvPr id="290820" name="AutoShape 5">
            <a:extLst>
              <a:ext uri="{FF2B5EF4-FFF2-40B4-BE49-F238E27FC236}">
                <a16:creationId xmlns:a16="http://schemas.microsoft.com/office/drawing/2014/main" id="{619C5BA0-6A73-4A42-AAE2-028F83A12958}"/>
              </a:ext>
            </a:extLst>
          </p:cNvPr>
          <p:cNvSpPr>
            <a:spLocks noChangeArrowheads="1"/>
          </p:cNvSpPr>
          <p:nvPr/>
        </p:nvSpPr>
        <p:spPr bwMode="auto">
          <a:xfrm>
            <a:off x="431800" y="2205038"/>
            <a:ext cx="3420120" cy="719137"/>
          </a:xfrm>
          <a:prstGeom prst="roundRect">
            <a:avLst>
              <a:gd name="adj" fmla="val 16667"/>
            </a:avLst>
          </a:prstGeom>
          <a:solidFill>
            <a:srgbClr val="CCFFCC"/>
          </a:solidFill>
          <a:ln w="9525">
            <a:solidFill>
              <a:srgbClr val="69A12B"/>
            </a:solidFill>
            <a:round/>
            <a:headEnd/>
            <a:tailEnd/>
          </a:ln>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ctr" defTabSz="873125" rtl="0" eaLnBrk="1" fontAlgn="auto" latinLnBrk="0" hangingPunct="1">
              <a:lnSpc>
                <a:spcPct val="100000"/>
              </a:lnSpc>
              <a:spcBef>
                <a:spcPct val="0"/>
              </a:spcBef>
              <a:spcAft>
                <a:spcPts val="0"/>
              </a:spcAft>
              <a:buClrTx/>
              <a:buSzTx/>
              <a:buFontTx/>
              <a:buNone/>
              <a:tabLst/>
              <a:defRPr/>
            </a:pPr>
            <a:r>
              <a:rPr kumimoji="1" lang="ja-JP" altLang="en-US" sz="1700" b="1" i="0" u="none" strike="noStrike" kern="1200" cap="none" spc="0" normalizeH="0" noProof="0">
                <a:ln>
                  <a:noFill/>
                </a:ln>
                <a:solidFill>
                  <a:prstClr val="black"/>
                </a:solidFill>
                <a:effectLst/>
                <a:uLnTx/>
                <a:uFillTx/>
                <a:latin typeface="Segoe UI" panose="020B0502040204020203" pitchFamily="34" charset="0"/>
                <a:ea typeface="メイリオ" panose="020B0604030504040204" pitchFamily="50" charset="-128"/>
                <a:cs typeface="+mn-cs"/>
              </a:rPr>
              <a:t>原因１</a:t>
            </a:r>
          </a:p>
          <a:p>
            <a:pPr marL="0" marR="0" lvl="0" indent="0" algn="ctr" defTabSz="873125" rtl="0" eaLnBrk="1" fontAlgn="auto" latinLnBrk="0" hangingPunct="1">
              <a:lnSpc>
                <a:spcPct val="100000"/>
              </a:lnSpc>
              <a:spcBef>
                <a:spcPct val="0"/>
              </a:spcBef>
              <a:spcAft>
                <a:spcPts val="0"/>
              </a:spcAft>
              <a:buClrTx/>
              <a:buSzTx/>
              <a:buFontTx/>
              <a:buNone/>
              <a:tabLst/>
              <a:defRPr/>
            </a:pPr>
            <a:r>
              <a:rPr kumimoji="1" lang="ja-JP" altLang="en-US" sz="1700" b="1" i="0" u="none" strike="noStrike" kern="1200" cap="none" spc="0" normalizeH="0" noProof="0">
                <a:ln>
                  <a:noFill/>
                </a:ln>
                <a:solidFill>
                  <a:prstClr val="black"/>
                </a:solidFill>
                <a:effectLst/>
                <a:uLnTx/>
                <a:uFillTx/>
                <a:latin typeface="Segoe UI" panose="020B0502040204020203" pitchFamily="34" charset="0"/>
                <a:ea typeface="メイリオ" panose="020B0604030504040204" pitchFamily="50" charset="-128"/>
                <a:cs typeface="+mn-cs"/>
              </a:rPr>
              <a:t>吸引している時間が長引いた</a:t>
            </a:r>
          </a:p>
        </p:txBody>
      </p:sp>
      <p:sp>
        <p:nvSpPr>
          <p:cNvPr id="290821" name="Oval 6">
            <a:extLst>
              <a:ext uri="{FF2B5EF4-FFF2-40B4-BE49-F238E27FC236}">
                <a16:creationId xmlns:a16="http://schemas.microsoft.com/office/drawing/2014/main" id="{78ACDA37-99ED-4628-B0A6-32576E44F077}"/>
              </a:ext>
            </a:extLst>
          </p:cNvPr>
          <p:cNvSpPr>
            <a:spLocks noChangeArrowheads="1"/>
          </p:cNvSpPr>
          <p:nvPr/>
        </p:nvSpPr>
        <p:spPr bwMode="auto">
          <a:xfrm>
            <a:off x="2520950" y="4104000"/>
            <a:ext cx="2376488" cy="1584325"/>
          </a:xfrm>
          <a:prstGeom prst="ellipse">
            <a:avLst/>
          </a:prstGeom>
          <a:solidFill>
            <a:srgbClr val="FFFF99"/>
          </a:solidFill>
          <a:ln w="9525">
            <a:solidFill>
              <a:srgbClr val="FFC000"/>
            </a:solidFill>
            <a:round/>
            <a:headEnd/>
            <a:tailEnd/>
          </a:ln>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ctr" defTabSz="873125" rtl="0" eaLnBrk="1" fontAlgn="auto" latinLnBrk="0" hangingPunct="1">
              <a:lnSpc>
                <a:spcPct val="100000"/>
              </a:lnSpc>
              <a:spcBef>
                <a:spcPct val="0"/>
              </a:spcBef>
              <a:spcAft>
                <a:spcPts val="0"/>
              </a:spcAft>
              <a:buClrTx/>
              <a:buSzTx/>
              <a:buFontTx/>
              <a:buNone/>
              <a:tabLst/>
              <a:defRPr/>
            </a:pPr>
            <a:r>
              <a:rPr kumimoji="1" lang="ja-JP" altLang="en-US" sz="1700" b="1" i="0" u="none" strike="noStrike" kern="1200" cap="none" spc="0" normalizeH="0" noProof="0">
                <a:ln>
                  <a:noFill/>
                </a:ln>
                <a:solidFill>
                  <a:prstClr val="black"/>
                </a:solidFill>
                <a:effectLst/>
                <a:uLnTx/>
                <a:uFillTx/>
                <a:latin typeface="Segoe UI" panose="020B0502040204020203" pitchFamily="34" charset="0"/>
                <a:ea typeface="メイリオ" panose="020B0604030504040204" pitchFamily="50" charset="-128"/>
                <a:cs typeface="+mn-cs"/>
              </a:rPr>
              <a:t>吸引を中止して、</a:t>
            </a:r>
          </a:p>
          <a:p>
            <a:pPr marL="0" marR="0" lvl="0" indent="0" algn="ctr" defTabSz="873125" rtl="0" eaLnBrk="1" fontAlgn="auto" latinLnBrk="0" hangingPunct="1">
              <a:lnSpc>
                <a:spcPct val="100000"/>
              </a:lnSpc>
              <a:spcBef>
                <a:spcPct val="0"/>
              </a:spcBef>
              <a:spcAft>
                <a:spcPts val="0"/>
              </a:spcAft>
              <a:buClrTx/>
              <a:buSzTx/>
              <a:buFontTx/>
              <a:buNone/>
              <a:tabLst/>
              <a:defRPr/>
            </a:pPr>
            <a:r>
              <a:rPr kumimoji="1" lang="ja-JP" altLang="en-US" sz="1700" b="1" i="0" u="none" strike="noStrike" kern="1200" cap="none" spc="0" normalizeH="0" noProof="0">
                <a:ln>
                  <a:noFill/>
                </a:ln>
                <a:solidFill>
                  <a:prstClr val="black"/>
                </a:solidFill>
                <a:effectLst/>
                <a:uLnTx/>
                <a:uFillTx/>
                <a:latin typeface="Segoe UI" panose="020B0502040204020203" pitchFamily="34" charset="0"/>
                <a:ea typeface="メイリオ" panose="020B0604030504040204" pitchFamily="50" charset="-128"/>
                <a:cs typeface="+mn-cs"/>
              </a:rPr>
              <a:t>様子を観察した</a:t>
            </a:r>
          </a:p>
        </p:txBody>
      </p:sp>
      <p:sp>
        <p:nvSpPr>
          <p:cNvPr id="290822" name="Rectangle 7">
            <a:extLst>
              <a:ext uri="{FF2B5EF4-FFF2-40B4-BE49-F238E27FC236}">
                <a16:creationId xmlns:a16="http://schemas.microsoft.com/office/drawing/2014/main" id="{DFA3D7F5-0F96-42B8-8609-9C071D9E608E}"/>
              </a:ext>
            </a:extLst>
          </p:cNvPr>
          <p:cNvSpPr>
            <a:spLocks noChangeArrowheads="1"/>
          </p:cNvSpPr>
          <p:nvPr/>
        </p:nvSpPr>
        <p:spPr bwMode="auto">
          <a:xfrm>
            <a:off x="5400675" y="2781300"/>
            <a:ext cx="2952750" cy="792163"/>
          </a:xfrm>
          <a:prstGeom prst="rect">
            <a:avLst/>
          </a:prstGeom>
          <a:solidFill>
            <a:srgbClr val="FF99CC"/>
          </a:solidFill>
          <a:ln w="9525">
            <a:solidFill>
              <a:srgbClr val="C00000"/>
            </a:solidFill>
            <a:miter lim="800000"/>
            <a:headEnd/>
            <a:tailEnd/>
          </a:ln>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ctr" defTabSz="873125" rtl="0" eaLnBrk="1" fontAlgn="auto" latinLnBrk="0" hangingPunct="1">
              <a:lnSpc>
                <a:spcPct val="100000"/>
              </a:lnSpc>
              <a:spcBef>
                <a:spcPct val="0"/>
              </a:spcBef>
              <a:spcAft>
                <a:spcPts val="0"/>
              </a:spcAft>
              <a:buClrTx/>
              <a:buSzTx/>
              <a:buFontTx/>
              <a:buNone/>
              <a:tabLst/>
              <a:defRPr/>
            </a:pPr>
            <a:r>
              <a:rPr kumimoji="1" lang="ja-JP" altLang="en-US" sz="1700" b="1" i="0" u="none" strike="noStrike" kern="1200" cap="none" spc="0" normalizeH="0" noProof="0" dirty="0">
                <a:ln>
                  <a:noFill/>
                </a:ln>
                <a:effectLst/>
                <a:uLnTx/>
                <a:uFillTx/>
                <a:latin typeface="Segoe UI" panose="020B0502040204020203" pitchFamily="34" charset="0"/>
                <a:ea typeface="メイリオ" panose="020B0604030504040204" pitchFamily="50" charset="-128"/>
                <a:cs typeface="+mn-cs"/>
              </a:rPr>
              <a:t>顔色が悪くなり、嘔吐した</a:t>
            </a:r>
          </a:p>
        </p:txBody>
      </p:sp>
      <p:sp>
        <p:nvSpPr>
          <p:cNvPr id="290823" name="Rectangle 8">
            <a:extLst>
              <a:ext uri="{FF2B5EF4-FFF2-40B4-BE49-F238E27FC236}">
                <a16:creationId xmlns:a16="http://schemas.microsoft.com/office/drawing/2014/main" id="{28DF4E98-9137-4AE9-83E6-899C7FDA5427}"/>
              </a:ext>
            </a:extLst>
          </p:cNvPr>
          <p:cNvSpPr>
            <a:spLocks noChangeArrowheads="1"/>
          </p:cNvSpPr>
          <p:nvPr/>
        </p:nvSpPr>
        <p:spPr bwMode="auto">
          <a:xfrm>
            <a:off x="5400675" y="4292600"/>
            <a:ext cx="2952750" cy="792163"/>
          </a:xfrm>
          <a:prstGeom prst="rect">
            <a:avLst/>
          </a:prstGeom>
          <a:solidFill>
            <a:srgbClr val="FFCCFF"/>
          </a:solidFill>
          <a:ln w="9525">
            <a:solidFill>
              <a:srgbClr val="FFCCFF"/>
            </a:solidFill>
            <a:miter lim="800000"/>
            <a:headEnd/>
            <a:tailEnd/>
          </a:ln>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ctr" defTabSz="873125" rtl="0" eaLnBrk="1" fontAlgn="auto" latinLnBrk="0" hangingPunct="1">
              <a:lnSpc>
                <a:spcPct val="100000"/>
              </a:lnSpc>
              <a:spcBef>
                <a:spcPct val="0"/>
              </a:spcBef>
              <a:spcAft>
                <a:spcPts val="0"/>
              </a:spcAft>
              <a:buClrTx/>
              <a:buSzTx/>
              <a:buFontTx/>
              <a:buNone/>
              <a:tabLst/>
              <a:defRPr/>
            </a:pPr>
            <a:r>
              <a:rPr kumimoji="1" lang="ja-JP" altLang="en-US" sz="1700" b="1" i="0" u="none" strike="noStrike" kern="1200" cap="none" spc="0" normalizeH="0" noProof="0" dirty="0">
                <a:ln>
                  <a:noFill/>
                </a:ln>
                <a:effectLst/>
                <a:uLnTx/>
                <a:uFillTx/>
                <a:latin typeface="Segoe UI" panose="020B0502040204020203" pitchFamily="34" charset="0"/>
                <a:ea typeface="メイリオ" panose="020B0604030504040204" pitchFamily="50" charset="-128"/>
                <a:cs typeface="+mn-cs"/>
              </a:rPr>
              <a:t>嘔気がおさまり、</a:t>
            </a:r>
            <a:endParaRPr kumimoji="1" lang="en-US" altLang="ja-JP" sz="1700" b="1" i="0" u="none" strike="noStrike" kern="1200" cap="none" spc="0" normalizeH="0" noProof="0" dirty="0">
              <a:ln>
                <a:noFill/>
              </a:ln>
              <a:effectLst/>
              <a:uLnTx/>
              <a:uFillTx/>
              <a:latin typeface="Segoe UI" panose="020B0502040204020203" pitchFamily="34" charset="0"/>
              <a:ea typeface="メイリオ" panose="020B0604030504040204" pitchFamily="50" charset="-128"/>
              <a:cs typeface="+mn-cs"/>
            </a:endParaRPr>
          </a:p>
          <a:p>
            <a:pPr marL="0" marR="0" lvl="0" indent="0" algn="ctr" defTabSz="873125" rtl="0" eaLnBrk="1" fontAlgn="auto" latinLnBrk="0" hangingPunct="1">
              <a:lnSpc>
                <a:spcPct val="100000"/>
              </a:lnSpc>
              <a:spcBef>
                <a:spcPct val="0"/>
              </a:spcBef>
              <a:spcAft>
                <a:spcPts val="0"/>
              </a:spcAft>
              <a:buClrTx/>
              <a:buSzTx/>
              <a:buFontTx/>
              <a:buNone/>
              <a:tabLst/>
              <a:defRPr/>
            </a:pPr>
            <a:r>
              <a:rPr kumimoji="1" lang="ja-JP" altLang="en-US" sz="1700" b="1" i="0" u="none" strike="noStrike" kern="1200" cap="none" spc="0" normalizeH="0" noProof="0" dirty="0">
                <a:ln>
                  <a:noFill/>
                </a:ln>
                <a:effectLst/>
                <a:uLnTx/>
                <a:uFillTx/>
                <a:latin typeface="Segoe UI" panose="020B0502040204020203" pitchFamily="34" charset="0"/>
                <a:ea typeface="メイリオ" panose="020B0604030504040204" pitchFamily="50" charset="-128"/>
                <a:cs typeface="+mn-cs"/>
              </a:rPr>
              <a:t>状態が安定した</a:t>
            </a:r>
          </a:p>
        </p:txBody>
      </p:sp>
      <p:sp>
        <p:nvSpPr>
          <p:cNvPr id="290824" name="Line 9">
            <a:extLst>
              <a:ext uri="{FF2B5EF4-FFF2-40B4-BE49-F238E27FC236}">
                <a16:creationId xmlns:a16="http://schemas.microsoft.com/office/drawing/2014/main" id="{3C50E22A-1323-458F-95E1-303380FCCF3D}"/>
              </a:ext>
            </a:extLst>
          </p:cNvPr>
          <p:cNvSpPr>
            <a:spLocks noChangeShapeType="1"/>
          </p:cNvSpPr>
          <p:nvPr/>
        </p:nvSpPr>
        <p:spPr bwMode="auto">
          <a:xfrm>
            <a:off x="2305050" y="3860800"/>
            <a:ext cx="360363"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noProof="0">
              <a:ln>
                <a:noFill/>
              </a:ln>
              <a:solidFill>
                <a:prstClr val="black"/>
              </a:solidFill>
              <a:effectLst/>
              <a:uLnTx/>
              <a:uFillTx/>
              <a:latin typeface="Segoe UI" panose="020B0502040204020203" pitchFamily="34" charset="0"/>
              <a:ea typeface="メイリオ" panose="020B0604030504040204" pitchFamily="50" charset="-128"/>
              <a:cs typeface="+mn-cs"/>
            </a:endParaRPr>
          </a:p>
        </p:txBody>
      </p:sp>
      <p:sp>
        <p:nvSpPr>
          <p:cNvPr id="290825" name="Line 10">
            <a:extLst>
              <a:ext uri="{FF2B5EF4-FFF2-40B4-BE49-F238E27FC236}">
                <a16:creationId xmlns:a16="http://schemas.microsoft.com/office/drawing/2014/main" id="{05EBCF89-0B4B-4200-A479-99E8F86768FB}"/>
              </a:ext>
            </a:extLst>
          </p:cNvPr>
          <p:cNvSpPr>
            <a:spLocks noChangeShapeType="1"/>
          </p:cNvSpPr>
          <p:nvPr/>
        </p:nvSpPr>
        <p:spPr bwMode="auto">
          <a:xfrm flipV="1">
            <a:off x="4105275" y="3284538"/>
            <a:ext cx="1079500" cy="863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noProof="0">
              <a:ln>
                <a:noFill/>
              </a:ln>
              <a:solidFill>
                <a:prstClr val="black"/>
              </a:solidFill>
              <a:effectLst/>
              <a:uLnTx/>
              <a:uFillTx/>
              <a:latin typeface="Segoe UI" panose="020B0502040204020203" pitchFamily="34" charset="0"/>
              <a:ea typeface="メイリオ" panose="020B0604030504040204" pitchFamily="50" charset="-128"/>
              <a:cs typeface="+mn-cs"/>
            </a:endParaRPr>
          </a:p>
        </p:txBody>
      </p:sp>
      <p:sp>
        <p:nvSpPr>
          <p:cNvPr id="290826" name="Line 11">
            <a:extLst>
              <a:ext uri="{FF2B5EF4-FFF2-40B4-BE49-F238E27FC236}">
                <a16:creationId xmlns:a16="http://schemas.microsoft.com/office/drawing/2014/main" id="{C2D50F57-5480-4C69-9481-130749E375E2}"/>
              </a:ext>
            </a:extLst>
          </p:cNvPr>
          <p:cNvSpPr>
            <a:spLocks noChangeShapeType="1"/>
          </p:cNvSpPr>
          <p:nvPr/>
        </p:nvSpPr>
        <p:spPr bwMode="auto">
          <a:xfrm>
            <a:off x="4824413" y="4581525"/>
            <a:ext cx="5048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noProof="0">
              <a:ln>
                <a:noFill/>
              </a:ln>
              <a:solidFill>
                <a:prstClr val="black"/>
              </a:solidFill>
              <a:effectLst/>
              <a:uLnTx/>
              <a:uFillTx/>
              <a:latin typeface="Segoe UI" panose="020B0502040204020203" pitchFamily="34" charset="0"/>
              <a:ea typeface="メイリオ" panose="020B0604030504040204" pitchFamily="50" charset="-128"/>
              <a:cs typeface="+mn-cs"/>
            </a:endParaRPr>
          </a:p>
        </p:txBody>
      </p:sp>
      <p:sp>
        <p:nvSpPr>
          <p:cNvPr id="290829" name="Text Box 14">
            <a:extLst>
              <a:ext uri="{FF2B5EF4-FFF2-40B4-BE49-F238E27FC236}">
                <a16:creationId xmlns:a16="http://schemas.microsoft.com/office/drawing/2014/main" id="{6D492962-D0C0-4DF7-9D69-65640E11A7F2}"/>
              </a:ext>
            </a:extLst>
          </p:cNvPr>
          <p:cNvSpPr txBox="1">
            <a:spLocks noChangeArrowheads="1"/>
          </p:cNvSpPr>
          <p:nvPr/>
        </p:nvSpPr>
        <p:spPr bwMode="auto">
          <a:xfrm>
            <a:off x="6121400" y="2359188"/>
            <a:ext cx="2447925" cy="34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50000"/>
              </a:spcBef>
              <a:spcAft>
                <a:spcPts val="0"/>
              </a:spcAft>
              <a:buClrTx/>
              <a:buSzTx/>
              <a:buFontTx/>
              <a:buNone/>
              <a:tabLst/>
              <a:defRPr/>
            </a:pPr>
            <a:r>
              <a:rPr kumimoji="1" lang="ja-JP" altLang="en-US" sz="1700" b="1" i="0" u="none" strike="noStrike" kern="1200" cap="none" spc="0" normalizeH="0" noProof="0" dirty="0">
                <a:ln>
                  <a:noFill/>
                </a:ln>
                <a:solidFill>
                  <a:srgbClr val="C00000"/>
                </a:solidFill>
                <a:effectLst/>
                <a:uLnTx/>
                <a:uFillTx/>
                <a:latin typeface="Segoe UI" panose="020B0502040204020203" pitchFamily="34" charset="0"/>
                <a:ea typeface="メイリオ" panose="020B0604030504040204" pitchFamily="50" charset="-128"/>
                <a:cs typeface="+mn-cs"/>
              </a:rPr>
              <a:t>アクシデント</a:t>
            </a:r>
          </a:p>
        </p:txBody>
      </p:sp>
      <p:sp>
        <p:nvSpPr>
          <p:cNvPr id="290830" name="Text Box 15">
            <a:extLst>
              <a:ext uri="{FF2B5EF4-FFF2-40B4-BE49-F238E27FC236}">
                <a16:creationId xmlns:a16="http://schemas.microsoft.com/office/drawing/2014/main" id="{51849588-F63A-487A-884C-ECA576E6D907}"/>
              </a:ext>
            </a:extLst>
          </p:cNvPr>
          <p:cNvSpPr txBox="1">
            <a:spLocks noChangeArrowheads="1"/>
          </p:cNvSpPr>
          <p:nvPr/>
        </p:nvSpPr>
        <p:spPr bwMode="auto">
          <a:xfrm>
            <a:off x="6337300" y="3932238"/>
            <a:ext cx="2085975" cy="34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50000"/>
              </a:spcBef>
              <a:spcAft>
                <a:spcPts val="0"/>
              </a:spcAft>
              <a:buClrTx/>
              <a:buSzTx/>
              <a:buFontTx/>
              <a:buNone/>
              <a:tabLst/>
              <a:defRPr/>
            </a:pPr>
            <a:r>
              <a:rPr kumimoji="1" lang="ja-JP" altLang="en-US" sz="1700" b="1" i="0" u="none" strike="noStrike" kern="1200" cap="none" spc="0" normalizeH="0" noProof="0" dirty="0">
                <a:ln>
                  <a:noFill/>
                </a:ln>
                <a:solidFill>
                  <a:srgbClr val="C00000"/>
                </a:solidFill>
                <a:effectLst/>
                <a:uLnTx/>
                <a:uFillTx/>
                <a:latin typeface="Segoe UI" panose="020B0502040204020203" pitchFamily="34" charset="0"/>
                <a:ea typeface="メイリオ" panose="020B0604030504040204" pitchFamily="50" charset="-128"/>
                <a:cs typeface="+mn-cs"/>
              </a:rPr>
              <a:t>ヒヤリ・ハット</a:t>
            </a:r>
          </a:p>
        </p:txBody>
      </p:sp>
      <p:sp>
        <p:nvSpPr>
          <p:cNvPr id="290834" name="Line 9">
            <a:extLst>
              <a:ext uri="{FF2B5EF4-FFF2-40B4-BE49-F238E27FC236}">
                <a16:creationId xmlns:a16="http://schemas.microsoft.com/office/drawing/2014/main" id="{7701EED4-B28A-4ECE-85CB-A4BC741E2436}"/>
              </a:ext>
            </a:extLst>
          </p:cNvPr>
          <p:cNvSpPr>
            <a:spLocks noChangeShapeType="1"/>
          </p:cNvSpPr>
          <p:nvPr/>
        </p:nvSpPr>
        <p:spPr bwMode="auto">
          <a:xfrm flipV="1">
            <a:off x="2290763" y="5445125"/>
            <a:ext cx="374650" cy="4048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noProof="0">
              <a:ln>
                <a:noFill/>
              </a:ln>
              <a:solidFill>
                <a:prstClr val="black"/>
              </a:solidFill>
              <a:effectLst/>
              <a:uLnTx/>
              <a:uFillTx/>
              <a:latin typeface="Segoe UI" panose="020B0502040204020203" pitchFamily="34" charset="0"/>
              <a:ea typeface="メイリオ" panose="020B0604030504040204" pitchFamily="50" charset="-128"/>
              <a:cs typeface="+mn-cs"/>
            </a:endParaRPr>
          </a:p>
        </p:txBody>
      </p:sp>
      <p:sp>
        <p:nvSpPr>
          <p:cNvPr id="20" name="テキスト ボックス 19">
            <a:extLst>
              <a:ext uri="{FF2B5EF4-FFF2-40B4-BE49-F238E27FC236}">
                <a16:creationId xmlns:a16="http://schemas.microsoft.com/office/drawing/2014/main" id="{7EC09C8A-476E-4C62-A9A5-B936EB60F614}"/>
              </a:ext>
            </a:extLst>
          </p:cNvPr>
          <p:cNvSpPr txBox="1"/>
          <p:nvPr/>
        </p:nvSpPr>
        <p:spPr>
          <a:xfrm>
            <a:off x="5436096" y="169200"/>
            <a:ext cx="3132589"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4-7.</a:t>
            </a:r>
            <a:r>
              <a:rPr lang="ja-JP" altLang="en-US" sz="1400" b="1" dirty="0">
                <a:solidFill>
                  <a:schemeClr val="bg1"/>
                </a:solidFill>
                <a:latin typeface="游ゴシック" panose="020B0400000000000000" pitchFamily="50" charset="-128"/>
                <a:ea typeface="游ゴシック" panose="020B0400000000000000" pitchFamily="50" charset="-128"/>
              </a:rPr>
              <a:t>ヒヤリ・ハット、アクシデント</a:t>
            </a:r>
          </a:p>
        </p:txBody>
      </p:sp>
      <p:sp>
        <p:nvSpPr>
          <p:cNvPr id="22" name="Line 9">
            <a:extLst>
              <a:ext uri="{FF2B5EF4-FFF2-40B4-BE49-F238E27FC236}">
                <a16:creationId xmlns:a16="http://schemas.microsoft.com/office/drawing/2014/main" id="{1F6513B0-E828-46FD-8F77-3FA41C6FC335}"/>
              </a:ext>
            </a:extLst>
          </p:cNvPr>
          <p:cNvSpPr>
            <a:spLocks noChangeShapeType="1"/>
          </p:cNvSpPr>
          <p:nvPr/>
        </p:nvSpPr>
        <p:spPr bwMode="auto">
          <a:xfrm>
            <a:off x="2305050" y="2924175"/>
            <a:ext cx="647700" cy="12239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noProof="0">
              <a:ln>
                <a:noFill/>
              </a:ln>
              <a:solidFill>
                <a:prstClr val="black"/>
              </a:solidFill>
              <a:effectLst/>
              <a:uLnTx/>
              <a:uFillTx/>
              <a:latin typeface="Segoe UI" panose="020B0502040204020203" pitchFamily="34" charset="0"/>
              <a:ea typeface="メイリオ" panose="020B0604030504040204" pitchFamily="50" charset="-128"/>
              <a:cs typeface="+mn-cs"/>
            </a:endParaRPr>
          </a:p>
        </p:txBody>
      </p:sp>
      <p:sp>
        <p:nvSpPr>
          <p:cNvPr id="21" name="AutoShape 4">
            <a:extLst>
              <a:ext uri="{FF2B5EF4-FFF2-40B4-BE49-F238E27FC236}">
                <a16:creationId xmlns:a16="http://schemas.microsoft.com/office/drawing/2014/main" id="{4391930F-BA23-4B95-BAFB-0A222BDC8656}"/>
              </a:ext>
            </a:extLst>
          </p:cNvPr>
          <p:cNvSpPr>
            <a:spLocks noChangeArrowheads="1"/>
          </p:cNvSpPr>
          <p:nvPr/>
        </p:nvSpPr>
        <p:spPr bwMode="auto">
          <a:xfrm>
            <a:off x="395288" y="1195983"/>
            <a:ext cx="1800225" cy="432000"/>
          </a:xfrm>
          <a:prstGeom prst="foldedCorner">
            <a:avLst>
              <a:gd name="adj" fmla="val 12500"/>
            </a:avLst>
          </a:prstGeom>
          <a:solidFill>
            <a:srgbClr val="333399"/>
          </a:solidFill>
          <a:ln>
            <a:noFill/>
          </a:ln>
          <a:extLst>
            <a:ext uri="{91240B29-F687-4F45-9708-019B960494DF}">
              <a14:hiddenLine xmlns:a14="http://schemas.microsoft.com/office/drawing/2010/main" w="9525">
                <a:solidFill>
                  <a:srgbClr val="000000"/>
                </a:solidFill>
                <a:round/>
                <a:headEnd/>
                <a:tailEnd/>
              </a14:hiddenLine>
            </a:ext>
          </a:extLst>
        </p:spPr>
        <p:txBody>
          <a:bodyPr wrap="none" lIns="87269" tIns="144000" rIns="87269" bIns="3600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ctr" defTabSz="873125" rtl="0" eaLnBrk="1" fontAlgn="auto" latinLnBrk="0" hangingPunct="1">
              <a:lnSpc>
                <a:spcPct val="100000"/>
              </a:lnSpc>
              <a:spcBef>
                <a:spcPct val="0"/>
              </a:spcBef>
              <a:spcAft>
                <a:spcPts val="0"/>
              </a:spcAft>
              <a:buClrTx/>
              <a:buSzTx/>
              <a:buFontTx/>
              <a:buNone/>
              <a:tabLst/>
              <a:defRPr/>
            </a:pPr>
            <a:r>
              <a:rPr kumimoji="1" lang="ja-JP" altLang="en-US" sz="2300" b="1" i="0" u="none" strike="noStrike" kern="1200" cap="none" spc="0" normalizeH="0" noProof="0" dirty="0">
                <a:ln>
                  <a:noFill/>
                </a:ln>
                <a:solidFill>
                  <a:prstClr val="white"/>
                </a:solidFill>
                <a:effectLst/>
                <a:uLnTx/>
                <a:uFillTx/>
                <a:latin typeface="Segoe UI" panose="020B0502040204020203" pitchFamily="34" charset="0"/>
                <a:ea typeface="メイリオ" panose="020B0604030504040204" pitchFamily="50" charset="-128"/>
                <a:cs typeface="+mn-cs"/>
              </a:rPr>
              <a:t>事例２</a:t>
            </a:r>
          </a:p>
        </p:txBody>
      </p:sp>
      <p:sp>
        <p:nvSpPr>
          <p:cNvPr id="290827" name="AutoShape 12">
            <a:extLst>
              <a:ext uri="{FF2B5EF4-FFF2-40B4-BE49-F238E27FC236}">
                <a16:creationId xmlns:a16="http://schemas.microsoft.com/office/drawing/2014/main" id="{15A53B43-2096-4728-B6D1-A87949104116}"/>
              </a:ext>
            </a:extLst>
          </p:cNvPr>
          <p:cNvSpPr>
            <a:spLocks noChangeArrowheads="1"/>
          </p:cNvSpPr>
          <p:nvPr/>
        </p:nvSpPr>
        <p:spPr bwMode="auto">
          <a:xfrm>
            <a:off x="431800" y="3213100"/>
            <a:ext cx="3420120" cy="719138"/>
          </a:xfrm>
          <a:prstGeom prst="roundRect">
            <a:avLst>
              <a:gd name="adj" fmla="val 16667"/>
            </a:avLst>
          </a:prstGeom>
          <a:solidFill>
            <a:srgbClr val="CCFFCC"/>
          </a:solidFill>
          <a:ln w="9525">
            <a:solidFill>
              <a:srgbClr val="69A12B"/>
            </a:solidFill>
            <a:round/>
            <a:headEnd/>
            <a:tailEnd/>
          </a:ln>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ctr" defTabSz="873125" rtl="0" eaLnBrk="1" fontAlgn="auto" latinLnBrk="0" hangingPunct="1">
              <a:lnSpc>
                <a:spcPct val="100000"/>
              </a:lnSpc>
              <a:spcBef>
                <a:spcPct val="0"/>
              </a:spcBef>
              <a:spcAft>
                <a:spcPts val="0"/>
              </a:spcAft>
              <a:buClrTx/>
              <a:buSzTx/>
              <a:buFontTx/>
              <a:buNone/>
              <a:tabLst/>
              <a:defRPr/>
            </a:pPr>
            <a:r>
              <a:rPr kumimoji="1" lang="ja-JP" altLang="en-US" sz="1700" b="1"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原因２</a:t>
            </a:r>
          </a:p>
          <a:p>
            <a:pPr marL="0" marR="0" lvl="0" indent="0" algn="ctr" defTabSz="873125" rtl="0" eaLnBrk="1" fontAlgn="auto" latinLnBrk="0" hangingPunct="1">
              <a:lnSpc>
                <a:spcPct val="100000"/>
              </a:lnSpc>
              <a:spcBef>
                <a:spcPct val="0"/>
              </a:spcBef>
              <a:spcAft>
                <a:spcPts val="0"/>
              </a:spcAft>
              <a:buClrTx/>
              <a:buSzTx/>
              <a:buFontTx/>
              <a:buNone/>
              <a:tabLst/>
              <a:defRPr/>
            </a:pPr>
            <a:r>
              <a:rPr kumimoji="1" lang="ja-JP" altLang="en-US" sz="1700" b="1"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奥までカテーテルを入れすぎた</a:t>
            </a:r>
          </a:p>
        </p:txBody>
      </p:sp>
      <p:sp>
        <p:nvSpPr>
          <p:cNvPr id="290833" name="AutoShape 12">
            <a:extLst>
              <a:ext uri="{FF2B5EF4-FFF2-40B4-BE49-F238E27FC236}">
                <a16:creationId xmlns:a16="http://schemas.microsoft.com/office/drawing/2014/main" id="{4C429729-32F9-4EC4-8836-A3B84076C6E4}"/>
              </a:ext>
            </a:extLst>
          </p:cNvPr>
          <p:cNvSpPr>
            <a:spLocks noChangeArrowheads="1"/>
          </p:cNvSpPr>
          <p:nvPr/>
        </p:nvSpPr>
        <p:spPr bwMode="auto">
          <a:xfrm>
            <a:off x="366713" y="5733256"/>
            <a:ext cx="3095625" cy="719137"/>
          </a:xfrm>
          <a:prstGeom prst="roundRect">
            <a:avLst>
              <a:gd name="adj" fmla="val 16667"/>
            </a:avLst>
          </a:prstGeom>
          <a:solidFill>
            <a:srgbClr val="CCFFCC"/>
          </a:solidFill>
          <a:ln w="9525">
            <a:solidFill>
              <a:srgbClr val="69A12B"/>
            </a:solidFill>
            <a:round/>
            <a:headEnd/>
            <a:tailEnd/>
          </a:ln>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ctr" defTabSz="873125" rtl="0" eaLnBrk="1" fontAlgn="auto" latinLnBrk="0" hangingPunct="1">
              <a:lnSpc>
                <a:spcPct val="100000"/>
              </a:lnSpc>
              <a:spcBef>
                <a:spcPct val="0"/>
              </a:spcBef>
              <a:spcAft>
                <a:spcPts val="0"/>
              </a:spcAft>
              <a:buClrTx/>
              <a:buSzTx/>
              <a:buFontTx/>
              <a:buNone/>
              <a:tabLst/>
              <a:defRPr/>
            </a:pPr>
            <a:r>
              <a:rPr kumimoji="1" lang="ja-JP" altLang="en-US" sz="1700" b="1" i="0" u="none" strike="noStrike" kern="1200" cap="none" spc="0" normalizeH="0" noProof="0">
                <a:ln>
                  <a:noFill/>
                </a:ln>
                <a:solidFill>
                  <a:prstClr val="black"/>
                </a:solidFill>
                <a:effectLst/>
                <a:uLnTx/>
                <a:uFillTx/>
                <a:latin typeface="Segoe UI" panose="020B0502040204020203" pitchFamily="34" charset="0"/>
                <a:ea typeface="メイリオ" panose="020B0604030504040204" pitchFamily="50" charset="-128"/>
                <a:cs typeface="+mn-cs"/>
              </a:rPr>
              <a:t>原因３</a:t>
            </a:r>
          </a:p>
          <a:p>
            <a:pPr marL="0" marR="0" lvl="0" indent="0" algn="ctr" defTabSz="873125" rtl="0" eaLnBrk="1" fontAlgn="auto" latinLnBrk="0" hangingPunct="1">
              <a:lnSpc>
                <a:spcPct val="100000"/>
              </a:lnSpc>
              <a:spcBef>
                <a:spcPct val="0"/>
              </a:spcBef>
              <a:spcAft>
                <a:spcPts val="0"/>
              </a:spcAft>
              <a:buClrTx/>
              <a:buSzTx/>
              <a:buFontTx/>
              <a:buNone/>
              <a:tabLst/>
              <a:defRPr/>
            </a:pPr>
            <a:r>
              <a:rPr kumimoji="1" lang="ja-JP" altLang="en-US" sz="1700" b="1" i="0" u="none" strike="noStrike" kern="1200" cap="none" spc="0" normalizeH="0" noProof="0">
                <a:ln>
                  <a:noFill/>
                </a:ln>
                <a:solidFill>
                  <a:prstClr val="black"/>
                </a:solidFill>
                <a:effectLst/>
                <a:uLnTx/>
                <a:uFillTx/>
                <a:latin typeface="Segoe UI" panose="020B0502040204020203" pitchFamily="34" charset="0"/>
                <a:ea typeface="メイリオ" panose="020B0604030504040204" pitchFamily="50" charset="-128"/>
                <a:cs typeface="+mn-cs"/>
              </a:rPr>
              <a:t>食事後まもなくに吸引した</a:t>
            </a:r>
          </a:p>
        </p:txBody>
      </p:sp>
      <p:sp>
        <p:nvSpPr>
          <p:cNvPr id="290828" name="AutoShape 13">
            <a:extLst>
              <a:ext uri="{FF2B5EF4-FFF2-40B4-BE49-F238E27FC236}">
                <a16:creationId xmlns:a16="http://schemas.microsoft.com/office/drawing/2014/main" id="{0F42FB53-1212-4FAA-A338-14307F887C60}"/>
              </a:ext>
            </a:extLst>
          </p:cNvPr>
          <p:cNvSpPr>
            <a:spLocks noChangeArrowheads="1"/>
          </p:cNvSpPr>
          <p:nvPr/>
        </p:nvSpPr>
        <p:spPr bwMode="auto">
          <a:xfrm>
            <a:off x="3673475" y="5156200"/>
            <a:ext cx="5146997" cy="1341438"/>
          </a:xfrm>
          <a:prstGeom prst="irregularSeal2">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ctr" defTabSz="873125" rtl="0" eaLnBrk="1" fontAlgn="auto" latinLnBrk="0" hangingPunct="1">
              <a:lnSpc>
                <a:spcPct val="100000"/>
              </a:lnSpc>
              <a:spcBef>
                <a:spcPct val="0"/>
              </a:spcBef>
              <a:spcAft>
                <a:spcPts val="0"/>
              </a:spcAft>
              <a:buClrTx/>
              <a:buSzTx/>
              <a:buFontTx/>
              <a:buNone/>
              <a:tabLst/>
              <a:defRPr/>
            </a:pPr>
            <a:r>
              <a:rPr kumimoji="1" lang="ja-JP" altLang="en-US" sz="1700" b="1" i="0" u="none" strike="noStrike" kern="1200" cap="none" spc="0" normalizeH="0" noProof="0" dirty="0">
                <a:ln>
                  <a:noFill/>
                </a:ln>
                <a:solidFill>
                  <a:schemeClr val="bg1"/>
                </a:solidFill>
                <a:effectLst/>
                <a:uLnTx/>
                <a:uFillTx/>
                <a:latin typeface="Segoe UI" panose="020B0502040204020203" pitchFamily="34" charset="0"/>
                <a:ea typeface="メイリオ" panose="020B0604030504040204" pitchFamily="50" charset="-128"/>
                <a:cs typeface="+mn-cs"/>
              </a:rPr>
              <a:t>なぜこのようなことが</a:t>
            </a:r>
            <a:endParaRPr kumimoji="1" lang="en-US" altLang="ja-JP" sz="1700" b="1" i="0" u="none" strike="noStrike" kern="1200" cap="none" spc="0" normalizeH="0" noProof="0" dirty="0">
              <a:ln>
                <a:noFill/>
              </a:ln>
              <a:solidFill>
                <a:schemeClr val="bg1"/>
              </a:solidFill>
              <a:effectLst/>
              <a:uLnTx/>
              <a:uFillTx/>
              <a:latin typeface="Segoe UI" panose="020B0502040204020203" pitchFamily="34" charset="0"/>
              <a:ea typeface="メイリオ" panose="020B0604030504040204" pitchFamily="50" charset="-128"/>
              <a:cs typeface="+mn-cs"/>
            </a:endParaRPr>
          </a:p>
          <a:p>
            <a:pPr marL="0" marR="0" lvl="0" indent="0" algn="ctr" defTabSz="873125" rtl="0" eaLnBrk="1" fontAlgn="auto" latinLnBrk="0" hangingPunct="1">
              <a:lnSpc>
                <a:spcPct val="100000"/>
              </a:lnSpc>
              <a:spcBef>
                <a:spcPct val="0"/>
              </a:spcBef>
              <a:spcAft>
                <a:spcPts val="0"/>
              </a:spcAft>
              <a:buClrTx/>
              <a:buSzTx/>
              <a:buFontTx/>
              <a:buNone/>
              <a:tabLst/>
              <a:defRPr/>
            </a:pPr>
            <a:r>
              <a:rPr kumimoji="1" lang="ja-JP" altLang="en-US" sz="1700" b="1" i="0" u="none" strike="noStrike" kern="1200" cap="none" spc="0" normalizeH="0" noProof="0" dirty="0">
                <a:ln>
                  <a:noFill/>
                </a:ln>
                <a:solidFill>
                  <a:schemeClr val="bg1"/>
                </a:solidFill>
                <a:effectLst/>
                <a:uLnTx/>
                <a:uFillTx/>
                <a:latin typeface="Segoe UI" panose="020B0502040204020203" pitchFamily="34" charset="0"/>
                <a:ea typeface="メイリオ" panose="020B0604030504040204" pitchFamily="50" charset="-128"/>
                <a:cs typeface="+mn-cs"/>
              </a:rPr>
              <a:t>起こったのか</a:t>
            </a:r>
          </a:p>
        </p:txBody>
      </p:sp>
      <p:sp>
        <p:nvSpPr>
          <p:cNvPr id="23" name="テキスト ボックス 22">
            <a:extLst>
              <a:ext uri="{FF2B5EF4-FFF2-40B4-BE49-F238E27FC236}">
                <a16:creationId xmlns:a16="http://schemas.microsoft.com/office/drawing/2014/main" id="{58440657-D6CB-4F03-ADFD-0D0F43609F96}"/>
              </a:ext>
            </a:extLst>
          </p:cNvPr>
          <p:cNvSpPr txBox="1"/>
          <p:nvPr/>
        </p:nvSpPr>
        <p:spPr>
          <a:xfrm>
            <a:off x="423843" y="6453336"/>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24" name="スライド番号プレースホルダー 1">
            <a:extLst>
              <a:ext uri="{FF2B5EF4-FFF2-40B4-BE49-F238E27FC236}">
                <a16:creationId xmlns:a16="http://schemas.microsoft.com/office/drawing/2014/main" id="{41D041E0-0938-46A4-A272-FEA37D46A107}"/>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162</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9348900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ADF49673-326A-46DF-85BE-2BDE74935713}"/>
              </a:ext>
            </a:extLst>
          </p:cNvPr>
          <p:cNvSpPr>
            <a:spLocks noChangeArrowheads="1"/>
          </p:cNvSpPr>
          <p:nvPr/>
        </p:nvSpPr>
        <p:spPr bwMode="auto">
          <a:xfrm>
            <a:off x="251519" y="1260479"/>
            <a:ext cx="8640961" cy="4904825"/>
          </a:xfrm>
          <a:prstGeom prst="rect">
            <a:avLst/>
          </a:prstGeom>
          <a:noFill/>
          <a:ln>
            <a:noFill/>
          </a:ln>
          <a:extLst/>
        </p:spPr>
        <p:txBody>
          <a:bodyPr wrap="square" lIns="87269" tIns="43635" rIns="87269" bIns="43635">
            <a:spAutoFit/>
          </a:bodyPr>
          <a:lstStyle/>
          <a:p>
            <a:pPr defTabSz="873125" eaLnBrk="1" hangingPunct="1">
              <a:defRPr/>
            </a:pPr>
            <a:r>
              <a:rPr lang="ja-JP" altLang="en-US" sz="2400" dirty="0">
                <a:latin typeface="Segoe UI" panose="020B0502040204020203" pitchFamily="34" charset="0"/>
                <a:ea typeface="メイリオ" panose="020B0604030504040204" pitchFamily="50" charset="-128"/>
              </a:rPr>
              <a:t>すべての患者の血液、体液、分泌物（喀痰など</a:t>
            </a:r>
            <a:r>
              <a:rPr lang="ja-JP" altLang="en-US" sz="2400" spc="-1500" dirty="0">
                <a:latin typeface="Segoe UI" panose="020B0502040204020203" pitchFamily="34" charset="0"/>
                <a:ea typeface="メイリオ" panose="020B0604030504040204" pitchFamily="50" charset="-128"/>
              </a:rPr>
              <a:t>）</a:t>
            </a:r>
            <a:r>
              <a:rPr lang="ja-JP" altLang="en-US" sz="2400" dirty="0">
                <a:latin typeface="Segoe UI" panose="020B0502040204020203" pitchFamily="34" charset="0"/>
                <a:ea typeface="メイリオ" panose="020B0604030504040204" pitchFamily="50" charset="-128"/>
              </a:rPr>
              <a:t>、排泄物などの湿性生体物質は、感染の可能性のある物質として取り扱うことを前提とし、すべての対象者に適応される。</a:t>
            </a:r>
          </a:p>
          <a:p>
            <a:pPr defTabSz="873125" eaLnBrk="1" hangingPunct="1">
              <a:defRPr/>
            </a:pPr>
            <a:endParaRPr lang="ja-JP" altLang="en-US" sz="2000" u="sng" dirty="0">
              <a:latin typeface="Segoe UI" panose="020B0502040204020203" pitchFamily="34" charset="0"/>
              <a:ea typeface="メイリオ" panose="020B0604030504040204" pitchFamily="50" charset="-128"/>
            </a:endParaRPr>
          </a:p>
          <a:p>
            <a:pPr marL="288000" defTabSz="873125" eaLnBrk="1" hangingPunct="1">
              <a:defRPr/>
            </a:pPr>
            <a:r>
              <a:rPr lang="ja-JP" altLang="en-US" sz="2400" dirty="0">
                <a:solidFill>
                  <a:schemeClr val="tx1">
                    <a:lumMod val="65000"/>
                    <a:lumOff val="35000"/>
                  </a:schemeClr>
                </a:solidFill>
                <a:latin typeface="Segoe UI" panose="020B0502040204020203" pitchFamily="34" charset="0"/>
                <a:ea typeface="メイリオ" panose="020B0604030504040204" pitchFamily="50" charset="-128"/>
              </a:rPr>
              <a:t>■</a:t>
            </a:r>
            <a:r>
              <a:rPr lang="ja-JP" altLang="en-US" sz="2400" dirty="0">
                <a:latin typeface="Segoe UI" panose="020B0502040204020203" pitchFamily="34" charset="0"/>
                <a:ea typeface="メイリオ" panose="020B0604030504040204" pitchFamily="50" charset="-128"/>
              </a:rPr>
              <a:t> 適切な手洗い、手指消毒（手袋の着用にかかわらず）</a:t>
            </a:r>
          </a:p>
          <a:p>
            <a:pPr marL="288000" defTabSz="873125" eaLnBrk="1" hangingPunct="1">
              <a:spcBef>
                <a:spcPts val="600"/>
              </a:spcBef>
              <a:defRPr/>
            </a:pPr>
            <a:r>
              <a:rPr lang="ja-JP" altLang="en-US" sz="2400" dirty="0">
                <a:solidFill>
                  <a:schemeClr val="tx1">
                    <a:lumMod val="65000"/>
                    <a:lumOff val="35000"/>
                  </a:schemeClr>
                </a:solidFill>
                <a:latin typeface="Segoe UI" panose="020B0502040204020203" pitchFamily="34" charset="0"/>
                <a:ea typeface="メイリオ" panose="020B0604030504040204" pitchFamily="50" charset="-128"/>
              </a:rPr>
              <a:t>■</a:t>
            </a:r>
            <a:r>
              <a:rPr lang="ja-JP" altLang="en-US" sz="2400" dirty="0">
                <a:latin typeface="Segoe UI" panose="020B0502040204020203" pitchFamily="34" charset="0"/>
                <a:ea typeface="メイリオ" panose="020B0604030504040204" pitchFamily="50" charset="-128"/>
              </a:rPr>
              <a:t> 防護用具の使用（手袋、ガウン、プラスチックエプロン、</a:t>
            </a:r>
          </a:p>
          <a:p>
            <a:pPr marL="288000" defTabSz="873125" eaLnBrk="1" hangingPunct="1">
              <a:defRPr/>
            </a:pPr>
            <a:r>
              <a:rPr lang="ja-JP" altLang="en-US" sz="2400" dirty="0">
                <a:latin typeface="Segoe UI" panose="020B0502040204020203" pitchFamily="34" charset="0"/>
                <a:ea typeface="メイリオ" panose="020B0604030504040204" pitchFamily="50" charset="-128"/>
              </a:rPr>
              <a:t>　　                          マスク、ゴ－グル等の着用）</a:t>
            </a:r>
            <a:endParaRPr lang="en-US" altLang="ja-JP" sz="2400" dirty="0">
              <a:latin typeface="Segoe UI" panose="020B0502040204020203" pitchFamily="34" charset="0"/>
              <a:ea typeface="メイリオ" panose="020B0604030504040204" pitchFamily="50" charset="-128"/>
            </a:endParaRPr>
          </a:p>
          <a:p>
            <a:pPr marL="288000" defTabSz="873125" eaLnBrk="1" hangingPunct="1">
              <a:defRPr/>
            </a:pPr>
            <a:r>
              <a:rPr lang="ja-JP" altLang="en-US" sz="2400" dirty="0">
                <a:solidFill>
                  <a:schemeClr val="tx1">
                    <a:lumMod val="65000"/>
                    <a:lumOff val="35000"/>
                  </a:schemeClr>
                </a:solidFill>
                <a:latin typeface="Segoe UI" panose="020B0502040204020203" pitchFamily="34" charset="0"/>
                <a:ea typeface="メイリオ" panose="020B0604030504040204" pitchFamily="50" charset="-128"/>
              </a:rPr>
              <a:t>■</a:t>
            </a:r>
            <a:r>
              <a:rPr lang="ja-JP" altLang="en-US" sz="2400" dirty="0">
                <a:latin typeface="Segoe UI" panose="020B0502040204020203" pitchFamily="34" charset="0"/>
                <a:ea typeface="メイリオ" panose="020B0604030504040204" pitchFamily="50" charset="-128"/>
              </a:rPr>
              <a:t>咳エチケット（マスクの着用）</a:t>
            </a:r>
          </a:p>
          <a:p>
            <a:pPr marL="288000" defTabSz="873125" eaLnBrk="1" hangingPunct="1">
              <a:spcBef>
                <a:spcPts val="600"/>
              </a:spcBef>
              <a:defRPr/>
            </a:pPr>
            <a:r>
              <a:rPr lang="ja-JP" altLang="en-US" sz="2400" dirty="0">
                <a:solidFill>
                  <a:schemeClr val="tx1">
                    <a:lumMod val="65000"/>
                    <a:lumOff val="35000"/>
                  </a:schemeClr>
                </a:solidFill>
                <a:latin typeface="Segoe UI" panose="020B0502040204020203" pitchFamily="34" charset="0"/>
                <a:ea typeface="メイリオ" panose="020B0604030504040204" pitchFamily="50" charset="-128"/>
              </a:rPr>
              <a:t>■ </a:t>
            </a:r>
            <a:r>
              <a:rPr lang="ja-JP" altLang="en-US" sz="2400" dirty="0">
                <a:latin typeface="Segoe UI" panose="020B0502040204020203" pitchFamily="34" charset="0"/>
                <a:ea typeface="メイリオ" panose="020B0604030504040204" pitchFamily="50" charset="-128"/>
              </a:rPr>
              <a:t>ケアに使用した器材の取り扱い</a:t>
            </a:r>
          </a:p>
          <a:p>
            <a:pPr marL="288000" defTabSz="873125" eaLnBrk="1" hangingPunct="1">
              <a:spcBef>
                <a:spcPts val="600"/>
              </a:spcBef>
              <a:defRPr/>
            </a:pPr>
            <a:r>
              <a:rPr lang="ja-JP" altLang="en-US" sz="2400" dirty="0">
                <a:solidFill>
                  <a:schemeClr val="tx1">
                    <a:lumMod val="65000"/>
                    <a:lumOff val="35000"/>
                  </a:schemeClr>
                </a:solidFill>
                <a:latin typeface="Segoe UI" panose="020B0502040204020203" pitchFamily="34" charset="0"/>
                <a:ea typeface="メイリオ" panose="020B0604030504040204" pitchFamily="50" charset="-128"/>
              </a:rPr>
              <a:t>■</a:t>
            </a:r>
            <a:r>
              <a:rPr lang="ja-JP" altLang="en-US" sz="2400" dirty="0">
                <a:latin typeface="Segoe UI" panose="020B0502040204020203" pitchFamily="34" charset="0"/>
                <a:ea typeface="メイリオ" panose="020B0604030504040204" pitchFamily="50" charset="-128"/>
              </a:rPr>
              <a:t> 廃棄物処理</a:t>
            </a:r>
          </a:p>
          <a:p>
            <a:pPr marL="288000" defTabSz="873125" eaLnBrk="1" hangingPunct="1">
              <a:spcBef>
                <a:spcPts val="600"/>
              </a:spcBef>
              <a:defRPr/>
            </a:pPr>
            <a:r>
              <a:rPr lang="ja-JP" altLang="en-US" sz="2400" dirty="0">
                <a:solidFill>
                  <a:schemeClr val="tx1">
                    <a:lumMod val="65000"/>
                    <a:lumOff val="35000"/>
                  </a:schemeClr>
                </a:solidFill>
                <a:latin typeface="Segoe UI" panose="020B0502040204020203" pitchFamily="34" charset="0"/>
                <a:ea typeface="メイリオ" panose="020B0604030504040204" pitchFamily="50" charset="-128"/>
              </a:rPr>
              <a:t>■</a:t>
            </a:r>
            <a:r>
              <a:rPr lang="ja-JP" altLang="en-US" sz="2400" dirty="0">
                <a:latin typeface="Segoe UI" panose="020B0502040204020203" pitchFamily="34" charset="0"/>
                <a:ea typeface="メイリオ" panose="020B0604030504040204" pitchFamily="50" charset="-128"/>
              </a:rPr>
              <a:t> 環境整備</a:t>
            </a:r>
          </a:p>
          <a:p>
            <a:pPr marL="288000" defTabSz="873125" eaLnBrk="1" hangingPunct="1">
              <a:spcBef>
                <a:spcPts val="600"/>
              </a:spcBef>
              <a:defRPr/>
            </a:pPr>
            <a:r>
              <a:rPr lang="ja-JP" altLang="en-US" sz="2400" dirty="0">
                <a:solidFill>
                  <a:schemeClr val="tx1">
                    <a:lumMod val="65000"/>
                    <a:lumOff val="35000"/>
                  </a:schemeClr>
                </a:solidFill>
                <a:latin typeface="Segoe UI" panose="020B0502040204020203" pitchFamily="34" charset="0"/>
                <a:ea typeface="メイリオ" panose="020B0604030504040204" pitchFamily="50" charset="-128"/>
              </a:rPr>
              <a:t>■</a:t>
            </a:r>
            <a:r>
              <a:rPr lang="ja-JP" altLang="en-US" sz="2400" dirty="0">
                <a:latin typeface="Segoe UI" panose="020B0502040204020203" pitchFamily="34" charset="0"/>
                <a:ea typeface="メイリオ" panose="020B0604030504040204" pitchFamily="50" charset="-128"/>
              </a:rPr>
              <a:t> 患者の配置</a:t>
            </a:r>
          </a:p>
        </p:txBody>
      </p:sp>
      <p:sp>
        <p:nvSpPr>
          <p:cNvPr id="2" name="タイトル 1">
            <a:extLst>
              <a:ext uri="{FF2B5EF4-FFF2-40B4-BE49-F238E27FC236}">
                <a16:creationId xmlns:a16="http://schemas.microsoft.com/office/drawing/2014/main" id="{9617FC15-6F06-4FAB-99AB-5D88FC17704E}"/>
              </a:ext>
            </a:extLst>
          </p:cNvPr>
          <p:cNvSpPr>
            <a:spLocks noGrp="1"/>
          </p:cNvSpPr>
          <p:nvPr>
            <p:ph type="title"/>
          </p:nvPr>
        </p:nvSpPr>
        <p:spPr/>
        <p:txBody>
          <a:bodyPr>
            <a:normAutofit fontScale="90000"/>
          </a:bodyPr>
          <a:lstStyle/>
          <a:p>
            <a:r>
              <a:rPr lang="ja-JP" altLang="en-US" dirty="0"/>
              <a:t>標準予防策（スタンダードプリコーション）</a:t>
            </a:r>
            <a:endParaRPr kumimoji="1" lang="ja-JP" altLang="en-US" dirty="0"/>
          </a:p>
        </p:txBody>
      </p:sp>
      <p:sp>
        <p:nvSpPr>
          <p:cNvPr id="8" name="テキスト ボックス 7">
            <a:extLst>
              <a:ext uri="{FF2B5EF4-FFF2-40B4-BE49-F238E27FC236}">
                <a16:creationId xmlns:a16="http://schemas.microsoft.com/office/drawing/2014/main" id="{B534DD75-826C-4C42-BAB0-1670690077DA}"/>
              </a:ext>
            </a:extLst>
          </p:cNvPr>
          <p:cNvSpPr txBox="1"/>
          <p:nvPr/>
        </p:nvSpPr>
        <p:spPr>
          <a:xfrm>
            <a:off x="6012160" y="169200"/>
            <a:ext cx="1643399" cy="307777"/>
          </a:xfrm>
          <a:prstGeom prst="rect">
            <a:avLst/>
          </a:prstGeom>
          <a:noFill/>
        </p:spPr>
        <p:txBody>
          <a:bodyPr wrap="none" rtlCol="0">
            <a:spAutoFit/>
          </a:bodyPr>
          <a:lstStyle/>
          <a:p>
            <a:r>
              <a:rPr kumimoji="1" lang="en-US" altLang="ja-JP" sz="1400" b="1" dirty="0">
                <a:solidFill>
                  <a:schemeClr val="bg1"/>
                </a:solidFill>
                <a:latin typeface="游ゴシック" panose="020B0400000000000000" pitchFamily="50" charset="-128"/>
                <a:ea typeface="游ゴシック" panose="020B0400000000000000" pitchFamily="50" charset="-128"/>
              </a:rPr>
              <a:t>2-1.</a:t>
            </a:r>
            <a:r>
              <a:rPr kumimoji="1" lang="ja-JP" altLang="en-US" sz="1400" b="1" dirty="0">
                <a:solidFill>
                  <a:schemeClr val="bg1"/>
                </a:solidFill>
                <a:latin typeface="游ゴシック" panose="020B0400000000000000" pitchFamily="50" charset="-128"/>
                <a:ea typeface="游ゴシック" panose="020B0400000000000000" pitchFamily="50" charset="-128"/>
              </a:rPr>
              <a:t>感染予防知識</a:t>
            </a:r>
          </a:p>
        </p:txBody>
      </p:sp>
      <p:sp>
        <p:nvSpPr>
          <p:cNvPr id="6" name="テキスト ボックス 5">
            <a:extLst>
              <a:ext uri="{FF2B5EF4-FFF2-40B4-BE49-F238E27FC236}">
                <a16:creationId xmlns:a16="http://schemas.microsoft.com/office/drawing/2014/main" id="{ADE2140D-F437-4AC5-96B5-6A0589521BCE}"/>
              </a:ext>
            </a:extLst>
          </p:cNvPr>
          <p:cNvSpPr txBox="1"/>
          <p:nvPr/>
        </p:nvSpPr>
        <p:spPr>
          <a:xfrm>
            <a:off x="351835" y="6078488"/>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7" name="スライド番号プレースホルダー 1">
            <a:extLst>
              <a:ext uri="{FF2B5EF4-FFF2-40B4-BE49-F238E27FC236}">
                <a16:creationId xmlns:a16="http://schemas.microsoft.com/office/drawing/2014/main" id="{F9FB956E-6519-41D2-8912-1C46A058AFAD}"/>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12</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934249409"/>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805F4E0C-C0F8-4ED7-8547-D748E10C25CB}"/>
              </a:ext>
            </a:extLst>
          </p:cNvPr>
          <p:cNvSpPr txBox="1">
            <a:spLocks noChangeArrowheads="1"/>
          </p:cNvSpPr>
          <p:nvPr/>
        </p:nvSpPr>
        <p:spPr bwMode="auto">
          <a:xfrm>
            <a:off x="251520" y="1266576"/>
            <a:ext cx="8640959" cy="5012547"/>
          </a:xfrm>
          <a:prstGeom prst="rect">
            <a:avLst/>
          </a:prstGeom>
          <a:noFill/>
          <a:ln>
            <a:noFill/>
          </a:ln>
          <a:extLst/>
        </p:spPr>
        <p:txBody>
          <a:bodyPr wrap="square" lIns="87269" tIns="43635" rIns="87269" bIns="43635">
            <a:spAutoFit/>
          </a:bodyPr>
          <a:lstStyle>
            <a:lvl1pPr defTabSz="873125" eaLnBrk="0" hangingPunct="0">
              <a:defRPr kumimoji="1">
                <a:solidFill>
                  <a:schemeClr val="tx1"/>
                </a:solidFill>
                <a:latin typeface="Arial" charset="0"/>
                <a:ea typeface="ＭＳ Ｐゴシック" charset="-128"/>
              </a:defRPr>
            </a:lvl1pPr>
            <a:lvl2pPr marL="708025" indent="-271463" defTabSz="873125" eaLnBrk="0" hangingPunct="0">
              <a:defRPr kumimoji="1">
                <a:solidFill>
                  <a:schemeClr val="tx1"/>
                </a:solidFill>
                <a:latin typeface="Arial" charset="0"/>
                <a:ea typeface="ＭＳ Ｐゴシック" charset="-128"/>
              </a:defRPr>
            </a:lvl2pPr>
            <a:lvl3pPr marL="1090613" indent="-217488" defTabSz="873125" eaLnBrk="0" hangingPunct="0">
              <a:defRPr kumimoji="1">
                <a:solidFill>
                  <a:schemeClr val="tx1"/>
                </a:solidFill>
                <a:latin typeface="Arial" charset="0"/>
                <a:ea typeface="ＭＳ Ｐゴシック" charset="-128"/>
              </a:defRPr>
            </a:lvl3pPr>
            <a:lvl4pPr marL="1527175" indent="-217488" defTabSz="873125" eaLnBrk="0" hangingPunct="0">
              <a:defRPr kumimoji="1">
                <a:solidFill>
                  <a:schemeClr val="tx1"/>
                </a:solidFill>
                <a:latin typeface="Arial" charset="0"/>
                <a:ea typeface="ＭＳ Ｐゴシック" charset="-128"/>
              </a:defRPr>
            </a:lvl4pPr>
            <a:lvl5pPr marL="1963738" indent="-219075" defTabSz="873125" eaLnBrk="0" hangingPunct="0">
              <a:defRPr kumimoji="1">
                <a:solidFill>
                  <a:schemeClr val="tx1"/>
                </a:solidFill>
                <a:latin typeface="Arial" charset="0"/>
                <a:ea typeface="ＭＳ Ｐゴシック" charset="-128"/>
              </a:defRPr>
            </a:lvl5pPr>
            <a:lvl6pPr marL="2420938" indent="-219075" defTabSz="873125" eaLnBrk="0" fontAlgn="base" hangingPunct="0">
              <a:spcBef>
                <a:spcPct val="0"/>
              </a:spcBef>
              <a:spcAft>
                <a:spcPct val="0"/>
              </a:spcAft>
              <a:defRPr kumimoji="1">
                <a:solidFill>
                  <a:schemeClr val="tx1"/>
                </a:solidFill>
                <a:latin typeface="Arial" charset="0"/>
                <a:ea typeface="ＭＳ Ｐゴシック" charset="-128"/>
              </a:defRPr>
            </a:lvl6pPr>
            <a:lvl7pPr marL="2878138" indent="-219075" defTabSz="873125" eaLnBrk="0" fontAlgn="base" hangingPunct="0">
              <a:spcBef>
                <a:spcPct val="0"/>
              </a:spcBef>
              <a:spcAft>
                <a:spcPct val="0"/>
              </a:spcAft>
              <a:defRPr kumimoji="1">
                <a:solidFill>
                  <a:schemeClr val="tx1"/>
                </a:solidFill>
                <a:latin typeface="Arial" charset="0"/>
                <a:ea typeface="ＭＳ Ｐゴシック" charset="-128"/>
              </a:defRPr>
            </a:lvl7pPr>
            <a:lvl8pPr marL="3335338" indent="-219075" defTabSz="873125" eaLnBrk="0" fontAlgn="base" hangingPunct="0">
              <a:spcBef>
                <a:spcPct val="0"/>
              </a:spcBef>
              <a:spcAft>
                <a:spcPct val="0"/>
              </a:spcAft>
              <a:defRPr kumimoji="1">
                <a:solidFill>
                  <a:schemeClr val="tx1"/>
                </a:solidFill>
                <a:latin typeface="Arial" charset="0"/>
                <a:ea typeface="ＭＳ Ｐゴシック" charset="-128"/>
              </a:defRPr>
            </a:lvl8pPr>
            <a:lvl9pPr marL="3792538" indent="-219075" defTabSz="873125" eaLnBrk="0" fontAlgn="base" hangingPunct="0">
              <a:spcBef>
                <a:spcPct val="0"/>
              </a:spcBef>
              <a:spcAft>
                <a:spcPct val="0"/>
              </a:spcAft>
              <a:defRPr kumimoji="1">
                <a:solidFill>
                  <a:schemeClr val="tx1"/>
                </a:solidFill>
                <a:latin typeface="Arial" charset="0"/>
                <a:ea typeface="ＭＳ Ｐゴシック" charset="-128"/>
              </a:defRPr>
            </a:lvl9pPr>
          </a:lstStyle>
          <a:p>
            <a:pPr marL="342900" marR="0" lvl="0" indent="-342900" algn="l" defTabSz="873125" rtl="0" eaLnBrk="1" fontAlgn="auto" latinLnBrk="0" hangingPunct="1">
              <a:lnSpc>
                <a:spcPct val="100000"/>
              </a:lnSpc>
              <a:spcBef>
                <a:spcPts val="0"/>
              </a:spcBef>
              <a:spcAft>
                <a:spcPts val="0"/>
              </a:spcAft>
              <a:buClr>
                <a:prstClr val="black">
                  <a:lumMod val="50000"/>
                  <a:lumOff val="50000"/>
                </a:prstClr>
              </a:buClr>
              <a:buSzTx/>
              <a:buFont typeface="Wingdings" pitchFamily="2" charset="2"/>
              <a:buChar char="l"/>
              <a:tabLst/>
              <a:defRPr/>
            </a:pPr>
            <a:r>
              <a:rPr kumimoji="1" lang="ja-JP" altLang="ja-JP" sz="280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吸引を</a:t>
            </a:r>
            <a:r>
              <a:rPr kumimoji="1" lang="ja-JP" altLang="en-US" sz="280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いくら</a:t>
            </a:r>
            <a:r>
              <a:rPr kumimoji="1" lang="ja-JP" altLang="ja-JP" sz="280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行っても、</a:t>
            </a:r>
            <a:r>
              <a:rPr kumimoji="1" lang="ja-JP" altLang="en-US" sz="2800" i="0" u="none" strike="noStrike" kern="1200" cap="none" spc="0" normalizeH="0" noProof="0" dirty="0">
                <a:ln>
                  <a:noFill/>
                </a:ln>
                <a:solidFill>
                  <a:srgbClr val="C00000"/>
                </a:solidFill>
                <a:effectLst/>
                <a:uLnTx/>
                <a:uFillTx/>
                <a:latin typeface="Segoe UI" panose="020B0502040204020203" pitchFamily="34" charset="0"/>
                <a:ea typeface="メイリオ" panose="020B0604030504040204" pitchFamily="50" charset="-128"/>
                <a:cs typeface="+mn-cs"/>
              </a:rPr>
              <a:t>喀痰を</a:t>
            </a:r>
            <a:r>
              <a:rPr kumimoji="1" lang="ja-JP" altLang="ja-JP" sz="2800" i="0" u="none" strike="noStrike" kern="1200" cap="none" spc="0" normalizeH="0" noProof="0" dirty="0">
                <a:ln>
                  <a:noFill/>
                </a:ln>
                <a:solidFill>
                  <a:srgbClr val="C00000"/>
                </a:solidFill>
                <a:effectLst/>
                <a:uLnTx/>
                <a:uFillTx/>
                <a:latin typeface="Segoe UI" panose="020B0502040204020203" pitchFamily="34" charset="0"/>
                <a:ea typeface="メイリオ" panose="020B0604030504040204" pitchFamily="50" charset="-128"/>
                <a:cs typeface="+mn-cs"/>
              </a:rPr>
              <a:t>引ききれず、</a:t>
            </a:r>
            <a:r>
              <a:rPr kumimoji="1" lang="ja-JP" altLang="en-US" sz="2800" i="0" u="none" strike="noStrike" kern="1200" cap="none" spc="0" normalizeH="0" noProof="0" dirty="0">
                <a:ln>
                  <a:noFill/>
                </a:ln>
                <a:solidFill>
                  <a:srgbClr val="C00000"/>
                </a:solidFill>
                <a:effectLst/>
                <a:uLnTx/>
                <a:uFillTx/>
                <a:latin typeface="Segoe UI" panose="020B0502040204020203" pitchFamily="34" charset="0"/>
                <a:ea typeface="メイリオ" panose="020B0604030504040204" pitchFamily="50" charset="-128"/>
                <a:cs typeface="+mn-cs"/>
              </a:rPr>
              <a:t>対象者</a:t>
            </a:r>
            <a:r>
              <a:rPr kumimoji="1" lang="ja-JP" altLang="ja-JP" sz="2800" i="0" u="none" strike="noStrike" kern="1200" cap="none" spc="0" normalizeH="0" noProof="0" dirty="0">
                <a:ln>
                  <a:noFill/>
                </a:ln>
                <a:solidFill>
                  <a:srgbClr val="C00000"/>
                </a:solidFill>
                <a:effectLst/>
                <a:uLnTx/>
                <a:uFillTx/>
                <a:latin typeface="Segoe UI" panose="020B0502040204020203" pitchFamily="34" charset="0"/>
                <a:ea typeface="メイリオ" panose="020B0604030504040204" pitchFamily="50" charset="-128"/>
                <a:cs typeface="+mn-cs"/>
              </a:rPr>
              <a:t>が苦しい表情を呈している場合</a:t>
            </a:r>
            <a:r>
              <a:rPr kumimoji="1" lang="ja-JP" altLang="ja-JP" sz="280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a:t>
            </a:r>
            <a:endParaRPr kumimoji="1" lang="en-US" altLang="ja-JP" sz="280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342900" marR="0" lvl="0" indent="-342900" algn="l" defTabSz="873125" rtl="0" eaLnBrk="1" fontAlgn="auto" latinLnBrk="0" hangingPunct="1">
              <a:lnSpc>
                <a:spcPct val="50000"/>
              </a:lnSpc>
              <a:spcBef>
                <a:spcPts val="0"/>
              </a:spcBef>
              <a:spcAft>
                <a:spcPts val="0"/>
              </a:spcAft>
              <a:buClr>
                <a:prstClr val="black">
                  <a:lumMod val="50000"/>
                  <a:lumOff val="50000"/>
                </a:prstClr>
              </a:buClr>
              <a:buSzTx/>
              <a:buFont typeface="Wingdings" pitchFamily="2" charset="2"/>
              <a:buChar char="l"/>
              <a:tabLst/>
              <a:defRPr/>
            </a:pPr>
            <a:endParaRPr kumimoji="1" lang="en-US" altLang="ja-JP" sz="200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342900" marR="0" lvl="0" indent="-342900" algn="l" defTabSz="873125" rtl="0" eaLnBrk="1" fontAlgn="auto" latinLnBrk="0" hangingPunct="1">
              <a:lnSpc>
                <a:spcPct val="100000"/>
              </a:lnSpc>
              <a:spcBef>
                <a:spcPts val="0"/>
              </a:spcBef>
              <a:spcAft>
                <a:spcPts val="0"/>
              </a:spcAft>
              <a:buClr>
                <a:prstClr val="black">
                  <a:lumMod val="50000"/>
                  <a:lumOff val="50000"/>
                </a:prstClr>
              </a:buClr>
              <a:buSzTx/>
              <a:buFont typeface="Wingdings" pitchFamily="2" charset="2"/>
              <a:buChar char="l"/>
              <a:tabLst/>
              <a:defRPr/>
            </a:pPr>
            <a:r>
              <a:rPr kumimoji="1" lang="ja-JP" altLang="ja-JP" sz="280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パルスオキシメーターで、</a:t>
            </a:r>
            <a:r>
              <a:rPr kumimoji="1" lang="ja-JP" altLang="en-US" sz="280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なかなか</a:t>
            </a:r>
            <a:r>
              <a:rPr kumimoji="1" lang="ja-JP" altLang="ja-JP" sz="2800" i="0" u="none" strike="noStrike" kern="1200" cap="none" spc="0" normalizeH="0" noProof="0" dirty="0">
                <a:ln>
                  <a:noFill/>
                </a:ln>
                <a:solidFill>
                  <a:srgbClr val="C00000"/>
                </a:solidFill>
                <a:effectLst/>
                <a:uLnTx/>
                <a:uFillTx/>
                <a:latin typeface="Segoe UI" panose="020B0502040204020203" pitchFamily="34" charset="0"/>
                <a:ea typeface="メイリオ" panose="020B0604030504040204" pitchFamily="50" charset="-128"/>
                <a:cs typeface="+mn-cs"/>
              </a:rPr>
              <a:t>酸素飽和度が</a:t>
            </a:r>
            <a:r>
              <a:rPr kumimoji="1" lang="en-US" altLang="ja-JP" sz="2800" i="0" u="none" strike="noStrike" kern="1200" cap="none" spc="0" normalizeH="0" noProof="0" dirty="0">
                <a:ln>
                  <a:noFill/>
                </a:ln>
                <a:solidFill>
                  <a:srgbClr val="C00000"/>
                </a:solidFill>
                <a:effectLst/>
                <a:uLnTx/>
                <a:uFillTx/>
                <a:latin typeface="Segoe UI" panose="020B0502040204020203" pitchFamily="34" charset="0"/>
                <a:ea typeface="メイリオ" panose="020B0604030504040204" pitchFamily="50" charset="-128"/>
                <a:cs typeface="+mn-cs"/>
              </a:rPr>
              <a:t>90%</a:t>
            </a:r>
            <a:r>
              <a:rPr kumimoji="1" lang="ja-JP" altLang="ja-JP" sz="2800" i="0" u="none" strike="noStrike" kern="1200" cap="none" spc="0" normalizeH="0" noProof="0" dirty="0">
                <a:ln>
                  <a:noFill/>
                </a:ln>
                <a:solidFill>
                  <a:srgbClr val="C00000"/>
                </a:solidFill>
                <a:effectLst/>
                <a:uLnTx/>
                <a:uFillTx/>
                <a:latin typeface="Segoe UI" panose="020B0502040204020203" pitchFamily="34" charset="0"/>
                <a:ea typeface="メイリオ" panose="020B0604030504040204" pitchFamily="50" charset="-128"/>
                <a:cs typeface="+mn-cs"/>
              </a:rPr>
              <a:t>以</a:t>
            </a:r>
            <a:r>
              <a:rPr kumimoji="1" lang="ja-JP" altLang="en-US" sz="2800" i="0" u="none" strike="noStrike" kern="1200" cap="none" spc="0" normalizeH="0" noProof="0" dirty="0">
                <a:ln>
                  <a:noFill/>
                </a:ln>
                <a:solidFill>
                  <a:srgbClr val="C00000"/>
                </a:solidFill>
                <a:effectLst/>
                <a:uLnTx/>
                <a:uFillTx/>
                <a:latin typeface="Segoe UI" panose="020B0502040204020203" pitchFamily="34" charset="0"/>
                <a:ea typeface="メイリオ" panose="020B0604030504040204" pitchFamily="50" charset="-128"/>
                <a:cs typeface="+mn-cs"/>
              </a:rPr>
              <a:t>上</a:t>
            </a:r>
            <a:r>
              <a:rPr kumimoji="1" lang="ja-JP" altLang="ja-JP" sz="2800" i="0" u="none" strike="noStrike" kern="1200" cap="none" spc="0" normalizeH="0" noProof="0" dirty="0">
                <a:ln>
                  <a:noFill/>
                </a:ln>
                <a:solidFill>
                  <a:srgbClr val="C00000"/>
                </a:solidFill>
                <a:effectLst/>
                <a:uLnTx/>
                <a:uFillTx/>
                <a:latin typeface="Segoe UI" panose="020B0502040204020203" pitchFamily="34" charset="0"/>
                <a:ea typeface="メイリオ" panose="020B0604030504040204" pitchFamily="50" charset="-128"/>
                <a:cs typeface="+mn-cs"/>
              </a:rPr>
              <a:t>にならない場合</a:t>
            </a:r>
            <a:r>
              <a:rPr kumimoji="1" lang="ja-JP" altLang="en-US" sz="280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a:t>
            </a:r>
            <a:endParaRPr kumimoji="1" lang="en-US" altLang="ja-JP" sz="280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342900" marR="0" lvl="0" indent="-342900" algn="l" defTabSz="873125" rtl="0" eaLnBrk="1" fontAlgn="auto" latinLnBrk="0" hangingPunct="1">
              <a:lnSpc>
                <a:spcPct val="50000"/>
              </a:lnSpc>
              <a:spcBef>
                <a:spcPts val="0"/>
              </a:spcBef>
              <a:spcAft>
                <a:spcPts val="0"/>
              </a:spcAft>
              <a:buClr>
                <a:prstClr val="black">
                  <a:lumMod val="50000"/>
                  <a:lumOff val="50000"/>
                </a:prstClr>
              </a:buClr>
              <a:buSzTx/>
              <a:buFont typeface="Wingdings" pitchFamily="2" charset="2"/>
              <a:buChar char="l"/>
              <a:tabLst/>
              <a:defRPr/>
            </a:pPr>
            <a:endParaRPr kumimoji="1" lang="en-US" altLang="ja-JP" sz="2000" i="0" u="none" strike="noStrike" kern="1200" cap="none" spc="0" normalizeH="0" noProof="0" dirty="0">
              <a:ln>
                <a:noFill/>
              </a:ln>
              <a:solidFill>
                <a:srgbClr val="FF3399"/>
              </a:solidFill>
              <a:effectLst/>
              <a:uLnTx/>
              <a:uFillTx/>
              <a:latin typeface="Segoe UI" panose="020B0502040204020203" pitchFamily="34" charset="0"/>
              <a:ea typeface="メイリオ" panose="020B0604030504040204" pitchFamily="50" charset="-128"/>
              <a:cs typeface="+mn-cs"/>
            </a:endParaRPr>
          </a:p>
          <a:p>
            <a:pPr marL="342900" marR="0" lvl="0" indent="-342900" algn="l" defTabSz="873125" rtl="0" eaLnBrk="1" fontAlgn="auto" latinLnBrk="0" hangingPunct="1">
              <a:lnSpc>
                <a:spcPct val="100000"/>
              </a:lnSpc>
              <a:spcBef>
                <a:spcPts val="0"/>
              </a:spcBef>
              <a:spcAft>
                <a:spcPts val="0"/>
              </a:spcAft>
              <a:buClr>
                <a:prstClr val="black">
                  <a:lumMod val="50000"/>
                  <a:lumOff val="50000"/>
                </a:prstClr>
              </a:buClr>
              <a:buSzTx/>
              <a:buFont typeface="Wingdings" pitchFamily="2" charset="2"/>
              <a:buChar char="l"/>
              <a:tabLst/>
              <a:defRPr/>
            </a:pPr>
            <a:r>
              <a:rPr kumimoji="1" lang="ja-JP" altLang="en-US" sz="280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いつもと違う</a:t>
            </a:r>
            <a:r>
              <a:rPr kumimoji="1" lang="ja-JP" altLang="ja-JP" sz="2800" i="0" u="none" strike="noStrike" kern="1200" cap="none" spc="0" normalizeH="0" noProof="0" dirty="0">
                <a:ln>
                  <a:noFill/>
                </a:ln>
                <a:solidFill>
                  <a:srgbClr val="C00000"/>
                </a:solidFill>
                <a:effectLst/>
                <a:uLnTx/>
                <a:uFillTx/>
                <a:latin typeface="Segoe UI" panose="020B0502040204020203" pitchFamily="34" charset="0"/>
                <a:ea typeface="メイリオ" panose="020B0604030504040204" pitchFamily="50" charset="-128"/>
                <a:cs typeface="+mn-cs"/>
              </a:rPr>
              <a:t>意識障害やチアノーゼ</a:t>
            </a:r>
            <a:r>
              <a:rPr kumimoji="1" lang="ja-JP" altLang="en-US" sz="2800" i="0" u="none" strike="noStrike" kern="1200" cap="none" spc="0" normalizeH="0" noProof="0" dirty="0">
                <a:ln>
                  <a:noFill/>
                </a:ln>
                <a:solidFill>
                  <a:srgbClr val="C00000"/>
                </a:solidFill>
                <a:effectLst/>
                <a:uLnTx/>
                <a:uFillTx/>
                <a:latin typeface="Segoe UI" panose="020B0502040204020203" pitchFamily="34" charset="0"/>
                <a:ea typeface="メイリオ" panose="020B0604030504040204" pitchFamily="50" charset="-128"/>
                <a:cs typeface="+mn-cs"/>
              </a:rPr>
              <a:t>（口唇や爪が青紫色）</a:t>
            </a:r>
            <a:r>
              <a:rPr kumimoji="1" lang="ja-JP" altLang="ja-JP" sz="2800" i="0" u="none" strike="noStrike" kern="1200" cap="none" spc="0" normalizeH="0" noProof="0" dirty="0">
                <a:ln>
                  <a:noFill/>
                </a:ln>
                <a:solidFill>
                  <a:srgbClr val="C00000"/>
                </a:solidFill>
                <a:effectLst/>
                <a:uLnTx/>
                <a:uFillTx/>
                <a:latin typeface="Segoe UI" panose="020B0502040204020203" pitchFamily="34" charset="0"/>
                <a:ea typeface="メイリオ" panose="020B0604030504040204" pitchFamily="50" charset="-128"/>
                <a:cs typeface="+mn-cs"/>
              </a:rPr>
              <a:t>がみられる場合</a:t>
            </a:r>
            <a:r>
              <a:rPr kumimoji="1" lang="ja-JP" altLang="en-US" sz="280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a:t>
            </a:r>
            <a:endParaRPr kumimoji="1" lang="en-US" altLang="ja-JP" sz="2800" i="0" u="none" strike="noStrike" kern="1200" cap="none" spc="0" normalizeH="0" noProof="0" dirty="0">
              <a:ln>
                <a:noFill/>
              </a:ln>
              <a:solidFill>
                <a:srgbClr val="FF3399"/>
              </a:solidFill>
              <a:effectLst/>
              <a:uLnTx/>
              <a:uFillTx/>
              <a:latin typeface="Segoe UI" panose="020B0502040204020203" pitchFamily="34" charset="0"/>
              <a:ea typeface="メイリオ" panose="020B0604030504040204" pitchFamily="50" charset="-128"/>
              <a:cs typeface="+mn-cs"/>
            </a:endParaRPr>
          </a:p>
          <a:p>
            <a:pPr marL="342900" marR="0" lvl="0" indent="-342900" algn="l" defTabSz="873125" rtl="0" eaLnBrk="1" fontAlgn="auto" latinLnBrk="0" hangingPunct="1">
              <a:lnSpc>
                <a:spcPct val="50000"/>
              </a:lnSpc>
              <a:spcBef>
                <a:spcPts val="0"/>
              </a:spcBef>
              <a:spcAft>
                <a:spcPts val="0"/>
              </a:spcAft>
              <a:buClr>
                <a:prstClr val="black">
                  <a:lumMod val="50000"/>
                  <a:lumOff val="50000"/>
                </a:prstClr>
              </a:buClr>
              <a:buSzTx/>
              <a:buFont typeface="Wingdings" pitchFamily="2" charset="2"/>
              <a:buChar char="l"/>
              <a:tabLst/>
              <a:defRPr/>
            </a:pPr>
            <a:endParaRPr kumimoji="1" lang="en-US" altLang="ja-JP" sz="2000" i="0" u="none" strike="noStrike" kern="1200" cap="none" spc="0" normalizeH="0" noProof="0" dirty="0">
              <a:ln>
                <a:noFill/>
              </a:ln>
              <a:solidFill>
                <a:srgbClr val="FF3399"/>
              </a:solidFill>
              <a:effectLst/>
              <a:uLnTx/>
              <a:uFillTx/>
              <a:latin typeface="Segoe UI" panose="020B0502040204020203" pitchFamily="34" charset="0"/>
              <a:ea typeface="メイリオ" panose="020B0604030504040204" pitchFamily="50" charset="-128"/>
              <a:cs typeface="+mn-cs"/>
            </a:endParaRPr>
          </a:p>
          <a:p>
            <a:pPr marL="342900" marR="0" lvl="0" indent="-342900" algn="l" defTabSz="873125" rtl="0" eaLnBrk="1" fontAlgn="auto" latinLnBrk="0" hangingPunct="1">
              <a:lnSpc>
                <a:spcPct val="100000"/>
              </a:lnSpc>
              <a:spcBef>
                <a:spcPts val="0"/>
              </a:spcBef>
              <a:spcAft>
                <a:spcPts val="0"/>
              </a:spcAft>
              <a:buClr>
                <a:prstClr val="black">
                  <a:lumMod val="50000"/>
                  <a:lumOff val="50000"/>
                </a:prstClr>
              </a:buClr>
              <a:buSzTx/>
              <a:buFont typeface="Wingdings" pitchFamily="2" charset="2"/>
              <a:buChar char="l"/>
              <a:tabLst/>
              <a:defRPr/>
            </a:pPr>
            <a:r>
              <a:rPr kumimoji="1" lang="ja-JP" altLang="en-US" sz="280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吸引後、</a:t>
            </a:r>
            <a:r>
              <a:rPr kumimoji="1" lang="ja-JP" altLang="ja-JP" sz="280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人工呼吸器回路をつけ</a:t>
            </a:r>
            <a:r>
              <a:rPr kumimoji="1" lang="ja-JP" altLang="en-US" sz="280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た時、いつもより</a:t>
            </a:r>
            <a:r>
              <a:rPr kumimoji="1" lang="ja-JP" altLang="ja-JP" sz="2800" i="0" u="none" strike="noStrike" kern="1200" cap="none" spc="0" normalizeH="0" noProof="0" dirty="0">
                <a:ln>
                  <a:noFill/>
                </a:ln>
                <a:solidFill>
                  <a:srgbClr val="C00000"/>
                </a:solidFill>
                <a:effectLst/>
                <a:uLnTx/>
                <a:uFillTx/>
                <a:latin typeface="Segoe UI" panose="020B0502040204020203" pitchFamily="34" charset="0"/>
                <a:ea typeface="メイリオ" panose="020B0604030504040204" pitchFamily="50" charset="-128"/>
                <a:cs typeface="+mn-cs"/>
              </a:rPr>
              <a:t>気道内圧が高</a:t>
            </a:r>
            <a:r>
              <a:rPr kumimoji="1" lang="ja-JP" altLang="en-US" sz="2800" i="0" u="none" strike="noStrike" kern="1200" cap="none" spc="0" normalizeH="0" noProof="0" dirty="0">
                <a:ln>
                  <a:noFill/>
                </a:ln>
                <a:solidFill>
                  <a:srgbClr val="C00000"/>
                </a:solidFill>
                <a:effectLst/>
                <a:uLnTx/>
                <a:uFillTx/>
                <a:latin typeface="Segoe UI" panose="020B0502040204020203" pitchFamily="34" charset="0"/>
                <a:ea typeface="メイリオ" panose="020B0604030504040204" pitchFamily="50" charset="-128"/>
                <a:cs typeface="+mn-cs"/>
              </a:rPr>
              <a:t>い状態が持続する場合</a:t>
            </a:r>
            <a:r>
              <a:rPr kumimoji="1" lang="ja-JP" altLang="en-US" sz="280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a:t>
            </a:r>
            <a:endParaRPr kumimoji="1" lang="en-US" altLang="ja-JP" sz="2800" i="0" u="none" strike="noStrike" kern="1200" cap="none" spc="0" normalizeH="0" noProof="0" dirty="0">
              <a:ln>
                <a:noFill/>
              </a:ln>
              <a:solidFill>
                <a:srgbClr val="FF3399"/>
              </a:solidFill>
              <a:effectLst/>
              <a:uLnTx/>
              <a:uFillTx/>
              <a:latin typeface="Segoe UI" panose="020B0502040204020203" pitchFamily="34" charset="0"/>
              <a:ea typeface="メイリオ" panose="020B0604030504040204" pitchFamily="50" charset="-128"/>
              <a:cs typeface="+mn-cs"/>
            </a:endParaRPr>
          </a:p>
          <a:p>
            <a:pPr marL="342900" marR="0" lvl="0" indent="-342900" algn="l" defTabSz="873125" rtl="0" eaLnBrk="1" fontAlgn="auto" latinLnBrk="0" hangingPunct="1">
              <a:lnSpc>
                <a:spcPct val="50000"/>
              </a:lnSpc>
              <a:spcBef>
                <a:spcPts val="0"/>
              </a:spcBef>
              <a:spcAft>
                <a:spcPts val="0"/>
              </a:spcAft>
              <a:buClr>
                <a:prstClr val="black">
                  <a:lumMod val="50000"/>
                  <a:lumOff val="50000"/>
                </a:prstClr>
              </a:buClr>
              <a:buSzTx/>
              <a:buFont typeface="Wingdings" pitchFamily="2" charset="2"/>
              <a:buChar char="l"/>
              <a:tabLst/>
              <a:defRPr/>
            </a:pPr>
            <a:endParaRPr kumimoji="1" lang="ja-JP" altLang="ja-JP" sz="2000" i="0" u="none" strike="noStrike" kern="1200" cap="none" spc="0" normalizeH="0" noProof="0" dirty="0">
              <a:ln>
                <a:noFill/>
              </a:ln>
              <a:solidFill>
                <a:srgbClr val="FF3399"/>
              </a:solidFill>
              <a:effectLst/>
              <a:uLnTx/>
              <a:uFillTx/>
              <a:latin typeface="Segoe UI" panose="020B0502040204020203" pitchFamily="34" charset="0"/>
              <a:ea typeface="メイリオ" panose="020B0604030504040204" pitchFamily="50" charset="-128"/>
              <a:cs typeface="+mn-cs"/>
            </a:endParaRPr>
          </a:p>
          <a:p>
            <a:pPr marL="342900" marR="0" lvl="0" indent="-342900" algn="l" defTabSz="873125" rtl="0" eaLnBrk="1" fontAlgn="auto" latinLnBrk="0" hangingPunct="1">
              <a:lnSpc>
                <a:spcPct val="100000"/>
              </a:lnSpc>
              <a:spcBef>
                <a:spcPts val="0"/>
              </a:spcBef>
              <a:spcAft>
                <a:spcPts val="0"/>
              </a:spcAft>
              <a:buClr>
                <a:prstClr val="black">
                  <a:lumMod val="50000"/>
                  <a:lumOff val="50000"/>
                </a:prstClr>
              </a:buClr>
              <a:buSzTx/>
              <a:buFont typeface="Wingdings" pitchFamily="2" charset="2"/>
              <a:buChar char="l"/>
              <a:tabLst/>
              <a:defRPr/>
            </a:pPr>
            <a:r>
              <a:rPr kumimoji="1" lang="ja-JP" altLang="en-US" sz="280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介護職員等</a:t>
            </a:r>
            <a:r>
              <a:rPr kumimoji="1" lang="ja-JP" altLang="ja-JP" sz="280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・家族ともに、いつもとは違う</a:t>
            </a:r>
            <a:r>
              <a:rPr kumimoji="1" lang="ja-JP" altLang="en-US" sz="280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対象者</a:t>
            </a:r>
            <a:r>
              <a:rPr kumimoji="1" lang="ja-JP" altLang="ja-JP" sz="280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の様子に不安を感じたとき。</a:t>
            </a:r>
            <a:endParaRPr kumimoji="1" lang="ja-JP" altLang="en-US" sz="280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p:txBody>
      </p:sp>
      <p:sp>
        <p:nvSpPr>
          <p:cNvPr id="4" name="タイトル 3">
            <a:extLst>
              <a:ext uri="{FF2B5EF4-FFF2-40B4-BE49-F238E27FC236}">
                <a16:creationId xmlns:a16="http://schemas.microsoft.com/office/drawing/2014/main" id="{9B036617-27D0-4185-B5C5-6722992BB336}"/>
              </a:ext>
            </a:extLst>
          </p:cNvPr>
          <p:cNvSpPr>
            <a:spLocks noGrp="1"/>
          </p:cNvSpPr>
          <p:nvPr>
            <p:ph type="title"/>
          </p:nvPr>
        </p:nvSpPr>
        <p:spPr/>
        <p:txBody>
          <a:bodyPr>
            <a:normAutofit fontScale="90000"/>
          </a:bodyPr>
          <a:lstStyle/>
          <a:p>
            <a:r>
              <a:rPr lang="ja-JP" altLang="en-US" dirty="0"/>
              <a:t>介護職員等が医療職に連絡をとるタイミング</a:t>
            </a:r>
            <a:endParaRPr kumimoji="1" lang="ja-JP" altLang="en-US" dirty="0"/>
          </a:p>
        </p:txBody>
      </p:sp>
      <p:sp>
        <p:nvSpPr>
          <p:cNvPr id="6" name="テキスト ボックス 5">
            <a:extLst>
              <a:ext uri="{FF2B5EF4-FFF2-40B4-BE49-F238E27FC236}">
                <a16:creationId xmlns:a16="http://schemas.microsoft.com/office/drawing/2014/main" id="{AC66B063-8EE0-4FA1-B6DF-B57028DAFE05}"/>
              </a:ext>
            </a:extLst>
          </p:cNvPr>
          <p:cNvSpPr txBox="1"/>
          <p:nvPr/>
        </p:nvSpPr>
        <p:spPr>
          <a:xfrm>
            <a:off x="5436096" y="169200"/>
            <a:ext cx="3132589"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4-7.</a:t>
            </a:r>
            <a:r>
              <a:rPr lang="ja-JP" altLang="en-US" sz="1400" b="1" dirty="0">
                <a:solidFill>
                  <a:schemeClr val="bg1"/>
                </a:solidFill>
                <a:latin typeface="游ゴシック" panose="020B0400000000000000" pitchFamily="50" charset="-128"/>
                <a:ea typeface="游ゴシック" panose="020B0400000000000000" pitchFamily="50" charset="-128"/>
              </a:rPr>
              <a:t>ヒヤリ・ハット、アクシデント</a:t>
            </a:r>
          </a:p>
        </p:txBody>
      </p:sp>
      <p:sp>
        <p:nvSpPr>
          <p:cNvPr id="8" name="テキスト ボックス 7">
            <a:extLst>
              <a:ext uri="{FF2B5EF4-FFF2-40B4-BE49-F238E27FC236}">
                <a16:creationId xmlns:a16="http://schemas.microsoft.com/office/drawing/2014/main" id="{21049D6E-7EDE-4CEF-8B2D-88819B544BDF}"/>
              </a:ext>
            </a:extLst>
          </p:cNvPr>
          <p:cNvSpPr txBox="1"/>
          <p:nvPr/>
        </p:nvSpPr>
        <p:spPr>
          <a:xfrm>
            <a:off x="423843" y="6165304"/>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7" name="スライド番号プレースホルダー 1">
            <a:extLst>
              <a:ext uri="{FF2B5EF4-FFF2-40B4-BE49-F238E27FC236}">
                <a16:creationId xmlns:a16="http://schemas.microsoft.com/office/drawing/2014/main" id="{34AF0D77-8B5F-4ADF-85D5-3559AC21E160}"/>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163</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58237212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8D97253F-700F-43AB-978D-D012093E1CBB}"/>
              </a:ext>
            </a:extLst>
          </p:cNvPr>
          <p:cNvSpPr txBox="1">
            <a:spLocks noChangeArrowheads="1"/>
          </p:cNvSpPr>
          <p:nvPr/>
        </p:nvSpPr>
        <p:spPr bwMode="auto">
          <a:xfrm>
            <a:off x="251520" y="1250606"/>
            <a:ext cx="8640960" cy="5058714"/>
          </a:xfrm>
          <a:prstGeom prst="rect">
            <a:avLst/>
          </a:prstGeom>
          <a:noFill/>
          <a:ln>
            <a:noFill/>
          </a:ln>
          <a:extLst/>
        </p:spPr>
        <p:txBody>
          <a:bodyPr wrap="square" lIns="87269" tIns="43635" rIns="87269" bIns="43635">
            <a:spAutoFit/>
          </a:bodyPr>
          <a:lstStyle>
            <a:lvl1pPr defTabSz="873125" eaLnBrk="0" hangingPunct="0">
              <a:defRPr kumimoji="1">
                <a:solidFill>
                  <a:schemeClr val="tx1"/>
                </a:solidFill>
                <a:latin typeface="Arial" charset="0"/>
                <a:ea typeface="ＭＳ Ｐゴシック" charset="-128"/>
              </a:defRPr>
            </a:lvl1pPr>
            <a:lvl2pPr marL="708025" indent="-271463" defTabSz="873125" eaLnBrk="0" hangingPunct="0">
              <a:defRPr kumimoji="1">
                <a:solidFill>
                  <a:schemeClr val="tx1"/>
                </a:solidFill>
                <a:latin typeface="Arial" charset="0"/>
                <a:ea typeface="ＭＳ Ｐゴシック" charset="-128"/>
              </a:defRPr>
            </a:lvl2pPr>
            <a:lvl3pPr marL="1090613" indent="-217488" defTabSz="873125" eaLnBrk="0" hangingPunct="0">
              <a:defRPr kumimoji="1">
                <a:solidFill>
                  <a:schemeClr val="tx1"/>
                </a:solidFill>
                <a:latin typeface="Arial" charset="0"/>
                <a:ea typeface="ＭＳ Ｐゴシック" charset="-128"/>
              </a:defRPr>
            </a:lvl3pPr>
            <a:lvl4pPr marL="1527175" indent="-217488" defTabSz="873125" eaLnBrk="0" hangingPunct="0">
              <a:defRPr kumimoji="1">
                <a:solidFill>
                  <a:schemeClr val="tx1"/>
                </a:solidFill>
                <a:latin typeface="Arial" charset="0"/>
                <a:ea typeface="ＭＳ Ｐゴシック" charset="-128"/>
              </a:defRPr>
            </a:lvl4pPr>
            <a:lvl5pPr marL="1963738" indent="-219075" defTabSz="873125" eaLnBrk="0" hangingPunct="0">
              <a:defRPr kumimoji="1">
                <a:solidFill>
                  <a:schemeClr val="tx1"/>
                </a:solidFill>
                <a:latin typeface="Arial" charset="0"/>
                <a:ea typeface="ＭＳ Ｐゴシック" charset="-128"/>
              </a:defRPr>
            </a:lvl5pPr>
            <a:lvl6pPr marL="2420938" indent="-219075" defTabSz="873125" eaLnBrk="0" fontAlgn="base" hangingPunct="0">
              <a:spcBef>
                <a:spcPct val="0"/>
              </a:spcBef>
              <a:spcAft>
                <a:spcPct val="0"/>
              </a:spcAft>
              <a:defRPr kumimoji="1">
                <a:solidFill>
                  <a:schemeClr val="tx1"/>
                </a:solidFill>
                <a:latin typeface="Arial" charset="0"/>
                <a:ea typeface="ＭＳ Ｐゴシック" charset="-128"/>
              </a:defRPr>
            </a:lvl6pPr>
            <a:lvl7pPr marL="2878138" indent="-219075" defTabSz="873125" eaLnBrk="0" fontAlgn="base" hangingPunct="0">
              <a:spcBef>
                <a:spcPct val="0"/>
              </a:spcBef>
              <a:spcAft>
                <a:spcPct val="0"/>
              </a:spcAft>
              <a:defRPr kumimoji="1">
                <a:solidFill>
                  <a:schemeClr val="tx1"/>
                </a:solidFill>
                <a:latin typeface="Arial" charset="0"/>
                <a:ea typeface="ＭＳ Ｐゴシック" charset="-128"/>
              </a:defRPr>
            </a:lvl7pPr>
            <a:lvl8pPr marL="3335338" indent="-219075" defTabSz="873125" eaLnBrk="0" fontAlgn="base" hangingPunct="0">
              <a:spcBef>
                <a:spcPct val="0"/>
              </a:spcBef>
              <a:spcAft>
                <a:spcPct val="0"/>
              </a:spcAft>
              <a:defRPr kumimoji="1">
                <a:solidFill>
                  <a:schemeClr val="tx1"/>
                </a:solidFill>
                <a:latin typeface="Arial" charset="0"/>
                <a:ea typeface="ＭＳ Ｐゴシック" charset="-128"/>
              </a:defRPr>
            </a:lvl8pPr>
            <a:lvl9pPr marL="3792538" indent="-219075" defTabSz="873125" eaLnBrk="0" fontAlgn="base" hangingPunct="0">
              <a:spcBef>
                <a:spcPct val="0"/>
              </a:spcBef>
              <a:spcAft>
                <a:spcPct val="0"/>
              </a:spcAft>
              <a:defRPr kumimoji="1">
                <a:solidFill>
                  <a:schemeClr val="tx1"/>
                </a:solidFill>
                <a:latin typeface="Arial" charset="0"/>
                <a:ea typeface="ＭＳ Ｐゴシック" charset="-128"/>
              </a:defRPr>
            </a:lvl9pPr>
          </a:lstStyle>
          <a:p>
            <a:pPr marL="0" marR="0" lvl="0" indent="0" algn="just" defTabSz="873125" rtl="0" eaLnBrk="1" fontAlgn="auto" latinLnBrk="0" hangingPunct="1">
              <a:lnSpc>
                <a:spcPct val="100000"/>
              </a:lnSpc>
              <a:spcBef>
                <a:spcPts val="0"/>
              </a:spcBef>
              <a:spcAft>
                <a:spcPts val="0"/>
              </a:spcAft>
              <a:buClrTx/>
              <a:buSzTx/>
              <a:buFontTx/>
              <a:buNone/>
              <a:tabLst/>
              <a:defRPr/>
            </a:pPr>
            <a:r>
              <a:rPr kumimoji="1" lang="ja-JP" altLang="ja-JP" sz="280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緊急連絡先の順序を決めて、</a:t>
            </a:r>
            <a:r>
              <a:rPr kumimoji="1" lang="ja-JP" altLang="en-US" sz="280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対象者</a:t>
            </a:r>
            <a:r>
              <a:rPr kumimoji="1" lang="ja-JP" altLang="ja-JP" sz="280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のベッドサイドや電話台のところにメモをおいておく。</a:t>
            </a:r>
          </a:p>
          <a:p>
            <a:pPr marL="0" marR="0" lvl="0" indent="0" algn="just" defTabSz="873125" rtl="0" eaLnBrk="1" fontAlgn="auto" latinLnBrk="0" hangingPunct="1">
              <a:lnSpc>
                <a:spcPct val="100000"/>
              </a:lnSpc>
              <a:spcBef>
                <a:spcPts val="700"/>
              </a:spcBef>
              <a:spcAft>
                <a:spcPts val="0"/>
              </a:spcAft>
              <a:buClrTx/>
              <a:buSzTx/>
              <a:buFontTx/>
              <a:buNone/>
              <a:tabLst/>
              <a:defRPr/>
            </a:pPr>
            <a:r>
              <a:rPr kumimoji="1" lang="ja-JP" altLang="ja-JP" sz="280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＜例＞</a:t>
            </a:r>
          </a:p>
          <a:p>
            <a:pPr marL="540000" marR="0" lvl="0" indent="-540000" algn="just" defTabSz="873125" rtl="0" eaLnBrk="1" fontAlgn="auto" latinLnBrk="0" hangingPunct="1">
              <a:lnSpc>
                <a:spcPct val="100000"/>
              </a:lnSpc>
              <a:spcBef>
                <a:spcPts val="0"/>
              </a:spcBef>
              <a:spcAft>
                <a:spcPts val="0"/>
              </a:spcAft>
              <a:buClrTx/>
              <a:buSzTx/>
              <a:buFontTx/>
              <a:buNone/>
              <a:tabLst/>
              <a:defRPr/>
            </a:pPr>
            <a:r>
              <a:rPr kumimoji="1" lang="en-US" altLang="ja-JP" sz="280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1</a:t>
            </a:r>
            <a:r>
              <a:rPr kumimoji="1" lang="ja-JP" altLang="ja-JP" sz="280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a:t>
            </a:r>
            <a:r>
              <a:rPr kumimoji="1" lang="ja-JP" altLang="ja-JP" sz="2800" i="0" u="none" strike="noStrike" kern="1200" cap="none" spc="0" normalizeH="0" noProof="0" dirty="0">
                <a:ln>
                  <a:noFill/>
                </a:ln>
                <a:solidFill>
                  <a:srgbClr val="C00000"/>
                </a:solidFill>
                <a:effectLst/>
                <a:uLnTx/>
                <a:uFillTx/>
                <a:latin typeface="Segoe UI" panose="020B0502040204020203" pitchFamily="34" charset="0"/>
                <a:ea typeface="メイリオ" panose="020B0604030504040204" pitchFamily="50" charset="-128"/>
                <a:cs typeface="+mn-cs"/>
              </a:rPr>
              <a:t>訪問看護ステーション</a:t>
            </a:r>
            <a:r>
              <a:rPr kumimoji="1" lang="ja-JP" altLang="en-US" sz="2800" i="0" u="none" strike="noStrike" kern="1200" cap="none" spc="0" normalizeH="0" noProof="0" dirty="0">
                <a:ln>
                  <a:noFill/>
                </a:ln>
                <a:solidFill>
                  <a:srgbClr val="C00000"/>
                </a:solidFill>
                <a:effectLst/>
                <a:uLnTx/>
                <a:uFillTx/>
                <a:latin typeface="Segoe UI" panose="020B0502040204020203" pitchFamily="34" charset="0"/>
                <a:ea typeface="メイリオ" panose="020B0604030504040204" pitchFamily="50" charset="-128"/>
                <a:cs typeface="+mn-cs"/>
              </a:rPr>
              <a:t>（在宅の場合）</a:t>
            </a:r>
            <a:endParaRPr kumimoji="1" lang="ja-JP" altLang="ja-JP" sz="2800" i="0" u="none" strike="noStrike" kern="1200" cap="none" spc="0" normalizeH="0" noProof="0" dirty="0">
              <a:ln>
                <a:noFill/>
              </a:ln>
              <a:solidFill>
                <a:srgbClr val="C00000"/>
              </a:solidFill>
              <a:effectLst/>
              <a:uLnTx/>
              <a:uFillTx/>
              <a:latin typeface="Segoe UI" panose="020B0502040204020203" pitchFamily="34" charset="0"/>
              <a:ea typeface="メイリオ" panose="020B0604030504040204" pitchFamily="50" charset="-128"/>
              <a:cs typeface="+mn-cs"/>
            </a:endParaRPr>
          </a:p>
          <a:p>
            <a:pPr marL="504000" marR="0" lvl="0" indent="-504000" algn="just" defTabSz="873125" rtl="0" eaLnBrk="1" fontAlgn="auto" latinLnBrk="0" hangingPunct="1">
              <a:lnSpc>
                <a:spcPct val="100000"/>
              </a:lnSpc>
              <a:spcBef>
                <a:spcPts val="600"/>
              </a:spcBef>
              <a:spcAft>
                <a:spcPts val="0"/>
              </a:spcAft>
              <a:buClrTx/>
              <a:buSzTx/>
              <a:buFontTx/>
              <a:buNone/>
              <a:tabLst/>
              <a:defRPr/>
            </a:pPr>
            <a:r>
              <a:rPr kumimoji="1" lang="en-US" altLang="ja-JP" sz="280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2</a:t>
            </a:r>
            <a:r>
              <a:rPr kumimoji="1" lang="ja-JP" altLang="ja-JP" sz="280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a:t>
            </a:r>
            <a:r>
              <a:rPr kumimoji="1" lang="ja-JP" altLang="ja-JP" sz="2800" i="0" u="none" strike="noStrike" kern="1200" cap="none" spc="0" normalizeH="0" noProof="0" dirty="0">
                <a:ln>
                  <a:noFill/>
                </a:ln>
                <a:solidFill>
                  <a:srgbClr val="C00000"/>
                </a:solidFill>
                <a:effectLst/>
                <a:uLnTx/>
                <a:uFillTx/>
                <a:latin typeface="Segoe UI" panose="020B0502040204020203" pitchFamily="34" charset="0"/>
                <a:ea typeface="メイリオ" panose="020B0604030504040204" pitchFamily="50" charset="-128"/>
                <a:cs typeface="+mn-cs"/>
              </a:rPr>
              <a:t>主治医あるいは専門医のいる病院、人工</a:t>
            </a:r>
            <a:r>
              <a:rPr kumimoji="1" lang="ja-JP" altLang="en-US" sz="2800" i="0" u="none" strike="noStrike" kern="1200" cap="none" spc="0" normalizeH="0" noProof="0" dirty="0">
                <a:ln>
                  <a:noFill/>
                </a:ln>
                <a:solidFill>
                  <a:srgbClr val="C00000"/>
                </a:solidFill>
                <a:effectLst/>
                <a:uLnTx/>
                <a:uFillTx/>
                <a:latin typeface="Segoe UI" panose="020B0502040204020203" pitchFamily="34" charset="0"/>
                <a:ea typeface="メイリオ" panose="020B0604030504040204" pitchFamily="50" charset="-128"/>
                <a:cs typeface="+mn-cs"/>
              </a:rPr>
              <a:t>呼吸</a:t>
            </a:r>
            <a:r>
              <a:rPr kumimoji="1" lang="ja-JP" altLang="ja-JP" sz="2800" i="0" u="none" strike="noStrike" kern="1200" cap="none" spc="0" normalizeH="0" noProof="0" dirty="0">
                <a:ln>
                  <a:noFill/>
                </a:ln>
                <a:solidFill>
                  <a:srgbClr val="C00000"/>
                </a:solidFill>
                <a:effectLst/>
                <a:uLnTx/>
                <a:uFillTx/>
                <a:latin typeface="Segoe UI" panose="020B0502040204020203" pitchFamily="34" charset="0"/>
                <a:ea typeface="メイリオ" panose="020B0604030504040204" pitchFamily="50" charset="-128"/>
                <a:cs typeface="+mn-cs"/>
              </a:rPr>
              <a:t>器供給会社の連絡先</a:t>
            </a:r>
            <a:r>
              <a:rPr kumimoji="1" lang="ja-JP" altLang="ja-JP" sz="280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もメモしておく。</a:t>
            </a:r>
          </a:p>
          <a:p>
            <a:pPr marL="504000" marR="0" lvl="0" indent="-504000" algn="just" defTabSz="873125" rtl="0" eaLnBrk="1" fontAlgn="auto" latinLnBrk="0" hangingPunct="1">
              <a:lnSpc>
                <a:spcPct val="100000"/>
              </a:lnSpc>
              <a:spcBef>
                <a:spcPts val="0"/>
              </a:spcBef>
              <a:spcAft>
                <a:spcPts val="0"/>
              </a:spcAft>
              <a:buClrTx/>
              <a:buSzTx/>
              <a:buFontTx/>
              <a:buNone/>
              <a:tabLst/>
              <a:defRPr/>
            </a:pPr>
            <a:r>
              <a:rPr kumimoji="1" lang="ja-JP" altLang="ja-JP" sz="280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　</a:t>
            </a:r>
            <a:r>
              <a:rPr kumimoji="1" lang="en-US" altLang="ja-JP" sz="280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  </a:t>
            </a:r>
            <a:r>
              <a:rPr kumimoji="1" lang="ja-JP" altLang="ja-JP" sz="280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また、気管切開</a:t>
            </a:r>
            <a:r>
              <a:rPr kumimoji="1" lang="ja-JP" altLang="en-US" sz="280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での</a:t>
            </a:r>
            <a:r>
              <a:rPr kumimoji="1" lang="ja-JP" altLang="ja-JP" sz="280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人工呼吸器使用者の場合、誰がアンビューバックを押しながら、誰が緊急連絡するのかの役割分担を決めておくことも必要です。</a:t>
            </a:r>
          </a:p>
          <a:p>
            <a:pPr marL="504000" marR="0" lvl="0" indent="-504000" algn="just" defTabSz="873125" rtl="0" eaLnBrk="1" fontAlgn="auto" latinLnBrk="0" hangingPunct="1">
              <a:lnSpc>
                <a:spcPct val="100000"/>
              </a:lnSpc>
              <a:spcBef>
                <a:spcPts val="0"/>
              </a:spcBef>
              <a:spcAft>
                <a:spcPts val="0"/>
              </a:spcAft>
              <a:buClrTx/>
              <a:buSzTx/>
              <a:buFontTx/>
              <a:buNone/>
              <a:tabLst/>
              <a:defRPr/>
            </a:pPr>
            <a:r>
              <a:rPr kumimoji="1" lang="en-US" altLang="ja-JP" sz="280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    </a:t>
            </a:r>
            <a:r>
              <a:rPr kumimoji="1" lang="ja-JP" altLang="en-US" sz="280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 </a:t>
            </a:r>
            <a:r>
              <a:rPr kumimoji="1" lang="ja-JP" altLang="ja-JP" sz="280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分の単位で状態が悪化するようであれば、</a:t>
            </a:r>
            <a:r>
              <a:rPr kumimoji="1" lang="ja-JP" altLang="en-US" sz="280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医師への連絡</a:t>
            </a:r>
            <a:r>
              <a:rPr kumimoji="1" lang="ja-JP" altLang="ja-JP" sz="280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とともに救急搬送も要請します。</a:t>
            </a:r>
            <a:endParaRPr kumimoji="1" lang="ja-JP" altLang="en-US" sz="280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p:txBody>
      </p:sp>
      <p:sp>
        <p:nvSpPr>
          <p:cNvPr id="4" name="タイトル 3">
            <a:extLst>
              <a:ext uri="{FF2B5EF4-FFF2-40B4-BE49-F238E27FC236}">
                <a16:creationId xmlns:a16="http://schemas.microsoft.com/office/drawing/2014/main" id="{B3FA09B6-3B12-4331-8E10-AEA446119A1E}"/>
              </a:ext>
            </a:extLst>
          </p:cNvPr>
          <p:cNvSpPr>
            <a:spLocks noGrp="1"/>
          </p:cNvSpPr>
          <p:nvPr>
            <p:ph type="title"/>
          </p:nvPr>
        </p:nvSpPr>
        <p:spPr/>
        <p:txBody>
          <a:bodyPr>
            <a:normAutofit fontScale="90000"/>
          </a:bodyPr>
          <a:lstStyle/>
          <a:p>
            <a:r>
              <a:rPr lang="ja-JP" altLang="en-US" dirty="0"/>
              <a:t>緊急連絡先のベッドサイド表示</a:t>
            </a:r>
            <a:endParaRPr kumimoji="1" lang="ja-JP" altLang="en-US" dirty="0"/>
          </a:p>
        </p:txBody>
      </p:sp>
      <p:sp>
        <p:nvSpPr>
          <p:cNvPr id="6" name="テキスト ボックス 5">
            <a:extLst>
              <a:ext uri="{FF2B5EF4-FFF2-40B4-BE49-F238E27FC236}">
                <a16:creationId xmlns:a16="http://schemas.microsoft.com/office/drawing/2014/main" id="{ED33370C-9457-40EF-95E7-C17C8D0F98C1}"/>
              </a:ext>
            </a:extLst>
          </p:cNvPr>
          <p:cNvSpPr txBox="1"/>
          <p:nvPr/>
        </p:nvSpPr>
        <p:spPr>
          <a:xfrm>
            <a:off x="5436096" y="169200"/>
            <a:ext cx="3132589"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4-7.</a:t>
            </a:r>
            <a:r>
              <a:rPr lang="ja-JP" altLang="en-US" sz="1400" b="1" dirty="0">
                <a:solidFill>
                  <a:schemeClr val="bg1"/>
                </a:solidFill>
                <a:latin typeface="游ゴシック" panose="020B0400000000000000" pitchFamily="50" charset="-128"/>
                <a:ea typeface="游ゴシック" panose="020B0400000000000000" pitchFamily="50" charset="-128"/>
              </a:rPr>
              <a:t>ヒヤリ・ハット、アクシデント</a:t>
            </a:r>
          </a:p>
        </p:txBody>
      </p:sp>
      <p:sp>
        <p:nvSpPr>
          <p:cNvPr id="8" name="テキスト ボックス 7">
            <a:extLst>
              <a:ext uri="{FF2B5EF4-FFF2-40B4-BE49-F238E27FC236}">
                <a16:creationId xmlns:a16="http://schemas.microsoft.com/office/drawing/2014/main" id="{F2001B79-9D08-4B61-9888-79E2EB5053E9}"/>
              </a:ext>
            </a:extLst>
          </p:cNvPr>
          <p:cNvSpPr txBox="1"/>
          <p:nvPr/>
        </p:nvSpPr>
        <p:spPr>
          <a:xfrm>
            <a:off x="251520" y="6093296"/>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7" name="スライド番号プレースホルダー 1">
            <a:extLst>
              <a:ext uri="{FF2B5EF4-FFF2-40B4-BE49-F238E27FC236}">
                <a16:creationId xmlns:a16="http://schemas.microsoft.com/office/drawing/2014/main" id="{234AD177-5AB0-4012-871A-C65E41D9E833}"/>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164</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24634729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8C02DBDA-71B8-4325-8AED-83F608317467}"/>
              </a:ext>
            </a:extLst>
          </p:cNvPr>
          <p:cNvSpPr>
            <a:spLocks noGrp="1"/>
          </p:cNvSpPr>
          <p:nvPr>
            <p:ph type="title"/>
          </p:nvPr>
        </p:nvSpPr>
        <p:spPr/>
        <p:txBody>
          <a:bodyPr/>
          <a:lstStyle/>
          <a:p>
            <a:pPr algn="l" eaLnBrk="1" hangingPunct="1"/>
            <a:r>
              <a:rPr lang="ja-JP" altLang="en-US" dirty="0"/>
              <a:t>５．経管栄養</a:t>
            </a:r>
          </a:p>
        </p:txBody>
      </p:sp>
      <p:sp>
        <p:nvSpPr>
          <p:cNvPr id="2" name="字幕 1">
            <a:extLst>
              <a:ext uri="{FF2B5EF4-FFF2-40B4-BE49-F238E27FC236}">
                <a16:creationId xmlns:a16="http://schemas.microsoft.com/office/drawing/2014/main" id="{E33BDC2E-F131-467E-B44B-89EF978F1639}"/>
              </a:ext>
            </a:extLst>
          </p:cNvPr>
          <p:cNvSpPr>
            <a:spLocks noGrp="1"/>
          </p:cNvSpPr>
          <p:nvPr>
            <p:ph type="subTitle" idx="1"/>
          </p:nvPr>
        </p:nvSpPr>
        <p:spPr>
          <a:xfrm>
            <a:off x="1371600" y="3692624"/>
            <a:ext cx="6400800" cy="2400672"/>
          </a:xfrm>
        </p:spPr>
        <p:txBody>
          <a:bodyPr>
            <a:normAutofit fontScale="92500" lnSpcReduction="10000"/>
          </a:bodyPr>
          <a:lstStyle/>
          <a:p>
            <a:r>
              <a:rPr lang="en-US" altLang="ja-JP" dirty="0"/>
              <a:t>5-1. </a:t>
            </a:r>
            <a:r>
              <a:rPr lang="ja-JP" altLang="en-US" dirty="0"/>
              <a:t>栄養補給と経管栄養法</a:t>
            </a:r>
          </a:p>
          <a:p>
            <a:r>
              <a:rPr lang="en-US" altLang="ja-JP" dirty="0"/>
              <a:t>5-2. </a:t>
            </a:r>
            <a:r>
              <a:rPr lang="ja-JP" altLang="en-US" dirty="0"/>
              <a:t>経管栄養の物品・手順</a:t>
            </a:r>
          </a:p>
          <a:p>
            <a:r>
              <a:rPr lang="en-US" altLang="ja-JP" dirty="0"/>
              <a:t>5-3. </a:t>
            </a:r>
            <a:r>
              <a:rPr lang="ja-JP" altLang="en-US" dirty="0"/>
              <a:t>演習の手順</a:t>
            </a:r>
            <a:r>
              <a:rPr lang="ja-JP" altLang="en-US" dirty="0" err="1"/>
              <a:t>ー</a:t>
            </a:r>
            <a:r>
              <a:rPr lang="ja-JP" altLang="en-US" dirty="0"/>
              <a:t>胃ろう（滴下型の液体栄養剤）</a:t>
            </a:r>
            <a:endParaRPr lang="en-US" altLang="ja-JP" dirty="0"/>
          </a:p>
          <a:p>
            <a:r>
              <a:rPr lang="en-US" altLang="ja-JP" dirty="0"/>
              <a:t>5-4.</a:t>
            </a:r>
            <a:r>
              <a:rPr lang="ja-JP" altLang="en-US" dirty="0"/>
              <a:t> 演習の手順</a:t>
            </a:r>
            <a:r>
              <a:rPr lang="ja-JP" altLang="en-US" dirty="0" err="1"/>
              <a:t>ー</a:t>
            </a:r>
            <a:r>
              <a:rPr lang="ja-JP" altLang="en-US" dirty="0"/>
              <a:t>胃ろう（半固形栄養剤）</a:t>
            </a:r>
            <a:endParaRPr lang="en-US" altLang="ja-JP" dirty="0"/>
          </a:p>
          <a:p>
            <a:r>
              <a:rPr lang="en-US" altLang="ja-JP" dirty="0"/>
              <a:t>5-5.</a:t>
            </a:r>
            <a:r>
              <a:rPr lang="ja-JP" altLang="en-US" dirty="0"/>
              <a:t> 演習の手順</a:t>
            </a:r>
            <a:r>
              <a:rPr lang="ja-JP" altLang="en-US" dirty="0" err="1"/>
              <a:t>ー</a:t>
            </a:r>
            <a:r>
              <a:rPr lang="ja-JP" altLang="en-US" dirty="0"/>
              <a:t>経鼻経管栄養</a:t>
            </a:r>
            <a:endParaRPr lang="en-US" altLang="ja-JP" dirty="0"/>
          </a:p>
          <a:p>
            <a:r>
              <a:rPr lang="en-US" altLang="ja-JP" dirty="0"/>
              <a:t>5-6. </a:t>
            </a:r>
            <a:r>
              <a:rPr lang="ja-JP" altLang="en-US" dirty="0"/>
              <a:t>緊急時対応</a:t>
            </a:r>
            <a:endParaRPr kumimoji="1" lang="ja-JP" altLang="en-US" dirty="0"/>
          </a:p>
        </p:txBody>
      </p:sp>
    </p:spTree>
    <p:extLst>
      <p:ext uri="{BB962C8B-B14F-4D97-AF65-F5344CB8AC3E}">
        <p14:creationId xmlns:p14="http://schemas.microsoft.com/office/powerpoint/2010/main" val="4259167631"/>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テキスト ボックス 1">
            <a:extLst>
              <a:ext uri="{FF2B5EF4-FFF2-40B4-BE49-F238E27FC236}">
                <a16:creationId xmlns:a16="http://schemas.microsoft.com/office/drawing/2014/main" id="{FFC3DDF0-A2D0-450F-B7F9-C5628F302DBF}"/>
              </a:ext>
            </a:extLst>
          </p:cNvPr>
          <p:cNvSpPr txBox="1">
            <a:spLocks noChangeArrowheads="1"/>
          </p:cNvSpPr>
          <p:nvPr/>
        </p:nvSpPr>
        <p:spPr bwMode="auto">
          <a:xfrm>
            <a:off x="251521" y="1557338"/>
            <a:ext cx="8640960" cy="3539430"/>
          </a:xfrm>
          <a:prstGeom prst="rect">
            <a:avLst/>
          </a:prstGeom>
          <a:noFill/>
          <a:ln w="9525">
            <a:noFill/>
            <a:miter lim="800000"/>
            <a:headEnd/>
            <a:tailEnd/>
          </a:ln>
        </p:spPr>
        <p:txBody>
          <a:bodyPr wrap="square">
            <a:spAutoFit/>
          </a:bodyPr>
          <a:lstStyle/>
          <a:p>
            <a:pPr marL="432000" indent="-457200" algn="just" eaLnBrk="1" hangingPunct="1">
              <a:buClr>
                <a:schemeClr val="tx1">
                  <a:lumMod val="50000"/>
                  <a:lumOff val="50000"/>
                </a:schemeClr>
              </a:buClr>
              <a:buFont typeface="Wingdings" pitchFamily="2" charset="2"/>
              <a:buChar char="l"/>
              <a:defRPr/>
            </a:pPr>
            <a:r>
              <a:rPr lang="ja-JP" altLang="en-US" sz="3200" dirty="0">
                <a:latin typeface="Segoe UI" panose="020B0502040204020203" pitchFamily="34" charset="0"/>
                <a:ea typeface="メイリオ" panose="020B0604030504040204" pitchFamily="50" charset="-128"/>
              </a:rPr>
              <a:t>食べ物を消化し</a:t>
            </a:r>
            <a:r>
              <a:rPr lang="ja-JP" altLang="en-US" sz="3200" spc="-300" dirty="0">
                <a:latin typeface="Segoe UI" panose="020B0502040204020203" pitchFamily="34" charset="0"/>
                <a:ea typeface="メイリオ" panose="020B0604030504040204" pitchFamily="50" charset="-128"/>
              </a:rPr>
              <a:t>、</a:t>
            </a:r>
            <a:r>
              <a:rPr lang="ja-JP" altLang="en-US" sz="3200" dirty="0">
                <a:latin typeface="Segoe UI" panose="020B0502040204020203" pitchFamily="34" charset="0"/>
                <a:ea typeface="メイリオ" panose="020B0604030504040204" pitchFamily="50" charset="-128"/>
              </a:rPr>
              <a:t>その中の</a:t>
            </a:r>
            <a:r>
              <a:rPr lang="ja-JP" altLang="en-US" sz="3200" dirty="0">
                <a:solidFill>
                  <a:srgbClr val="C00000"/>
                </a:solidFill>
                <a:latin typeface="Segoe UI" panose="020B0502040204020203" pitchFamily="34" charset="0"/>
                <a:ea typeface="メイリオ" panose="020B0604030504040204" pitchFamily="50" charset="-128"/>
              </a:rPr>
              <a:t>栄養成分や水分を吸収する</a:t>
            </a:r>
            <a:endParaRPr lang="en-US" altLang="ja-JP" sz="3200" dirty="0">
              <a:solidFill>
                <a:srgbClr val="C00000"/>
              </a:solidFill>
              <a:latin typeface="Segoe UI" panose="020B0502040204020203" pitchFamily="34" charset="0"/>
              <a:ea typeface="メイリオ" panose="020B0604030504040204" pitchFamily="50" charset="-128"/>
            </a:endParaRPr>
          </a:p>
          <a:p>
            <a:pPr marL="432000" indent="-457200" eaLnBrk="1" hangingPunct="1">
              <a:buClr>
                <a:schemeClr val="tx1">
                  <a:lumMod val="50000"/>
                  <a:lumOff val="50000"/>
                </a:schemeClr>
              </a:buClr>
              <a:buFont typeface="Wingdings" pitchFamily="2" charset="2"/>
              <a:buChar char="l"/>
              <a:defRPr/>
            </a:pPr>
            <a:endParaRPr lang="en-US" altLang="ja-JP" sz="3200" dirty="0">
              <a:latin typeface="Segoe UI" panose="020B0502040204020203" pitchFamily="34" charset="0"/>
              <a:ea typeface="メイリオ" panose="020B0604030504040204" pitchFamily="50" charset="-128"/>
            </a:endParaRPr>
          </a:p>
          <a:p>
            <a:pPr marL="432000" indent="-457200" algn="just" eaLnBrk="1" hangingPunct="1">
              <a:buClr>
                <a:schemeClr val="tx1">
                  <a:lumMod val="50000"/>
                  <a:lumOff val="50000"/>
                </a:schemeClr>
              </a:buClr>
              <a:buFont typeface="Wingdings" pitchFamily="2" charset="2"/>
              <a:buChar char="l"/>
              <a:defRPr/>
            </a:pPr>
            <a:r>
              <a:rPr lang="ja-JP" altLang="en-US" sz="3200" spc="50" dirty="0">
                <a:latin typeface="Segoe UI" panose="020B0502040204020203" pitchFamily="34" charset="0"/>
                <a:ea typeface="メイリオ" panose="020B0604030504040204" pitchFamily="50" charset="-128"/>
              </a:rPr>
              <a:t>腸から病原細菌や毒素が、腸管の粘膜上皮に入ってくると、異物と認識されて抗体を産生して生体を防御する </a:t>
            </a:r>
            <a:r>
              <a:rPr lang="ja-JP" altLang="en-US" sz="3200" spc="50" dirty="0">
                <a:solidFill>
                  <a:srgbClr val="C00000"/>
                </a:solidFill>
                <a:latin typeface="Segoe UI" panose="020B0502040204020203" pitchFamily="34" charset="0"/>
                <a:ea typeface="メイリオ" panose="020B0604030504040204" pitchFamily="50" charset="-128"/>
              </a:rPr>
              <a:t>“腸管免疫系” </a:t>
            </a:r>
            <a:r>
              <a:rPr lang="ja-JP" altLang="en-US" sz="3200" spc="50" dirty="0">
                <a:latin typeface="Segoe UI" panose="020B0502040204020203" pitchFamily="34" charset="0"/>
                <a:ea typeface="メイリオ" panose="020B0604030504040204" pitchFamily="50" charset="-128"/>
              </a:rPr>
              <a:t>が働く。</a:t>
            </a:r>
          </a:p>
        </p:txBody>
      </p:sp>
      <p:sp>
        <p:nvSpPr>
          <p:cNvPr id="2" name="タイトル 1">
            <a:extLst>
              <a:ext uri="{FF2B5EF4-FFF2-40B4-BE49-F238E27FC236}">
                <a16:creationId xmlns:a16="http://schemas.microsoft.com/office/drawing/2014/main" id="{AC20E543-594A-45B3-8E91-89ABB2A0C998}"/>
              </a:ext>
            </a:extLst>
          </p:cNvPr>
          <p:cNvSpPr>
            <a:spLocks noGrp="1"/>
          </p:cNvSpPr>
          <p:nvPr>
            <p:ph type="title"/>
          </p:nvPr>
        </p:nvSpPr>
        <p:spPr/>
        <p:txBody>
          <a:bodyPr>
            <a:normAutofit fontScale="90000"/>
          </a:bodyPr>
          <a:lstStyle/>
          <a:p>
            <a:r>
              <a:rPr lang="ja-JP" altLang="en-US" dirty="0"/>
              <a:t>食と排泄（消化）について</a:t>
            </a:r>
            <a:endParaRPr kumimoji="1" lang="ja-JP" altLang="en-US" dirty="0"/>
          </a:p>
        </p:txBody>
      </p:sp>
      <p:sp>
        <p:nvSpPr>
          <p:cNvPr id="7" name="テキスト ボックス 6">
            <a:extLst>
              <a:ext uri="{FF2B5EF4-FFF2-40B4-BE49-F238E27FC236}">
                <a16:creationId xmlns:a16="http://schemas.microsoft.com/office/drawing/2014/main" id="{AF42AAB1-01C1-4793-A161-4BD170CF510B}"/>
              </a:ext>
            </a:extLst>
          </p:cNvPr>
          <p:cNvSpPr txBox="1"/>
          <p:nvPr/>
        </p:nvSpPr>
        <p:spPr>
          <a:xfrm>
            <a:off x="5788541" y="169200"/>
            <a:ext cx="2311851"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5-1.</a:t>
            </a:r>
            <a:r>
              <a:rPr lang="ja-JP" altLang="en-US" sz="1400" b="1" dirty="0">
                <a:solidFill>
                  <a:schemeClr val="bg1"/>
                </a:solidFill>
                <a:latin typeface="游ゴシック" panose="020B0400000000000000" pitchFamily="50" charset="-128"/>
                <a:ea typeface="游ゴシック" panose="020B0400000000000000" pitchFamily="50" charset="-128"/>
              </a:rPr>
              <a:t>栄養補給と経管栄養法</a:t>
            </a:r>
          </a:p>
        </p:txBody>
      </p:sp>
      <p:sp>
        <p:nvSpPr>
          <p:cNvPr id="5" name="スライド番号プレースホルダー 1">
            <a:extLst>
              <a:ext uri="{FF2B5EF4-FFF2-40B4-BE49-F238E27FC236}">
                <a16:creationId xmlns:a16="http://schemas.microsoft.com/office/drawing/2014/main" id="{8D66C7D7-926C-41F3-B25B-2E4D861127C3}"/>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165</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78578533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テキスト ボックス 1">
            <a:extLst>
              <a:ext uri="{FF2B5EF4-FFF2-40B4-BE49-F238E27FC236}">
                <a16:creationId xmlns:a16="http://schemas.microsoft.com/office/drawing/2014/main" id="{F3270C9E-8ECE-459C-9996-B942EC75AB0E}"/>
              </a:ext>
            </a:extLst>
          </p:cNvPr>
          <p:cNvSpPr txBox="1">
            <a:spLocks noChangeArrowheads="1"/>
          </p:cNvSpPr>
          <p:nvPr/>
        </p:nvSpPr>
        <p:spPr bwMode="auto">
          <a:xfrm>
            <a:off x="251520" y="1341438"/>
            <a:ext cx="8640959" cy="5016758"/>
          </a:xfrm>
          <a:prstGeom prst="rect">
            <a:avLst/>
          </a:prstGeom>
          <a:noFill/>
          <a:ln w="9525">
            <a:noFill/>
            <a:miter lim="800000"/>
            <a:headEnd/>
            <a:tailEnd/>
          </a:ln>
        </p:spPr>
        <p:txBody>
          <a:bodyPr wrap="square">
            <a:spAutoFit/>
          </a:bodyPr>
          <a:lstStyle/>
          <a:p>
            <a:pPr marL="457200" indent="-457200" eaLnBrk="1" hangingPunct="1">
              <a:buClr>
                <a:schemeClr val="tx1">
                  <a:lumMod val="50000"/>
                  <a:lumOff val="50000"/>
                </a:schemeClr>
              </a:buClr>
              <a:buFont typeface="Wingdings" pitchFamily="2" charset="2"/>
              <a:buChar char="l"/>
              <a:defRPr/>
            </a:pPr>
            <a:r>
              <a:rPr lang="ja-JP" altLang="en-US" sz="3200" b="1" dirty="0">
                <a:solidFill>
                  <a:srgbClr val="002060"/>
                </a:solidFill>
                <a:latin typeface="Segoe UI" panose="020B0502040204020203" pitchFamily="34" charset="0"/>
                <a:ea typeface="メイリオ" panose="020B0604030504040204" pitchFamily="50" charset="-128"/>
              </a:rPr>
              <a:t>活動力の低下</a:t>
            </a:r>
            <a:endParaRPr lang="en-US" altLang="ja-JP" sz="3200" dirty="0">
              <a:latin typeface="Segoe UI" panose="020B0502040204020203" pitchFamily="34" charset="0"/>
              <a:ea typeface="メイリオ" panose="020B0604030504040204" pitchFamily="50" charset="-128"/>
            </a:endParaRPr>
          </a:p>
          <a:p>
            <a:pPr>
              <a:lnSpc>
                <a:spcPts val="4200"/>
              </a:lnSpc>
              <a:defRPr/>
            </a:pPr>
            <a:r>
              <a:rPr lang="ja-JP" altLang="en-US" sz="3200" dirty="0">
                <a:latin typeface="Segoe UI" panose="020B0502040204020203" pitchFamily="34" charset="0"/>
                <a:ea typeface="メイリオ" panose="020B0604030504040204" pitchFamily="50" charset="-128"/>
              </a:rPr>
              <a:t>　</a:t>
            </a:r>
            <a:r>
              <a:rPr lang="ja-JP" altLang="en-US" sz="3000" dirty="0">
                <a:latin typeface="Segoe UI" panose="020B0502040204020203" pitchFamily="34" charset="0"/>
                <a:ea typeface="メイリオ" panose="020B0604030504040204" pitchFamily="50" charset="-128"/>
              </a:rPr>
              <a:t> 　　　エネルギーが減少し、</a:t>
            </a:r>
            <a:endParaRPr lang="en-US" altLang="ja-JP" sz="3000" dirty="0">
              <a:latin typeface="Segoe UI" panose="020B0502040204020203" pitchFamily="34" charset="0"/>
              <a:ea typeface="メイリオ" panose="020B0604030504040204" pitchFamily="50" charset="-128"/>
            </a:endParaRPr>
          </a:p>
          <a:p>
            <a:pPr>
              <a:lnSpc>
                <a:spcPts val="4200"/>
              </a:lnSpc>
              <a:defRPr/>
            </a:pPr>
            <a:r>
              <a:rPr lang="ja-JP" altLang="en-US" sz="3000" dirty="0">
                <a:latin typeface="Segoe UI" panose="020B0502040204020203" pitchFamily="34" charset="0"/>
                <a:ea typeface="メイリオ" panose="020B0604030504040204" pitchFamily="50" charset="-128"/>
              </a:rPr>
              <a:t>　　 　　気力の低下</a:t>
            </a:r>
            <a:endParaRPr lang="en-US" altLang="ja-JP" sz="3000" dirty="0">
              <a:latin typeface="Segoe UI" panose="020B0502040204020203" pitchFamily="34" charset="0"/>
              <a:ea typeface="メイリオ" panose="020B0604030504040204" pitchFamily="50" charset="-128"/>
            </a:endParaRPr>
          </a:p>
          <a:p>
            <a:pPr>
              <a:lnSpc>
                <a:spcPts val="4200"/>
              </a:lnSpc>
              <a:defRPr/>
            </a:pPr>
            <a:r>
              <a:rPr lang="ja-JP" altLang="en-US" sz="3000" dirty="0">
                <a:latin typeface="Segoe UI" panose="020B0502040204020203" pitchFamily="34" charset="0"/>
                <a:ea typeface="メイリオ" panose="020B0604030504040204" pitchFamily="50" charset="-128"/>
              </a:rPr>
              <a:t>　　 　　筋肉のやせ、筋力の低下</a:t>
            </a:r>
            <a:endParaRPr lang="en-US" altLang="ja-JP" sz="3000" dirty="0">
              <a:latin typeface="Segoe UI" panose="020B0502040204020203" pitchFamily="34" charset="0"/>
              <a:ea typeface="メイリオ" panose="020B0604030504040204" pitchFamily="50" charset="-128"/>
            </a:endParaRPr>
          </a:p>
          <a:p>
            <a:pPr>
              <a:lnSpc>
                <a:spcPts val="4200"/>
              </a:lnSpc>
              <a:defRPr/>
            </a:pPr>
            <a:r>
              <a:rPr lang="ja-JP" altLang="en-US" sz="3000" dirty="0">
                <a:latin typeface="Segoe UI" panose="020B0502040204020203" pitchFamily="34" charset="0"/>
                <a:ea typeface="メイリオ" panose="020B0604030504040204" pitchFamily="50" charset="-128"/>
              </a:rPr>
              <a:t>　　 　　床ずれができやすくなる</a:t>
            </a:r>
            <a:endParaRPr lang="en-US" altLang="ja-JP" sz="3000" dirty="0">
              <a:latin typeface="Segoe UI" panose="020B0502040204020203" pitchFamily="34" charset="0"/>
              <a:ea typeface="メイリオ" panose="020B0604030504040204" pitchFamily="50" charset="-128"/>
            </a:endParaRPr>
          </a:p>
          <a:p>
            <a:pPr>
              <a:lnSpc>
                <a:spcPts val="4200"/>
              </a:lnSpc>
              <a:defRPr/>
            </a:pPr>
            <a:r>
              <a:rPr lang="ja-JP" altLang="en-US" sz="3000" dirty="0">
                <a:latin typeface="Segoe UI" panose="020B0502040204020203" pitchFamily="34" charset="0"/>
                <a:ea typeface="メイリオ" panose="020B0604030504040204" pitchFamily="50" charset="-128"/>
              </a:rPr>
              <a:t>　　 　　神経の伝導障害</a:t>
            </a:r>
            <a:endParaRPr lang="en-US" altLang="ja-JP" sz="3000" dirty="0">
              <a:latin typeface="Segoe UI" panose="020B0502040204020203" pitchFamily="34" charset="0"/>
              <a:ea typeface="メイリオ" panose="020B0604030504040204" pitchFamily="50" charset="-128"/>
            </a:endParaRPr>
          </a:p>
          <a:p>
            <a:pPr>
              <a:lnSpc>
                <a:spcPts val="4200"/>
              </a:lnSpc>
              <a:defRPr/>
            </a:pPr>
            <a:r>
              <a:rPr lang="ja-JP" altLang="en-US" sz="3000" dirty="0">
                <a:latin typeface="Segoe UI" panose="020B0502040204020203" pitchFamily="34" charset="0"/>
                <a:ea typeface="メイリオ" panose="020B0604030504040204" pitchFamily="50" charset="-128"/>
              </a:rPr>
              <a:t>　　 　　頭がぼんやりする</a:t>
            </a:r>
            <a:endParaRPr lang="en-US" altLang="ja-JP" sz="3000" dirty="0">
              <a:latin typeface="Segoe UI" panose="020B0502040204020203" pitchFamily="34" charset="0"/>
              <a:ea typeface="メイリオ" panose="020B0604030504040204" pitchFamily="50" charset="-128"/>
            </a:endParaRPr>
          </a:p>
          <a:p>
            <a:pPr eaLnBrk="1" hangingPunct="1">
              <a:lnSpc>
                <a:spcPct val="50000"/>
              </a:lnSpc>
              <a:defRPr/>
            </a:pPr>
            <a:endParaRPr lang="en-US" altLang="ja-JP" sz="3200" dirty="0">
              <a:latin typeface="Segoe UI" panose="020B0502040204020203" pitchFamily="34" charset="0"/>
              <a:ea typeface="メイリオ" panose="020B0604030504040204" pitchFamily="50" charset="-128"/>
            </a:endParaRPr>
          </a:p>
          <a:p>
            <a:pPr marL="457200" indent="-457200" eaLnBrk="1" hangingPunct="1">
              <a:buClr>
                <a:schemeClr val="tx1">
                  <a:lumMod val="50000"/>
                  <a:lumOff val="50000"/>
                </a:schemeClr>
              </a:buClr>
              <a:buFont typeface="Wingdings" pitchFamily="2" charset="2"/>
              <a:buChar char="l"/>
              <a:defRPr/>
            </a:pPr>
            <a:r>
              <a:rPr lang="ja-JP" altLang="en-US" sz="3200" b="1" dirty="0">
                <a:solidFill>
                  <a:srgbClr val="002060"/>
                </a:solidFill>
                <a:latin typeface="Segoe UI" panose="020B0502040204020203" pitchFamily="34" charset="0"/>
                <a:ea typeface="メイリオ" panose="020B0604030504040204" pitchFamily="50" charset="-128"/>
              </a:rPr>
              <a:t>免疫力の低下</a:t>
            </a:r>
            <a:endParaRPr lang="en-US" altLang="ja-JP" sz="3200" dirty="0">
              <a:solidFill>
                <a:srgbClr val="002060"/>
              </a:solidFill>
              <a:latin typeface="Segoe UI" panose="020B0502040204020203" pitchFamily="34" charset="0"/>
              <a:ea typeface="メイリオ" panose="020B0604030504040204" pitchFamily="50" charset="-128"/>
            </a:endParaRPr>
          </a:p>
          <a:p>
            <a:pPr>
              <a:spcBef>
                <a:spcPts val="300"/>
              </a:spcBef>
              <a:defRPr/>
            </a:pPr>
            <a:r>
              <a:rPr lang="ja-JP" altLang="en-US" sz="3000" dirty="0">
                <a:latin typeface="Segoe UI" panose="020B0502040204020203" pitchFamily="34" charset="0"/>
                <a:ea typeface="メイリオ" panose="020B0604030504040204" pitchFamily="50" charset="-128"/>
              </a:rPr>
              <a:t>　　 　　感染症にかかりやすい</a:t>
            </a:r>
          </a:p>
        </p:txBody>
      </p:sp>
      <p:sp>
        <p:nvSpPr>
          <p:cNvPr id="2" name="タイトル 1">
            <a:extLst>
              <a:ext uri="{FF2B5EF4-FFF2-40B4-BE49-F238E27FC236}">
                <a16:creationId xmlns:a16="http://schemas.microsoft.com/office/drawing/2014/main" id="{B7788979-B55E-4D2E-BFC2-87ACF6E352DE}"/>
              </a:ext>
            </a:extLst>
          </p:cNvPr>
          <p:cNvSpPr>
            <a:spLocks noGrp="1"/>
          </p:cNvSpPr>
          <p:nvPr>
            <p:ph type="title"/>
          </p:nvPr>
        </p:nvSpPr>
        <p:spPr/>
        <p:txBody>
          <a:bodyPr>
            <a:normAutofit fontScale="90000"/>
          </a:bodyPr>
          <a:lstStyle/>
          <a:p>
            <a:r>
              <a:rPr lang="ja-JP" altLang="en-US" dirty="0"/>
              <a:t>食べ物の消化・吸収が出来なくなると</a:t>
            </a:r>
            <a:endParaRPr kumimoji="1" lang="ja-JP" altLang="en-US" dirty="0"/>
          </a:p>
        </p:txBody>
      </p:sp>
      <p:sp>
        <p:nvSpPr>
          <p:cNvPr id="7" name="テキスト ボックス 6">
            <a:extLst>
              <a:ext uri="{FF2B5EF4-FFF2-40B4-BE49-F238E27FC236}">
                <a16:creationId xmlns:a16="http://schemas.microsoft.com/office/drawing/2014/main" id="{5A2F3817-DB8E-4E47-96E2-75C4CEA4C766}"/>
              </a:ext>
            </a:extLst>
          </p:cNvPr>
          <p:cNvSpPr txBox="1"/>
          <p:nvPr/>
        </p:nvSpPr>
        <p:spPr>
          <a:xfrm>
            <a:off x="5788541" y="169200"/>
            <a:ext cx="2311851"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5-1.</a:t>
            </a:r>
            <a:r>
              <a:rPr lang="ja-JP" altLang="en-US" sz="1400" b="1" dirty="0">
                <a:solidFill>
                  <a:schemeClr val="bg1"/>
                </a:solidFill>
                <a:latin typeface="游ゴシック" panose="020B0400000000000000" pitchFamily="50" charset="-128"/>
                <a:ea typeface="游ゴシック" panose="020B0400000000000000" pitchFamily="50" charset="-128"/>
              </a:rPr>
              <a:t>栄養補給と経管栄養法</a:t>
            </a:r>
          </a:p>
        </p:txBody>
      </p:sp>
      <p:sp>
        <p:nvSpPr>
          <p:cNvPr id="5" name="スライド番号プレースホルダー 1">
            <a:extLst>
              <a:ext uri="{FF2B5EF4-FFF2-40B4-BE49-F238E27FC236}">
                <a16:creationId xmlns:a16="http://schemas.microsoft.com/office/drawing/2014/main" id="{BA250849-9006-4AF4-A2E9-B10A7F821D95}"/>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166</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4237030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線コネクタ 13">
            <a:extLst>
              <a:ext uri="{FF2B5EF4-FFF2-40B4-BE49-F238E27FC236}">
                <a16:creationId xmlns:a16="http://schemas.microsoft.com/office/drawing/2014/main" id="{C468321F-A308-43B5-BCFF-67FB02F2E6B4}"/>
              </a:ext>
            </a:extLst>
          </p:cNvPr>
          <p:cNvCxnSpPr/>
          <p:nvPr/>
        </p:nvCxnSpPr>
        <p:spPr>
          <a:xfrm>
            <a:off x="3709988" y="3626321"/>
            <a:ext cx="19431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34103CED-1D41-46E6-B6AF-AEF84A88AB6E}"/>
              </a:ext>
            </a:extLst>
          </p:cNvPr>
          <p:cNvCxnSpPr/>
          <p:nvPr/>
        </p:nvCxnSpPr>
        <p:spPr>
          <a:xfrm>
            <a:off x="3702050" y="3626321"/>
            <a:ext cx="0" cy="4318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DA9CC27E-8CDC-43F9-8BA5-2AB14E0ED4D8}"/>
              </a:ext>
            </a:extLst>
          </p:cNvPr>
          <p:cNvCxnSpPr/>
          <p:nvPr/>
        </p:nvCxnSpPr>
        <p:spPr>
          <a:xfrm>
            <a:off x="5653088" y="3626321"/>
            <a:ext cx="0" cy="4318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正方形/長方形 17">
            <a:extLst>
              <a:ext uri="{FF2B5EF4-FFF2-40B4-BE49-F238E27FC236}">
                <a16:creationId xmlns:a16="http://schemas.microsoft.com/office/drawing/2014/main" id="{CC8D6D5B-0902-4A20-9D94-802D23131BB5}"/>
              </a:ext>
            </a:extLst>
          </p:cNvPr>
          <p:cNvSpPr/>
          <p:nvPr/>
        </p:nvSpPr>
        <p:spPr>
          <a:xfrm>
            <a:off x="2579688" y="4058121"/>
            <a:ext cx="1835150" cy="576262"/>
          </a:xfrm>
          <a:prstGeom prst="rect">
            <a:avLst/>
          </a:prstGeom>
          <a:solidFill>
            <a:schemeClr val="accent5">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000" dirty="0">
                <a:solidFill>
                  <a:schemeClr val="tx1"/>
                </a:solidFill>
                <a:latin typeface="HG丸ｺﾞｼｯｸM-PRO" pitchFamily="50" charset="-128"/>
                <a:ea typeface="HG丸ｺﾞｼｯｸM-PRO" pitchFamily="50" charset="-128"/>
              </a:rPr>
              <a:t>経管栄養</a:t>
            </a:r>
          </a:p>
        </p:txBody>
      </p:sp>
      <p:cxnSp>
        <p:nvCxnSpPr>
          <p:cNvPr id="19" name="直線コネクタ 18">
            <a:extLst>
              <a:ext uri="{FF2B5EF4-FFF2-40B4-BE49-F238E27FC236}">
                <a16:creationId xmlns:a16="http://schemas.microsoft.com/office/drawing/2014/main" id="{6C8C5288-EE44-438B-A27D-77267618755B}"/>
              </a:ext>
            </a:extLst>
          </p:cNvPr>
          <p:cNvCxnSpPr/>
          <p:nvPr/>
        </p:nvCxnSpPr>
        <p:spPr>
          <a:xfrm>
            <a:off x="3443288" y="4634383"/>
            <a:ext cx="0" cy="4318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5E0A3715-2115-449F-936F-D15AAEDED83A}"/>
              </a:ext>
            </a:extLst>
          </p:cNvPr>
          <p:cNvCxnSpPr/>
          <p:nvPr/>
        </p:nvCxnSpPr>
        <p:spPr>
          <a:xfrm>
            <a:off x="1874838" y="5066183"/>
            <a:ext cx="19431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正方形/長方形 20">
            <a:extLst>
              <a:ext uri="{FF2B5EF4-FFF2-40B4-BE49-F238E27FC236}">
                <a16:creationId xmlns:a16="http://schemas.microsoft.com/office/drawing/2014/main" id="{57F52BE1-001C-40CC-A4B6-DDE1B48B78AB}"/>
              </a:ext>
            </a:extLst>
          </p:cNvPr>
          <p:cNvSpPr/>
          <p:nvPr/>
        </p:nvSpPr>
        <p:spPr>
          <a:xfrm>
            <a:off x="4827588" y="4040658"/>
            <a:ext cx="1836737" cy="576263"/>
          </a:xfrm>
          <a:prstGeom prst="rect">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000" dirty="0">
                <a:solidFill>
                  <a:schemeClr val="tx1"/>
                </a:solidFill>
                <a:latin typeface="HG丸ｺﾞｼｯｸM-PRO" pitchFamily="50" charset="-128"/>
                <a:ea typeface="HG丸ｺﾞｼｯｸM-PRO" pitchFamily="50" charset="-128"/>
              </a:rPr>
              <a:t>経静脈栄養</a:t>
            </a:r>
          </a:p>
        </p:txBody>
      </p:sp>
      <p:cxnSp>
        <p:nvCxnSpPr>
          <p:cNvPr id="22" name="直線コネクタ 21">
            <a:extLst>
              <a:ext uri="{FF2B5EF4-FFF2-40B4-BE49-F238E27FC236}">
                <a16:creationId xmlns:a16="http://schemas.microsoft.com/office/drawing/2014/main" id="{830E6FB9-652C-44F0-8A36-9798D4C73E16}"/>
              </a:ext>
            </a:extLst>
          </p:cNvPr>
          <p:cNvCxnSpPr/>
          <p:nvPr/>
        </p:nvCxnSpPr>
        <p:spPr>
          <a:xfrm>
            <a:off x="5891213" y="4616921"/>
            <a:ext cx="0" cy="4318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1343277D-3990-4CE4-8AB8-AEA0FE33745C}"/>
              </a:ext>
            </a:extLst>
          </p:cNvPr>
          <p:cNvCxnSpPr/>
          <p:nvPr/>
        </p:nvCxnSpPr>
        <p:spPr>
          <a:xfrm>
            <a:off x="5099050" y="5066183"/>
            <a:ext cx="1944688"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C6F44C5C-EEFC-42EE-9B31-977650F6801D}"/>
              </a:ext>
            </a:extLst>
          </p:cNvPr>
          <p:cNvCxnSpPr/>
          <p:nvPr/>
        </p:nvCxnSpPr>
        <p:spPr>
          <a:xfrm>
            <a:off x="7043738" y="5066183"/>
            <a:ext cx="0" cy="4318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BBA7A069-4D14-4285-9CA7-C3D5479EEA0B}"/>
              </a:ext>
            </a:extLst>
          </p:cNvPr>
          <p:cNvCxnSpPr/>
          <p:nvPr/>
        </p:nvCxnSpPr>
        <p:spPr>
          <a:xfrm>
            <a:off x="5099050" y="5082058"/>
            <a:ext cx="0" cy="4318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71A239A1-8C0B-44A9-B5E0-7B65925A4CF0}"/>
              </a:ext>
            </a:extLst>
          </p:cNvPr>
          <p:cNvCxnSpPr/>
          <p:nvPr/>
        </p:nvCxnSpPr>
        <p:spPr>
          <a:xfrm>
            <a:off x="3817938" y="5082058"/>
            <a:ext cx="0" cy="431800"/>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D97AE9E2-6415-4518-928F-A8D1294F2A58}"/>
              </a:ext>
            </a:extLst>
          </p:cNvPr>
          <p:cNvCxnSpPr/>
          <p:nvPr/>
        </p:nvCxnSpPr>
        <p:spPr>
          <a:xfrm>
            <a:off x="1882775" y="5066183"/>
            <a:ext cx="0" cy="4318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307C0196-1DF7-4B72-8DF1-591ABA7D580A}"/>
              </a:ext>
            </a:extLst>
          </p:cNvPr>
          <p:cNvCxnSpPr/>
          <p:nvPr/>
        </p:nvCxnSpPr>
        <p:spPr>
          <a:xfrm>
            <a:off x="4703763" y="3121496"/>
            <a:ext cx="0" cy="50482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正方形/長方形 31">
            <a:extLst>
              <a:ext uri="{FF2B5EF4-FFF2-40B4-BE49-F238E27FC236}">
                <a16:creationId xmlns:a16="http://schemas.microsoft.com/office/drawing/2014/main" id="{5B4FB809-E295-495C-88A9-7B78B8DAB3A2}"/>
              </a:ext>
            </a:extLst>
          </p:cNvPr>
          <p:cNvSpPr/>
          <p:nvPr/>
        </p:nvSpPr>
        <p:spPr>
          <a:xfrm>
            <a:off x="2579688" y="5509096"/>
            <a:ext cx="1835150" cy="576262"/>
          </a:xfrm>
          <a:prstGeom prst="rect">
            <a:avLst/>
          </a:prstGeom>
          <a:solidFill>
            <a:schemeClr val="accent5">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54000" bIns="36000" anchor="ctr"/>
          <a:lstStyle/>
          <a:p>
            <a:pPr algn="ctr" eaLnBrk="1" fontAlgn="auto" hangingPunct="1">
              <a:lnSpc>
                <a:spcPts val="2000"/>
              </a:lnSpc>
              <a:spcBef>
                <a:spcPts val="0"/>
              </a:spcBef>
              <a:spcAft>
                <a:spcPts val="0"/>
              </a:spcAft>
              <a:defRPr/>
            </a:pPr>
            <a:r>
              <a:rPr lang="ja-JP" altLang="en-US" sz="2000" dirty="0">
                <a:solidFill>
                  <a:schemeClr val="tx1"/>
                </a:solidFill>
                <a:latin typeface="HG丸ｺﾞｼｯｸM-PRO" pitchFamily="50" charset="-128"/>
                <a:ea typeface="HG丸ｺﾞｼｯｸM-PRO" pitchFamily="50" charset="-128"/>
              </a:rPr>
              <a:t>胃</a:t>
            </a:r>
            <a:r>
              <a:rPr lang="ja-JP" altLang="en-US" sz="2000" dirty="0" err="1">
                <a:solidFill>
                  <a:schemeClr val="tx1"/>
                </a:solidFill>
                <a:latin typeface="HG丸ｺﾞｼｯｸM-PRO" pitchFamily="50" charset="-128"/>
                <a:ea typeface="HG丸ｺﾞｼｯｸM-PRO" pitchFamily="50" charset="-128"/>
              </a:rPr>
              <a:t>ろう</a:t>
            </a:r>
            <a:r>
              <a:rPr lang="ja-JP" altLang="en-US" sz="2000" dirty="0">
                <a:solidFill>
                  <a:schemeClr val="tx1"/>
                </a:solidFill>
                <a:latin typeface="HG丸ｺﾞｼｯｸM-PRO" pitchFamily="50" charset="-128"/>
                <a:ea typeface="HG丸ｺﾞｼｯｸM-PRO" pitchFamily="50" charset="-128"/>
              </a:rPr>
              <a:t> または腸</a:t>
            </a:r>
            <a:r>
              <a:rPr lang="ja-JP" altLang="en-US" sz="2000" dirty="0" err="1">
                <a:solidFill>
                  <a:schemeClr val="tx1"/>
                </a:solidFill>
                <a:latin typeface="HG丸ｺﾞｼｯｸM-PRO" pitchFamily="50" charset="-128"/>
                <a:ea typeface="HG丸ｺﾞｼｯｸM-PRO" pitchFamily="50" charset="-128"/>
              </a:rPr>
              <a:t>ろう</a:t>
            </a:r>
            <a:endParaRPr lang="ja-JP" altLang="en-US" sz="2000" dirty="0">
              <a:solidFill>
                <a:schemeClr val="tx1"/>
              </a:solidFill>
              <a:latin typeface="HG丸ｺﾞｼｯｸM-PRO" pitchFamily="50" charset="-128"/>
              <a:ea typeface="HG丸ｺﾞｼｯｸM-PRO" pitchFamily="50" charset="-128"/>
            </a:endParaRPr>
          </a:p>
        </p:txBody>
      </p:sp>
      <p:sp>
        <p:nvSpPr>
          <p:cNvPr id="33" name="正方形/長方形 32">
            <a:extLst>
              <a:ext uri="{FF2B5EF4-FFF2-40B4-BE49-F238E27FC236}">
                <a16:creationId xmlns:a16="http://schemas.microsoft.com/office/drawing/2014/main" id="{79D8996D-8F75-4270-A1A0-90129C190891}"/>
              </a:ext>
            </a:extLst>
          </p:cNvPr>
          <p:cNvSpPr/>
          <p:nvPr/>
        </p:nvSpPr>
        <p:spPr>
          <a:xfrm>
            <a:off x="639763" y="5517033"/>
            <a:ext cx="1835150" cy="576263"/>
          </a:xfrm>
          <a:prstGeom prst="rect">
            <a:avLst/>
          </a:prstGeom>
          <a:solidFill>
            <a:schemeClr val="accent5">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000" dirty="0">
                <a:solidFill>
                  <a:schemeClr val="tx1"/>
                </a:solidFill>
                <a:latin typeface="HG丸ｺﾞｼｯｸM-PRO" pitchFamily="50" charset="-128"/>
                <a:ea typeface="HG丸ｺﾞｼｯｸM-PRO" pitchFamily="50" charset="-128"/>
              </a:rPr>
              <a:t>経鼻胃管</a:t>
            </a:r>
          </a:p>
        </p:txBody>
      </p:sp>
      <p:sp>
        <p:nvSpPr>
          <p:cNvPr id="34" name="正方形/長方形 33">
            <a:extLst>
              <a:ext uri="{FF2B5EF4-FFF2-40B4-BE49-F238E27FC236}">
                <a16:creationId xmlns:a16="http://schemas.microsoft.com/office/drawing/2014/main" id="{97C525D5-061A-4D7F-80AC-FFF103746A9A}"/>
              </a:ext>
            </a:extLst>
          </p:cNvPr>
          <p:cNvSpPr/>
          <p:nvPr/>
        </p:nvSpPr>
        <p:spPr>
          <a:xfrm>
            <a:off x="6696075" y="5497983"/>
            <a:ext cx="1836738" cy="576263"/>
          </a:xfrm>
          <a:prstGeom prst="rect">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000" dirty="0">
                <a:solidFill>
                  <a:schemeClr val="tx1"/>
                </a:solidFill>
                <a:latin typeface="HG丸ｺﾞｼｯｸM-PRO" pitchFamily="50" charset="-128"/>
                <a:ea typeface="HG丸ｺﾞｼｯｸM-PRO" pitchFamily="50" charset="-128"/>
              </a:rPr>
              <a:t>中心静脈栄養</a:t>
            </a:r>
          </a:p>
        </p:txBody>
      </p:sp>
      <p:sp>
        <p:nvSpPr>
          <p:cNvPr id="35" name="正方形/長方形 34">
            <a:extLst>
              <a:ext uri="{FF2B5EF4-FFF2-40B4-BE49-F238E27FC236}">
                <a16:creationId xmlns:a16="http://schemas.microsoft.com/office/drawing/2014/main" id="{0C08EFA8-6E71-48BE-A2E7-4A017826AC59}"/>
              </a:ext>
            </a:extLst>
          </p:cNvPr>
          <p:cNvSpPr/>
          <p:nvPr/>
        </p:nvSpPr>
        <p:spPr>
          <a:xfrm>
            <a:off x="4760913" y="5497983"/>
            <a:ext cx="1835150" cy="576263"/>
          </a:xfrm>
          <a:prstGeom prst="rect">
            <a:avLst/>
          </a:prstGeom>
          <a:solidFill>
            <a:srgbClr val="FFFFCC"/>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000" dirty="0">
                <a:solidFill>
                  <a:schemeClr val="tx1"/>
                </a:solidFill>
                <a:latin typeface="HG丸ｺﾞｼｯｸM-PRO" pitchFamily="50" charset="-128"/>
                <a:ea typeface="HG丸ｺﾞｼｯｸM-PRO" pitchFamily="50" charset="-128"/>
              </a:rPr>
              <a:t>末梢静脈栄養</a:t>
            </a:r>
          </a:p>
        </p:txBody>
      </p:sp>
      <p:sp>
        <p:nvSpPr>
          <p:cNvPr id="2" name="角丸四角形 1">
            <a:extLst>
              <a:ext uri="{FF2B5EF4-FFF2-40B4-BE49-F238E27FC236}">
                <a16:creationId xmlns:a16="http://schemas.microsoft.com/office/drawing/2014/main" id="{206AEF7B-D157-4D24-AE73-6C9309052267}"/>
              </a:ext>
            </a:extLst>
          </p:cNvPr>
          <p:cNvSpPr/>
          <p:nvPr/>
        </p:nvSpPr>
        <p:spPr>
          <a:xfrm>
            <a:off x="1187624" y="3592983"/>
            <a:ext cx="1365250" cy="4016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tIns="36000" anchor="ctr"/>
          <a:lstStyle/>
          <a:p>
            <a:pPr algn="ctr" eaLnBrk="1" hangingPunct="1">
              <a:defRPr/>
            </a:pPr>
            <a:r>
              <a:rPr lang="ja-JP" altLang="en-US" sz="2000" b="1" dirty="0"/>
              <a:t>正　常</a:t>
            </a:r>
          </a:p>
        </p:txBody>
      </p:sp>
      <p:sp>
        <p:nvSpPr>
          <p:cNvPr id="28" name="角丸四角形 27">
            <a:extLst>
              <a:ext uri="{FF2B5EF4-FFF2-40B4-BE49-F238E27FC236}">
                <a16:creationId xmlns:a16="http://schemas.microsoft.com/office/drawing/2014/main" id="{2050E1D9-3229-4669-A71C-28A5D3F2902F}"/>
              </a:ext>
            </a:extLst>
          </p:cNvPr>
          <p:cNvSpPr/>
          <p:nvPr/>
        </p:nvSpPr>
        <p:spPr>
          <a:xfrm>
            <a:off x="6696075" y="3592983"/>
            <a:ext cx="1365250" cy="401638"/>
          </a:xfrm>
          <a:prstGeom prst="roundRect">
            <a:avLst/>
          </a:prstGeom>
          <a:solidFill>
            <a:schemeClr val="accent6">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tIns="36000" anchor="ctr"/>
          <a:lstStyle/>
          <a:p>
            <a:pPr algn="ctr" eaLnBrk="1" hangingPunct="1">
              <a:defRPr/>
            </a:pPr>
            <a:r>
              <a:rPr lang="ja-JP" altLang="en-US" sz="2000" b="1" dirty="0"/>
              <a:t>異　常</a:t>
            </a:r>
          </a:p>
        </p:txBody>
      </p:sp>
      <p:sp>
        <p:nvSpPr>
          <p:cNvPr id="3" name="タイトル 2">
            <a:extLst>
              <a:ext uri="{FF2B5EF4-FFF2-40B4-BE49-F238E27FC236}">
                <a16:creationId xmlns:a16="http://schemas.microsoft.com/office/drawing/2014/main" id="{3DAA118D-4D35-4A67-B596-3271CF7CE199}"/>
              </a:ext>
            </a:extLst>
          </p:cNvPr>
          <p:cNvSpPr>
            <a:spLocks noGrp="1"/>
          </p:cNvSpPr>
          <p:nvPr>
            <p:ph type="title"/>
          </p:nvPr>
        </p:nvSpPr>
        <p:spPr/>
        <p:txBody>
          <a:bodyPr>
            <a:normAutofit fontScale="90000"/>
          </a:bodyPr>
          <a:lstStyle/>
          <a:p>
            <a:r>
              <a:rPr kumimoji="1" lang="ja-JP" altLang="en-US" dirty="0"/>
              <a:t>栄養補給の方法</a:t>
            </a:r>
          </a:p>
        </p:txBody>
      </p:sp>
      <p:sp>
        <p:nvSpPr>
          <p:cNvPr id="31" name="テキスト ボックス 30">
            <a:extLst>
              <a:ext uri="{FF2B5EF4-FFF2-40B4-BE49-F238E27FC236}">
                <a16:creationId xmlns:a16="http://schemas.microsoft.com/office/drawing/2014/main" id="{61B1612E-9A3C-4916-A3BE-6591F1A7682B}"/>
              </a:ext>
            </a:extLst>
          </p:cNvPr>
          <p:cNvSpPr txBox="1"/>
          <p:nvPr/>
        </p:nvSpPr>
        <p:spPr>
          <a:xfrm>
            <a:off x="5788541" y="169200"/>
            <a:ext cx="2311851"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5-1.</a:t>
            </a:r>
            <a:r>
              <a:rPr lang="ja-JP" altLang="en-US" sz="1400" b="1" dirty="0">
                <a:solidFill>
                  <a:schemeClr val="bg1"/>
                </a:solidFill>
                <a:latin typeface="游ゴシック" panose="020B0400000000000000" pitchFamily="50" charset="-128"/>
                <a:ea typeface="游ゴシック" panose="020B0400000000000000" pitchFamily="50" charset="-128"/>
              </a:rPr>
              <a:t>栄養補給と経管栄養法</a:t>
            </a:r>
          </a:p>
        </p:txBody>
      </p:sp>
      <p:cxnSp>
        <p:nvCxnSpPr>
          <p:cNvPr id="29" name="直線コネクタ 28">
            <a:extLst>
              <a:ext uri="{FF2B5EF4-FFF2-40B4-BE49-F238E27FC236}">
                <a16:creationId xmlns:a16="http://schemas.microsoft.com/office/drawing/2014/main" id="{307C0196-1DF7-4B72-8DF1-591ABA7D580A}"/>
              </a:ext>
            </a:extLst>
          </p:cNvPr>
          <p:cNvCxnSpPr/>
          <p:nvPr/>
        </p:nvCxnSpPr>
        <p:spPr>
          <a:xfrm>
            <a:off x="4703763" y="1861169"/>
            <a:ext cx="0" cy="703735"/>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正方形/長方形 4">
            <a:extLst>
              <a:ext uri="{FF2B5EF4-FFF2-40B4-BE49-F238E27FC236}">
                <a16:creationId xmlns:a16="http://schemas.microsoft.com/office/drawing/2014/main" id="{8D576945-775C-45F7-84A1-86DD1D92828E}"/>
              </a:ext>
            </a:extLst>
          </p:cNvPr>
          <p:cNvSpPr/>
          <p:nvPr/>
        </p:nvSpPr>
        <p:spPr>
          <a:xfrm>
            <a:off x="2772240" y="1394296"/>
            <a:ext cx="3960000" cy="503237"/>
          </a:xfrm>
          <a:prstGeom prst="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000" dirty="0">
                <a:solidFill>
                  <a:schemeClr val="tx1"/>
                </a:solidFill>
                <a:latin typeface="HG丸ｺﾞｼｯｸM-PRO" pitchFamily="50" charset="-128"/>
                <a:ea typeface="HG丸ｺﾞｼｯｸM-PRO" pitchFamily="50" charset="-128"/>
              </a:rPr>
              <a:t>経口摂取が不能あるいは不十分</a:t>
            </a:r>
          </a:p>
        </p:txBody>
      </p:sp>
      <p:sp>
        <p:nvSpPr>
          <p:cNvPr id="9" name="正方形/長方形 8">
            <a:extLst>
              <a:ext uri="{FF2B5EF4-FFF2-40B4-BE49-F238E27FC236}">
                <a16:creationId xmlns:a16="http://schemas.microsoft.com/office/drawing/2014/main" id="{14A0DE53-3FB7-46D6-8561-FEADD74204D7}"/>
              </a:ext>
            </a:extLst>
          </p:cNvPr>
          <p:cNvSpPr/>
          <p:nvPr/>
        </p:nvSpPr>
        <p:spPr>
          <a:xfrm>
            <a:off x="2772240" y="2545233"/>
            <a:ext cx="3960000" cy="576263"/>
          </a:xfrm>
          <a:prstGeom prst="rect">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ja-JP" altLang="en-US" sz="2000" dirty="0">
                <a:solidFill>
                  <a:schemeClr val="tx1"/>
                </a:solidFill>
                <a:latin typeface="HG丸ｺﾞｼｯｸM-PRO" pitchFamily="50" charset="-128"/>
                <a:ea typeface="HG丸ｺﾞｼｯｸM-PRO" pitchFamily="50" charset="-128"/>
              </a:rPr>
              <a:t>消化管機能</a:t>
            </a:r>
          </a:p>
        </p:txBody>
      </p:sp>
      <p:sp>
        <p:nvSpPr>
          <p:cNvPr id="36" name="スライド番号プレースホルダー 1">
            <a:extLst>
              <a:ext uri="{FF2B5EF4-FFF2-40B4-BE49-F238E27FC236}">
                <a16:creationId xmlns:a16="http://schemas.microsoft.com/office/drawing/2014/main" id="{F1373DA2-D260-4B83-944C-0F55E6A70FE5}"/>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167</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08635642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テキスト ボックス 1">
            <a:extLst>
              <a:ext uri="{FF2B5EF4-FFF2-40B4-BE49-F238E27FC236}">
                <a16:creationId xmlns:a16="http://schemas.microsoft.com/office/drawing/2014/main" id="{B95C54B8-49C6-43DA-A12A-436AFE4FF92A}"/>
              </a:ext>
            </a:extLst>
          </p:cNvPr>
          <p:cNvSpPr txBox="1">
            <a:spLocks noChangeArrowheads="1"/>
          </p:cNvSpPr>
          <p:nvPr/>
        </p:nvSpPr>
        <p:spPr bwMode="auto">
          <a:xfrm>
            <a:off x="251520" y="1440000"/>
            <a:ext cx="8640960" cy="4031873"/>
          </a:xfrm>
          <a:prstGeom prst="rect">
            <a:avLst/>
          </a:prstGeom>
          <a:noFill/>
          <a:ln w="9525">
            <a:noFill/>
            <a:miter lim="800000"/>
            <a:headEnd/>
            <a:tailEnd/>
          </a:ln>
        </p:spPr>
        <p:txBody>
          <a:bodyPr wrap="square">
            <a:spAutoFit/>
          </a:bodyPr>
          <a:lstStyle/>
          <a:p>
            <a:pPr marL="571500" indent="-571500" algn="just" eaLnBrk="1" hangingPunct="1">
              <a:buClr>
                <a:schemeClr val="tx1">
                  <a:lumMod val="50000"/>
                  <a:lumOff val="50000"/>
                </a:schemeClr>
              </a:buClr>
              <a:buFont typeface="Wingdings" pitchFamily="2" charset="2"/>
              <a:buChar char="l"/>
              <a:defRPr/>
            </a:pPr>
            <a:r>
              <a:rPr lang="ja-JP" altLang="en-US" sz="3200" dirty="0">
                <a:latin typeface="Segoe UI" panose="020B0502040204020203" pitchFamily="34" charset="0"/>
                <a:ea typeface="メイリオ" panose="020B0604030504040204" pitchFamily="50" charset="-128"/>
              </a:rPr>
              <a:t>経静脈栄養に比べて、消化管の運動や消化液の分泌などの</a:t>
            </a:r>
            <a:r>
              <a:rPr lang="ja-JP" altLang="en-US" sz="3200" dirty="0">
                <a:solidFill>
                  <a:srgbClr val="C00000"/>
                </a:solidFill>
                <a:latin typeface="Segoe UI" panose="020B0502040204020203" pitchFamily="34" charset="0"/>
                <a:ea typeface="メイリオ" panose="020B0604030504040204" pitchFamily="50" charset="-128"/>
              </a:rPr>
              <a:t>消化管機能を促進し</a:t>
            </a:r>
            <a:r>
              <a:rPr lang="ja-JP" altLang="en-US" sz="3200" dirty="0">
                <a:latin typeface="Segoe UI" panose="020B0502040204020203" pitchFamily="34" charset="0"/>
                <a:ea typeface="メイリオ" panose="020B0604030504040204" pitchFamily="50" charset="-128"/>
              </a:rPr>
              <a:t>、腸管免疫の賦活による</a:t>
            </a:r>
            <a:r>
              <a:rPr lang="ja-JP" altLang="en-US" sz="3200" dirty="0">
                <a:solidFill>
                  <a:srgbClr val="C00000"/>
                </a:solidFill>
                <a:latin typeface="Segoe UI" panose="020B0502040204020203" pitchFamily="34" charset="0"/>
                <a:ea typeface="メイリオ" panose="020B0604030504040204" pitchFamily="50" charset="-128"/>
              </a:rPr>
              <a:t>全身免疫状態の改善</a:t>
            </a:r>
            <a:r>
              <a:rPr lang="ja-JP" altLang="en-US" sz="3200" dirty="0">
                <a:latin typeface="Segoe UI" panose="020B0502040204020203" pitchFamily="34" charset="0"/>
                <a:ea typeface="メイリオ" panose="020B0604030504040204" pitchFamily="50" charset="-128"/>
              </a:rPr>
              <a:t>にもつながるという利点がある。</a:t>
            </a:r>
            <a:endParaRPr lang="en-US" altLang="ja-JP" sz="3200" dirty="0">
              <a:latin typeface="Segoe UI" panose="020B0502040204020203" pitchFamily="34" charset="0"/>
              <a:ea typeface="メイリオ" panose="020B0604030504040204" pitchFamily="50" charset="-128"/>
            </a:endParaRPr>
          </a:p>
          <a:p>
            <a:pPr algn="just" eaLnBrk="1" hangingPunct="1">
              <a:buClr>
                <a:schemeClr val="tx1">
                  <a:lumMod val="50000"/>
                  <a:lumOff val="50000"/>
                </a:schemeClr>
              </a:buClr>
              <a:defRPr/>
            </a:pPr>
            <a:endParaRPr lang="en-US" altLang="ja-JP" sz="3200" dirty="0">
              <a:latin typeface="Segoe UI" panose="020B0502040204020203" pitchFamily="34" charset="0"/>
              <a:ea typeface="メイリオ" panose="020B0604030504040204" pitchFamily="50" charset="-128"/>
            </a:endParaRPr>
          </a:p>
          <a:p>
            <a:pPr algn="just" eaLnBrk="1" hangingPunct="1">
              <a:buClr>
                <a:schemeClr val="tx1">
                  <a:lumMod val="50000"/>
                  <a:lumOff val="50000"/>
                </a:schemeClr>
              </a:buClr>
              <a:defRPr/>
            </a:pPr>
            <a:r>
              <a:rPr lang="ja-JP" altLang="en-US" sz="3200" dirty="0">
                <a:latin typeface="Segoe UI" panose="020B0502040204020203" pitchFamily="34" charset="0"/>
                <a:ea typeface="メイリオ" panose="020B0604030504040204" pitchFamily="50" charset="-128"/>
              </a:rPr>
              <a:t>→　栄養状態の改善</a:t>
            </a:r>
            <a:endParaRPr lang="en-US" altLang="ja-JP" sz="3200" dirty="0">
              <a:latin typeface="Segoe UI" panose="020B0502040204020203" pitchFamily="34" charset="0"/>
              <a:ea typeface="メイリオ" panose="020B0604030504040204" pitchFamily="50" charset="-128"/>
            </a:endParaRPr>
          </a:p>
          <a:p>
            <a:pPr marL="828000" eaLnBrk="1" hangingPunct="1">
              <a:defRPr/>
            </a:pPr>
            <a:r>
              <a:rPr lang="ja-JP" altLang="en-US" sz="3200" dirty="0">
                <a:latin typeface="Segoe UI" panose="020B0502040204020203" pitchFamily="34" charset="0"/>
                <a:ea typeface="メイリオ" panose="020B0604030504040204" pitchFamily="50" charset="-128"/>
              </a:rPr>
              <a:t>褥瘡</a:t>
            </a:r>
            <a:r>
              <a:rPr lang="ja-JP" altLang="en-US" sz="2800" dirty="0">
                <a:latin typeface="Segoe UI" panose="020B0502040204020203" pitchFamily="34" charset="0"/>
                <a:ea typeface="メイリオ" panose="020B0604030504040204" pitchFamily="50" charset="-128"/>
              </a:rPr>
              <a:t>（じょくそう：床ずれのこと）</a:t>
            </a:r>
            <a:r>
              <a:rPr lang="ja-JP" altLang="en-US" sz="3200" dirty="0">
                <a:latin typeface="Segoe UI" panose="020B0502040204020203" pitchFamily="34" charset="0"/>
                <a:ea typeface="メイリオ" panose="020B0604030504040204" pitchFamily="50" charset="-128"/>
              </a:rPr>
              <a:t>の予防</a:t>
            </a:r>
            <a:endParaRPr lang="en-US" altLang="ja-JP" sz="3200" dirty="0">
              <a:latin typeface="Segoe UI" panose="020B0502040204020203" pitchFamily="34" charset="0"/>
              <a:ea typeface="メイリオ" panose="020B0604030504040204" pitchFamily="50" charset="-128"/>
            </a:endParaRPr>
          </a:p>
          <a:p>
            <a:pPr marL="828000" eaLnBrk="1" hangingPunct="1">
              <a:defRPr/>
            </a:pPr>
            <a:r>
              <a:rPr lang="ja-JP" altLang="en-US" sz="3200" dirty="0">
                <a:latin typeface="Segoe UI" panose="020B0502040204020203" pitchFamily="34" charset="0"/>
                <a:ea typeface="メイリオ" panose="020B0604030504040204" pitchFamily="50" charset="-128"/>
              </a:rPr>
              <a:t>肺炎の予防</a:t>
            </a:r>
          </a:p>
        </p:txBody>
      </p:sp>
      <p:sp>
        <p:nvSpPr>
          <p:cNvPr id="2" name="タイトル 1">
            <a:extLst>
              <a:ext uri="{FF2B5EF4-FFF2-40B4-BE49-F238E27FC236}">
                <a16:creationId xmlns:a16="http://schemas.microsoft.com/office/drawing/2014/main" id="{03F0E3C5-C31A-4A77-9B11-17BBDA5847BB}"/>
              </a:ext>
            </a:extLst>
          </p:cNvPr>
          <p:cNvSpPr>
            <a:spLocks noGrp="1"/>
          </p:cNvSpPr>
          <p:nvPr>
            <p:ph type="title"/>
          </p:nvPr>
        </p:nvSpPr>
        <p:spPr/>
        <p:txBody>
          <a:bodyPr>
            <a:normAutofit fontScale="90000"/>
          </a:bodyPr>
          <a:lstStyle/>
          <a:p>
            <a:r>
              <a:rPr kumimoji="1" lang="ja-JP" altLang="en-US" dirty="0"/>
              <a:t>経管栄養法の利点</a:t>
            </a:r>
          </a:p>
        </p:txBody>
      </p:sp>
      <p:sp>
        <p:nvSpPr>
          <p:cNvPr id="7" name="テキスト ボックス 6">
            <a:extLst>
              <a:ext uri="{FF2B5EF4-FFF2-40B4-BE49-F238E27FC236}">
                <a16:creationId xmlns:a16="http://schemas.microsoft.com/office/drawing/2014/main" id="{B24B5C39-156F-45C5-9891-CCC82262FF3D}"/>
              </a:ext>
            </a:extLst>
          </p:cNvPr>
          <p:cNvSpPr txBox="1"/>
          <p:nvPr/>
        </p:nvSpPr>
        <p:spPr>
          <a:xfrm>
            <a:off x="5788541" y="169200"/>
            <a:ext cx="2311851"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5-1.</a:t>
            </a:r>
            <a:r>
              <a:rPr lang="ja-JP" altLang="en-US" sz="1400" b="1" dirty="0">
                <a:solidFill>
                  <a:schemeClr val="bg1"/>
                </a:solidFill>
                <a:latin typeface="游ゴシック" panose="020B0400000000000000" pitchFamily="50" charset="-128"/>
                <a:ea typeface="游ゴシック" panose="020B0400000000000000" pitchFamily="50" charset="-128"/>
              </a:rPr>
              <a:t>栄養補給と経管栄養法</a:t>
            </a:r>
          </a:p>
        </p:txBody>
      </p:sp>
      <p:sp>
        <p:nvSpPr>
          <p:cNvPr id="5" name="スライド番号プレースホルダー 1">
            <a:extLst>
              <a:ext uri="{FF2B5EF4-FFF2-40B4-BE49-F238E27FC236}">
                <a16:creationId xmlns:a16="http://schemas.microsoft.com/office/drawing/2014/main" id="{0EE28104-2995-481B-942D-BE920E125CDF}"/>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168</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78038050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5C97D41-E6DD-44F3-97C7-7B6944BF283F}"/>
              </a:ext>
            </a:extLst>
          </p:cNvPr>
          <p:cNvSpPr txBox="1"/>
          <p:nvPr/>
        </p:nvSpPr>
        <p:spPr>
          <a:xfrm>
            <a:off x="251520" y="1440000"/>
            <a:ext cx="8640960" cy="3539430"/>
          </a:xfrm>
          <a:prstGeom prst="rect">
            <a:avLst/>
          </a:prstGeom>
          <a:noFill/>
        </p:spPr>
        <p:txBody>
          <a:bodyPr wrap="square">
            <a:spAutoFit/>
          </a:bodyPr>
          <a:lstStyle/>
          <a:p>
            <a:pPr marL="571500" indent="-571500" algn="just" eaLnBrk="1" fontAlgn="auto" hangingPunct="1">
              <a:spcBef>
                <a:spcPts val="0"/>
              </a:spcBef>
              <a:spcAft>
                <a:spcPts val="0"/>
              </a:spcAft>
              <a:buClr>
                <a:schemeClr val="tx1">
                  <a:lumMod val="50000"/>
                  <a:lumOff val="50000"/>
                </a:schemeClr>
              </a:buClr>
              <a:buFont typeface="Wingdings" pitchFamily="2" charset="2"/>
              <a:buChar char="l"/>
              <a:defRPr/>
            </a:pPr>
            <a:r>
              <a:rPr lang="ja-JP" altLang="en-US" sz="3200" dirty="0">
                <a:latin typeface="Segoe UI" panose="020B0502040204020203" pitchFamily="34" charset="0"/>
                <a:ea typeface="メイリオ" panose="020B0604030504040204" pitchFamily="50" charset="-128"/>
              </a:rPr>
              <a:t>とくに、寝たきりで人工呼吸器を使用している対象者の場合、年齢や消費カロリーに応じた、適正な量と内容の栄養剤の注入が必要となる。</a:t>
            </a:r>
            <a:endParaRPr lang="en-US" altLang="ja-JP" sz="3200" dirty="0">
              <a:latin typeface="Segoe UI" panose="020B0502040204020203" pitchFamily="34" charset="0"/>
              <a:ea typeface="メイリオ" panose="020B0604030504040204" pitchFamily="50" charset="-128"/>
            </a:endParaRPr>
          </a:p>
          <a:p>
            <a:pPr eaLnBrk="1" fontAlgn="auto" hangingPunct="1">
              <a:spcBef>
                <a:spcPts val="0"/>
              </a:spcBef>
              <a:spcAft>
                <a:spcPts val="0"/>
              </a:spcAft>
              <a:defRPr/>
            </a:pPr>
            <a:endParaRPr lang="en-US" altLang="ja-JP" sz="3200" dirty="0">
              <a:latin typeface="Segoe UI" panose="020B0502040204020203" pitchFamily="34" charset="0"/>
              <a:ea typeface="メイリオ" panose="020B0604030504040204" pitchFamily="50" charset="-128"/>
            </a:endParaRPr>
          </a:p>
          <a:p>
            <a:pPr eaLnBrk="1" fontAlgn="auto" hangingPunct="1">
              <a:spcBef>
                <a:spcPts val="0"/>
              </a:spcBef>
              <a:spcAft>
                <a:spcPts val="0"/>
              </a:spcAft>
              <a:defRPr/>
            </a:pPr>
            <a:r>
              <a:rPr lang="ja-JP" altLang="en-US" sz="3200" dirty="0">
                <a:latin typeface="Segoe UI" panose="020B0502040204020203" pitchFamily="34" charset="0"/>
                <a:ea typeface="メイリオ" panose="020B0604030504040204" pitchFamily="50" charset="-128"/>
              </a:rPr>
              <a:t>　　肥満、高血糖から糖尿病、高脂血症、</a:t>
            </a:r>
            <a:endParaRPr lang="en-US" altLang="ja-JP" sz="3200" dirty="0">
              <a:latin typeface="Segoe UI" panose="020B0502040204020203" pitchFamily="34" charset="0"/>
              <a:ea typeface="メイリオ" panose="020B0604030504040204" pitchFamily="50" charset="-128"/>
            </a:endParaRPr>
          </a:p>
          <a:p>
            <a:pPr eaLnBrk="1" fontAlgn="auto" hangingPunct="1">
              <a:spcBef>
                <a:spcPts val="0"/>
              </a:spcBef>
              <a:spcAft>
                <a:spcPts val="0"/>
              </a:spcAft>
              <a:defRPr/>
            </a:pPr>
            <a:r>
              <a:rPr lang="ja-JP" altLang="en-US" sz="3200" dirty="0">
                <a:latin typeface="Segoe UI" panose="020B0502040204020203" pitchFamily="34" charset="0"/>
                <a:ea typeface="メイリオ" panose="020B0604030504040204" pitchFamily="50" charset="-128"/>
              </a:rPr>
              <a:t>　　脂肪肝等の原因となる。</a:t>
            </a:r>
          </a:p>
        </p:txBody>
      </p:sp>
      <p:sp>
        <p:nvSpPr>
          <p:cNvPr id="4" name="タイトル 3">
            <a:extLst>
              <a:ext uri="{FF2B5EF4-FFF2-40B4-BE49-F238E27FC236}">
                <a16:creationId xmlns:a16="http://schemas.microsoft.com/office/drawing/2014/main" id="{7BFC2832-5142-40D2-9294-C66FADD56600}"/>
              </a:ext>
            </a:extLst>
          </p:cNvPr>
          <p:cNvSpPr>
            <a:spLocks noGrp="1"/>
          </p:cNvSpPr>
          <p:nvPr>
            <p:ph type="title"/>
          </p:nvPr>
        </p:nvSpPr>
        <p:spPr/>
        <p:txBody>
          <a:bodyPr>
            <a:normAutofit fontScale="90000"/>
          </a:bodyPr>
          <a:lstStyle/>
          <a:p>
            <a:r>
              <a:rPr kumimoji="1" lang="ja-JP" altLang="en-US" dirty="0"/>
              <a:t>経管栄養法の注意点</a:t>
            </a:r>
          </a:p>
        </p:txBody>
      </p:sp>
      <p:sp>
        <p:nvSpPr>
          <p:cNvPr id="7" name="テキスト ボックス 6">
            <a:extLst>
              <a:ext uri="{FF2B5EF4-FFF2-40B4-BE49-F238E27FC236}">
                <a16:creationId xmlns:a16="http://schemas.microsoft.com/office/drawing/2014/main" id="{8AC5F33F-23B1-4EE5-B7F0-593CDBFF48E4}"/>
              </a:ext>
            </a:extLst>
          </p:cNvPr>
          <p:cNvSpPr txBox="1"/>
          <p:nvPr/>
        </p:nvSpPr>
        <p:spPr>
          <a:xfrm>
            <a:off x="5788541" y="169200"/>
            <a:ext cx="2311851"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5-1.</a:t>
            </a:r>
            <a:r>
              <a:rPr lang="ja-JP" altLang="en-US" sz="1400" b="1" dirty="0">
                <a:solidFill>
                  <a:schemeClr val="bg1"/>
                </a:solidFill>
                <a:latin typeface="游ゴシック" panose="020B0400000000000000" pitchFamily="50" charset="-128"/>
                <a:ea typeface="游ゴシック" panose="020B0400000000000000" pitchFamily="50" charset="-128"/>
              </a:rPr>
              <a:t>栄養補給と経管栄養法</a:t>
            </a:r>
          </a:p>
        </p:txBody>
      </p:sp>
      <p:sp>
        <p:nvSpPr>
          <p:cNvPr id="5" name="スライド番号プレースホルダー 1">
            <a:extLst>
              <a:ext uri="{FF2B5EF4-FFF2-40B4-BE49-F238E27FC236}">
                <a16:creationId xmlns:a16="http://schemas.microsoft.com/office/drawing/2014/main" id="{146BBD9B-DE68-4CA9-8ED9-9C6ECF0F2C72}"/>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169</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420016794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a:extLst>
              <a:ext uri="{FF2B5EF4-FFF2-40B4-BE49-F238E27FC236}">
                <a16:creationId xmlns:a16="http://schemas.microsoft.com/office/drawing/2014/main" id="{29972029-9E5D-4BE8-AF3D-22542483BEA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07604" y="1296935"/>
            <a:ext cx="5616724" cy="5272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0989C832-8C6F-4182-B2FC-622BAF21685B}"/>
              </a:ext>
            </a:extLst>
          </p:cNvPr>
          <p:cNvSpPr>
            <a:spLocks noGrp="1"/>
          </p:cNvSpPr>
          <p:nvPr>
            <p:ph type="title"/>
          </p:nvPr>
        </p:nvSpPr>
        <p:spPr/>
        <p:txBody>
          <a:bodyPr>
            <a:normAutofit fontScale="90000"/>
          </a:bodyPr>
          <a:lstStyle/>
          <a:p>
            <a:r>
              <a:rPr lang="ja-JP" altLang="en-US" dirty="0"/>
              <a:t>経管</a:t>
            </a:r>
            <a:r>
              <a:rPr kumimoji="1" lang="ja-JP" altLang="en-US" dirty="0"/>
              <a:t>栄養法</a:t>
            </a:r>
          </a:p>
        </p:txBody>
      </p:sp>
      <p:sp>
        <p:nvSpPr>
          <p:cNvPr id="7" name="テキスト ボックス 6">
            <a:extLst>
              <a:ext uri="{FF2B5EF4-FFF2-40B4-BE49-F238E27FC236}">
                <a16:creationId xmlns:a16="http://schemas.microsoft.com/office/drawing/2014/main" id="{2B0876D8-4A5B-4742-AE82-E5CCE5E84570}"/>
              </a:ext>
            </a:extLst>
          </p:cNvPr>
          <p:cNvSpPr txBox="1"/>
          <p:nvPr/>
        </p:nvSpPr>
        <p:spPr>
          <a:xfrm>
            <a:off x="5788541" y="169200"/>
            <a:ext cx="2311851"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5-1.</a:t>
            </a:r>
            <a:r>
              <a:rPr lang="ja-JP" altLang="en-US" sz="1400" b="1" dirty="0">
                <a:solidFill>
                  <a:schemeClr val="bg1"/>
                </a:solidFill>
                <a:latin typeface="游ゴシック" panose="020B0400000000000000" pitchFamily="50" charset="-128"/>
                <a:ea typeface="游ゴシック" panose="020B0400000000000000" pitchFamily="50" charset="-128"/>
              </a:rPr>
              <a:t>栄養補給と経管栄養法</a:t>
            </a:r>
          </a:p>
        </p:txBody>
      </p:sp>
      <p:sp>
        <p:nvSpPr>
          <p:cNvPr id="5" name="スライド番号プレースホルダー 1">
            <a:extLst>
              <a:ext uri="{FF2B5EF4-FFF2-40B4-BE49-F238E27FC236}">
                <a16:creationId xmlns:a16="http://schemas.microsoft.com/office/drawing/2014/main" id="{8D942DC2-027B-4FFB-8FD7-CC40E27CAE21}"/>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170</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53142055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テキスト ボックス 1">
            <a:extLst>
              <a:ext uri="{FF2B5EF4-FFF2-40B4-BE49-F238E27FC236}">
                <a16:creationId xmlns:a16="http://schemas.microsoft.com/office/drawing/2014/main" id="{8B171F76-87F4-4911-B199-A1CCA6AA0C00}"/>
              </a:ext>
            </a:extLst>
          </p:cNvPr>
          <p:cNvSpPr txBox="1">
            <a:spLocks noChangeArrowheads="1"/>
          </p:cNvSpPr>
          <p:nvPr/>
        </p:nvSpPr>
        <p:spPr bwMode="auto">
          <a:xfrm>
            <a:off x="252000" y="1224000"/>
            <a:ext cx="8820960" cy="5293757"/>
          </a:xfrm>
          <a:prstGeom prst="rect">
            <a:avLst/>
          </a:prstGeom>
          <a:noFill/>
          <a:ln w="9525">
            <a:noFill/>
            <a:miter lim="800000"/>
            <a:headEnd/>
            <a:tailEnd/>
          </a:ln>
        </p:spPr>
        <p:txBody>
          <a:bodyPr wrap="square">
            <a:spAutoFit/>
          </a:bodyPr>
          <a:lstStyle/>
          <a:p>
            <a:pPr marL="457200" indent="-457200" eaLnBrk="1" hangingPunct="1">
              <a:buClr>
                <a:schemeClr val="tx1">
                  <a:lumMod val="50000"/>
                  <a:lumOff val="50000"/>
                </a:schemeClr>
              </a:buClr>
              <a:buFont typeface="Wingdings" pitchFamily="2" charset="2"/>
              <a:buChar char="l"/>
              <a:defRPr/>
            </a:pPr>
            <a:r>
              <a:rPr lang="ja-JP" altLang="en-US" sz="3200" b="1" dirty="0">
                <a:solidFill>
                  <a:srgbClr val="002060"/>
                </a:solidFill>
                <a:latin typeface="Segoe UI" panose="020B0502040204020203" pitchFamily="34" charset="0"/>
                <a:ea typeface="メイリオ" panose="020B0604030504040204" pitchFamily="50" charset="-128"/>
              </a:rPr>
              <a:t>嚥下・摂食障害</a:t>
            </a:r>
            <a:endParaRPr lang="en-US" altLang="ja-JP" sz="3200" b="1" dirty="0">
              <a:latin typeface="Segoe UI" panose="020B0502040204020203" pitchFamily="34" charset="0"/>
              <a:ea typeface="メイリオ" panose="020B0604030504040204" pitchFamily="50" charset="-128"/>
            </a:endParaRPr>
          </a:p>
          <a:p>
            <a:pPr marL="360000" eaLnBrk="1" hangingPunct="1">
              <a:defRPr/>
            </a:pPr>
            <a:r>
              <a:rPr lang="ja-JP" altLang="en-US" sz="3200" dirty="0">
                <a:latin typeface="Segoe UI" panose="020B0502040204020203" pitchFamily="34" charset="0"/>
                <a:ea typeface="メイリオ" panose="020B0604030504040204" pitchFamily="50" charset="-128"/>
              </a:rPr>
              <a:t>　  </a:t>
            </a:r>
            <a:r>
              <a:rPr lang="ja-JP" altLang="en-US" sz="2800" dirty="0">
                <a:latin typeface="Segoe UI" panose="020B0502040204020203" pitchFamily="34" charset="0"/>
                <a:ea typeface="メイリオ" panose="020B0604030504040204" pitchFamily="50" charset="-128"/>
              </a:rPr>
              <a:t>脳血管障害、認知症等で自発的に摂食できない</a:t>
            </a:r>
            <a:endParaRPr lang="en-US" altLang="ja-JP" sz="2800" dirty="0">
              <a:latin typeface="Segoe UI" panose="020B0502040204020203" pitchFamily="34" charset="0"/>
              <a:ea typeface="メイリオ" panose="020B0604030504040204" pitchFamily="50" charset="-128"/>
            </a:endParaRPr>
          </a:p>
          <a:p>
            <a:pPr marL="360000" eaLnBrk="1" hangingPunct="1">
              <a:defRPr/>
            </a:pPr>
            <a:r>
              <a:rPr lang="ja-JP" altLang="en-US" sz="2800" dirty="0">
                <a:latin typeface="Segoe UI" panose="020B0502040204020203" pitchFamily="34" charset="0"/>
                <a:ea typeface="メイリオ" panose="020B0604030504040204" pitchFamily="50" charset="-128"/>
              </a:rPr>
              <a:t>　　神経筋疾患で、嚥下・摂食困難または不能</a:t>
            </a:r>
            <a:endParaRPr lang="en-US" altLang="ja-JP" sz="2800" dirty="0">
              <a:latin typeface="Segoe UI" panose="020B0502040204020203" pitchFamily="34" charset="0"/>
              <a:ea typeface="メイリオ" panose="020B0604030504040204" pitchFamily="50" charset="-128"/>
            </a:endParaRPr>
          </a:p>
          <a:p>
            <a:pPr marL="360000" eaLnBrk="1" hangingPunct="1">
              <a:defRPr/>
            </a:pPr>
            <a:r>
              <a:rPr lang="ja-JP" altLang="en-US" sz="2800" dirty="0">
                <a:latin typeface="Segoe UI" panose="020B0502040204020203" pitchFamily="34" charset="0"/>
                <a:ea typeface="メイリオ" panose="020B0604030504040204" pitchFamily="50" charset="-128"/>
              </a:rPr>
              <a:t>　　頭部、顔面外傷のための嚥下・摂食困難</a:t>
            </a:r>
            <a:endParaRPr lang="en-US" altLang="ja-JP" sz="2800" dirty="0">
              <a:latin typeface="Segoe UI" panose="020B0502040204020203" pitchFamily="34" charset="0"/>
              <a:ea typeface="メイリオ" panose="020B0604030504040204" pitchFamily="50" charset="-128"/>
            </a:endParaRPr>
          </a:p>
          <a:p>
            <a:pPr marL="360000" eaLnBrk="1" hangingPunct="1">
              <a:defRPr/>
            </a:pPr>
            <a:r>
              <a:rPr lang="ja-JP" altLang="en-US" sz="2800" dirty="0">
                <a:latin typeface="Segoe UI" panose="020B0502040204020203" pitchFamily="34" charset="0"/>
                <a:ea typeface="メイリオ" panose="020B0604030504040204" pitchFamily="50" charset="-128"/>
              </a:rPr>
              <a:t>　　食道穿孔　など</a:t>
            </a:r>
            <a:endParaRPr lang="en-US" altLang="ja-JP" sz="2800" dirty="0">
              <a:latin typeface="Segoe UI" panose="020B0502040204020203" pitchFamily="34" charset="0"/>
              <a:ea typeface="メイリオ" panose="020B0604030504040204" pitchFamily="50" charset="-128"/>
            </a:endParaRPr>
          </a:p>
          <a:p>
            <a:pPr marL="457200" indent="-457200" eaLnBrk="1" hangingPunct="1">
              <a:spcBef>
                <a:spcPts val="1200"/>
              </a:spcBef>
              <a:buClr>
                <a:schemeClr val="tx1">
                  <a:lumMod val="50000"/>
                  <a:lumOff val="50000"/>
                </a:schemeClr>
              </a:buClr>
              <a:buFont typeface="Wingdings" pitchFamily="2" charset="2"/>
              <a:buChar char="l"/>
              <a:defRPr/>
            </a:pPr>
            <a:r>
              <a:rPr lang="ja-JP" altLang="en-US" sz="3200" b="1" dirty="0">
                <a:solidFill>
                  <a:srgbClr val="002060"/>
                </a:solidFill>
                <a:latin typeface="Segoe UI" panose="020B0502040204020203" pitchFamily="34" charset="0"/>
                <a:ea typeface="メイリオ" panose="020B0604030504040204" pitchFamily="50" charset="-128"/>
              </a:rPr>
              <a:t>繰り返す誤嚥性肺炎</a:t>
            </a:r>
            <a:endParaRPr lang="en-US" altLang="ja-JP" sz="3200" b="1" dirty="0">
              <a:latin typeface="Segoe UI" panose="020B0502040204020203" pitchFamily="34" charset="0"/>
              <a:ea typeface="メイリオ" panose="020B0604030504040204" pitchFamily="50" charset="-128"/>
            </a:endParaRPr>
          </a:p>
          <a:p>
            <a:pPr marL="360000" eaLnBrk="1" hangingPunct="1">
              <a:defRPr/>
            </a:pPr>
            <a:r>
              <a:rPr lang="en-US" altLang="ja-JP" sz="3200" dirty="0">
                <a:latin typeface="Segoe UI" panose="020B0502040204020203" pitchFamily="34" charset="0"/>
                <a:ea typeface="メイリオ" panose="020B0604030504040204" pitchFamily="50" charset="-128"/>
              </a:rPr>
              <a:t>     </a:t>
            </a:r>
            <a:r>
              <a:rPr lang="ja-JP" altLang="en-US" sz="2800" dirty="0">
                <a:latin typeface="Segoe UI" panose="020B0502040204020203" pitchFamily="34" charset="0"/>
                <a:ea typeface="メイリオ" panose="020B0604030504040204" pitchFamily="50" charset="-128"/>
              </a:rPr>
              <a:t>摂食できるが誤嚥を繰り返す</a:t>
            </a:r>
            <a:endParaRPr lang="en-US" altLang="ja-JP" sz="2800" dirty="0">
              <a:latin typeface="Segoe UI" panose="020B0502040204020203" pitchFamily="34" charset="0"/>
              <a:ea typeface="メイリオ" panose="020B0604030504040204" pitchFamily="50" charset="-128"/>
            </a:endParaRPr>
          </a:p>
          <a:p>
            <a:pPr marL="457200" indent="-457200" eaLnBrk="1" hangingPunct="1">
              <a:spcBef>
                <a:spcPts val="1200"/>
              </a:spcBef>
              <a:buClr>
                <a:schemeClr val="tx1">
                  <a:lumMod val="50000"/>
                  <a:lumOff val="50000"/>
                </a:schemeClr>
              </a:buClr>
              <a:buFont typeface="Wingdings" pitchFamily="2" charset="2"/>
              <a:buChar char="l"/>
              <a:defRPr/>
            </a:pPr>
            <a:r>
              <a:rPr lang="ja-JP" altLang="en-US" sz="3200" b="1" dirty="0">
                <a:solidFill>
                  <a:srgbClr val="002060"/>
                </a:solidFill>
                <a:latin typeface="Segoe UI" panose="020B0502040204020203" pitchFamily="34" charset="0"/>
                <a:ea typeface="メイリオ" panose="020B0604030504040204" pitchFamily="50" charset="-128"/>
              </a:rPr>
              <a:t>炎症性腸疾患</a:t>
            </a:r>
            <a:endParaRPr lang="en-US" altLang="ja-JP" sz="3200" b="1" dirty="0">
              <a:latin typeface="Segoe UI" panose="020B0502040204020203" pitchFamily="34" charset="0"/>
              <a:ea typeface="メイリオ" panose="020B0604030504040204" pitchFamily="50" charset="-128"/>
            </a:endParaRPr>
          </a:p>
          <a:p>
            <a:pPr marL="360000" eaLnBrk="1" hangingPunct="1">
              <a:defRPr/>
            </a:pPr>
            <a:r>
              <a:rPr lang="ja-JP" altLang="en-US" sz="3200" dirty="0">
                <a:latin typeface="Segoe UI" panose="020B0502040204020203" pitchFamily="34" charset="0"/>
                <a:ea typeface="メイリオ" panose="020B0604030504040204" pitchFamily="50" charset="-128"/>
              </a:rPr>
              <a:t>　　</a:t>
            </a:r>
            <a:r>
              <a:rPr lang="ja-JP" altLang="en-US" sz="2800" dirty="0">
                <a:latin typeface="Segoe UI" panose="020B0502040204020203" pitchFamily="34" charset="0"/>
                <a:ea typeface="メイリオ" panose="020B0604030504040204" pitchFamily="50" charset="-128"/>
              </a:rPr>
              <a:t>クローン病など</a:t>
            </a:r>
            <a:endParaRPr lang="en-US" altLang="ja-JP" sz="2800" dirty="0">
              <a:latin typeface="Segoe UI" panose="020B0502040204020203" pitchFamily="34" charset="0"/>
              <a:ea typeface="メイリオ" panose="020B0604030504040204" pitchFamily="50" charset="-128"/>
            </a:endParaRPr>
          </a:p>
          <a:p>
            <a:pPr marL="457200" indent="-457200" eaLnBrk="1" hangingPunct="1">
              <a:spcBef>
                <a:spcPts val="500"/>
              </a:spcBef>
              <a:buClr>
                <a:schemeClr val="tx1">
                  <a:lumMod val="50000"/>
                  <a:lumOff val="50000"/>
                </a:schemeClr>
              </a:buClr>
              <a:buFont typeface="Wingdings" pitchFamily="2" charset="2"/>
              <a:buChar char="l"/>
              <a:defRPr/>
            </a:pPr>
            <a:r>
              <a:rPr lang="ja-JP" altLang="en-US" sz="3200" b="1" dirty="0">
                <a:solidFill>
                  <a:srgbClr val="002060"/>
                </a:solidFill>
                <a:latin typeface="Segoe UI" panose="020B0502040204020203" pitchFamily="34" charset="0"/>
                <a:ea typeface="メイリオ" panose="020B0604030504040204" pitchFamily="50" charset="-128"/>
              </a:rPr>
              <a:t>その他</a:t>
            </a:r>
            <a:endParaRPr lang="ja-JP" altLang="en-US" sz="3200" b="1" dirty="0">
              <a:latin typeface="Segoe UI" panose="020B0502040204020203" pitchFamily="34" charset="0"/>
              <a:ea typeface="メイリオ" panose="020B0604030504040204" pitchFamily="50" charset="-128"/>
            </a:endParaRPr>
          </a:p>
        </p:txBody>
      </p:sp>
      <p:sp>
        <p:nvSpPr>
          <p:cNvPr id="2" name="タイトル 1">
            <a:extLst>
              <a:ext uri="{FF2B5EF4-FFF2-40B4-BE49-F238E27FC236}">
                <a16:creationId xmlns:a16="http://schemas.microsoft.com/office/drawing/2014/main" id="{4B445EF9-922F-4562-9D9D-2C6EE6505649}"/>
              </a:ext>
            </a:extLst>
          </p:cNvPr>
          <p:cNvSpPr>
            <a:spLocks noGrp="1"/>
          </p:cNvSpPr>
          <p:nvPr>
            <p:ph type="title"/>
          </p:nvPr>
        </p:nvSpPr>
        <p:spPr/>
        <p:txBody>
          <a:bodyPr>
            <a:normAutofit fontScale="90000"/>
          </a:bodyPr>
          <a:lstStyle/>
          <a:p>
            <a:r>
              <a:rPr lang="ja-JP" altLang="en-US" dirty="0"/>
              <a:t>経管栄養が必要となる病態・病気</a:t>
            </a:r>
            <a:endParaRPr kumimoji="1" lang="ja-JP" altLang="en-US" dirty="0"/>
          </a:p>
        </p:txBody>
      </p:sp>
      <p:sp>
        <p:nvSpPr>
          <p:cNvPr id="7" name="テキスト ボックス 6">
            <a:extLst>
              <a:ext uri="{FF2B5EF4-FFF2-40B4-BE49-F238E27FC236}">
                <a16:creationId xmlns:a16="http://schemas.microsoft.com/office/drawing/2014/main" id="{A3E3BBB4-3F2B-49CC-B037-A3E63ECAD965}"/>
              </a:ext>
            </a:extLst>
          </p:cNvPr>
          <p:cNvSpPr txBox="1"/>
          <p:nvPr/>
        </p:nvSpPr>
        <p:spPr>
          <a:xfrm>
            <a:off x="5788541" y="169200"/>
            <a:ext cx="2311851"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5-1.</a:t>
            </a:r>
            <a:r>
              <a:rPr lang="ja-JP" altLang="en-US" sz="1400" b="1" dirty="0">
                <a:solidFill>
                  <a:schemeClr val="bg1"/>
                </a:solidFill>
                <a:latin typeface="游ゴシック" panose="020B0400000000000000" pitchFamily="50" charset="-128"/>
                <a:ea typeface="游ゴシック" panose="020B0400000000000000" pitchFamily="50" charset="-128"/>
              </a:rPr>
              <a:t>栄養補給と経管栄養法</a:t>
            </a:r>
          </a:p>
        </p:txBody>
      </p:sp>
      <p:sp>
        <p:nvSpPr>
          <p:cNvPr id="5" name="スライド番号プレースホルダー 1">
            <a:extLst>
              <a:ext uri="{FF2B5EF4-FFF2-40B4-BE49-F238E27FC236}">
                <a16:creationId xmlns:a16="http://schemas.microsoft.com/office/drawing/2014/main" id="{500FEB1D-6EAD-40F6-920B-6CCE86EFE893}"/>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171</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9526783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29A841-0529-4FC2-9DD3-9E52230B5B16}"/>
              </a:ext>
            </a:extLst>
          </p:cNvPr>
          <p:cNvSpPr>
            <a:spLocks noGrp="1"/>
          </p:cNvSpPr>
          <p:nvPr>
            <p:ph type="title"/>
          </p:nvPr>
        </p:nvSpPr>
        <p:spPr/>
        <p:txBody>
          <a:bodyPr>
            <a:normAutofit fontScale="90000"/>
          </a:bodyPr>
          <a:lstStyle/>
          <a:p>
            <a:r>
              <a:rPr lang="ja-JP" altLang="en-US" dirty="0"/>
              <a:t>流水による手洗い</a:t>
            </a:r>
            <a:endParaRPr kumimoji="1" lang="ja-JP" altLang="en-US" dirty="0"/>
          </a:p>
        </p:txBody>
      </p:sp>
      <p:sp>
        <p:nvSpPr>
          <p:cNvPr id="14" name="テキスト ボックス 13">
            <a:extLst>
              <a:ext uri="{FF2B5EF4-FFF2-40B4-BE49-F238E27FC236}">
                <a16:creationId xmlns:a16="http://schemas.microsoft.com/office/drawing/2014/main" id="{121F1AF8-36FE-40CF-A293-D2B5A792B1EC}"/>
              </a:ext>
            </a:extLst>
          </p:cNvPr>
          <p:cNvSpPr txBox="1"/>
          <p:nvPr/>
        </p:nvSpPr>
        <p:spPr>
          <a:xfrm>
            <a:off x="5609004" y="169200"/>
            <a:ext cx="2491388"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2-2.</a:t>
            </a:r>
            <a:r>
              <a:rPr lang="ja-JP" altLang="en-US" sz="1400" b="1" dirty="0">
                <a:solidFill>
                  <a:schemeClr val="bg1"/>
                </a:solidFill>
                <a:latin typeface="游ゴシック" panose="020B0400000000000000" pitchFamily="50" charset="-128"/>
                <a:ea typeface="游ゴシック" panose="020B0400000000000000" pitchFamily="50" charset="-128"/>
              </a:rPr>
              <a:t>感染予防の具体的な方法</a:t>
            </a:r>
          </a:p>
        </p:txBody>
      </p:sp>
      <p:sp>
        <p:nvSpPr>
          <p:cNvPr id="10" name="テキスト ボックス 9">
            <a:extLst>
              <a:ext uri="{FF2B5EF4-FFF2-40B4-BE49-F238E27FC236}">
                <a16:creationId xmlns:a16="http://schemas.microsoft.com/office/drawing/2014/main" id="{A53C8BBC-34A8-4229-8076-031B1480100C}"/>
              </a:ext>
            </a:extLst>
          </p:cNvPr>
          <p:cNvSpPr txBox="1"/>
          <p:nvPr/>
        </p:nvSpPr>
        <p:spPr>
          <a:xfrm>
            <a:off x="6588224" y="5391507"/>
            <a:ext cx="2376264" cy="10618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rPr>
              <a:t>出典）介護職員によるたんの吸引等の</a:t>
            </a:r>
            <a:endParaRPr kumimoji="1" lang="en-US" altLang="ja-JP" sz="9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dirty="0">
                <a:solidFill>
                  <a:prstClr val="black"/>
                </a:solidFill>
                <a:latin typeface="Segoe UI" panose="020B0502040204020203" pitchFamily="34" charset="0"/>
                <a:ea typeface="メイリオ" panose="020B0604030504040204" pitchFamily="50" charset="-128"/>
              </a:rPr>
              <a:t>　　　</a:t>
            </a:r>
            <a:r>
              <a:rPr kumimoji="1" lang="ja-JP" altLang="en-US" sz="9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rPr>
              <a:t>研修テキスト </a:t>
            </a:r>
            <a:r>
              <a:rPr kumimoji="1" lang="en-US" altLang="ja-JP" sz="9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rPr>
              <a:t>- </a:t>
            </a:r>
            <a:r>
              <a:rPr kumimoji="1" lang="ja-JP" altLang="en-US" sz="9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rPr>
              <a:t>平成</a:t>
            </a:r>
            <a:r>
              <a:rPr kumimoji="1" lang="en-US" altLang="ja-JP" sz="9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rPr>
              <a:t>27</a:t>
            </a:r>
            <a:r>
              <a:rPr kumimoji="1" lang="ja-JP" altLang="en-US" sz="9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rPr>
              <a:t>年改正版</a:t>
            </a:r>
            <a:endParaRPr kumimoji="1" lang="en-US" altLang="ja-JP" sz="9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endParaRPr>
          </a:p>
          <a:p>
            <a:pPr lvl="0">
              <a:defRPr/>
            </a:pPr>
            <a:r>
              <a:rPr lang="ja-JP" altLang="en-US" sz="900" dirty="0">
                <a:solidFill>
                  <a:prstClr val="black"/>
                </a:solidFill>
                <a:latin typeface="Segoe UI" panose="020B0502040204020203" pitchFamily="34" charset="0"/>
                <a:ea typeface="メイリオ" panose="020B0604030504040204" pitchFamily="50" charset="-128"/>
              </a:rPr>
              <a:t>（平成</a:t>
            </a:r>
            <a:r>
              <a:rPr lang="en-US" altLang="ja-JP" sz="900" dirty="0">
                <a:solidFill>
                  <a:prstClr val="black"/>
                </a:solidFill>
                <a:latin typeface="Segoe UI" panose="020B0502040204020203" pitchFamily="34" charset="0"/>
                <a:ea typeface="メイリオ" panose="020B0604030504040204" pitchFamily="50" charset="-128"/>
              </a:rPr>
              <a:t>26 </a:t>
            </a:r>
            <a:r>
              <a:rPr lang="ja-JP" altLang="en-US" sz="900" dirty="0">
                <a:solidFill>
                  <a:prstClr val="black"/>
                </a:solidFill>
                <a:latin typeface="Segoe UI" panose="020B0502040204020203" pitchFamily="34" charset="0"/>
                <a:ea typeface="メイリオ" panose="020B0604030504040204" pitchFamily="50" charset="-128"/>
              </a:rPr>
              <a:t>年度セーフティネット支援対策等事業費補助金（社会福祉推進事業分）</a:t>
            </a:r>
            <a:endParaRPr lang="en-US" altLang="ja-JP" sz="900" dirty="0">
              <a:solidFill>
                <a:prstClr val="black"/>
              </a:solidFill>
              <a:latin typeface="Segoe UI" panose="020B0502040204020203" pitchFamily="34" charset="0"/>
              <a:ea typeface="メイリオ" panose="020B0604030504040204" pitchFamily="50" charset="-128"/>
            </a:endParaRPr>
          </a:p>
          <a:p>
            <a:pPr lvl="0">
              <a:defRPr/>
            </a:pPr>
            <a:r>
              <a:rPr lang="ja-JP" altLang="en-US" sz="900" dirty="0">
                <a:solidFill>
                  <a:prstClr val="black"/>
                </a:solidFill>
                <a:latin typeface="Segoe UI" panose="020B0502040204020203" pitchFamily="34" charset="0"/>
                <a:ea typeface="メイリオ" panose="020B0604030504040204" pitchFamily="50" charset="-128"/>
              </a:rPr>
              <a:t>介護職員等によるたんの吸引等の研修</a:t>
            </a:r>
            <a:endParaRPr lang="en-US" altLang="ja-JP" sz="900" dirty="0">
              <a:solidFill>
                <a:prstClr val="black"/>
              </a:solidFill>
              <a:latin typeface="Segoe UI" panose="020B0502040204020203" pitchFamily="34" charset="0"/>
              <a:ea typeface="メイリオ" panose="020B0604030504040204" pitchFamily="50" charset="-128"/>
            </a:endParaRPr>
          </a:p>
          <a:p>
            <a:pPr lvl="0">
              <a:defRPr/>
            </a:pPr>
            <a:r>
              <a:rPr lang="ja-JP" altLang="en-US" sz="900" dirty="0">
                <a:solidFill>
                  <a:prstClr val="black"/>
                </a:solidFill>
                <a:latin typeface="Segoe UI" panose="020B0502040204020203" pitchFamily="34" charset="0"/>
                <a:ea typeface="メイリオ" panose="020B0604030504040204" pitchFamily="50" charset="-128"/>
              </a:rPr>
              <a:t>テキストの見直しに関する調査研究事業，</a:t>
            </a:r>
            <a:endParaRPr lang="en-US" altLang="ja-JP" sz="900" dirty="0">
              <a:solidFill>
                <a:prstClr val="black"/>
              </a:solidFill>
              <a:latin typeface="Segoe UI" panose="020B0502040204020203" pitchFamily="34" charset="0"/>
              <a:ea typeface="メイリオ" panose="020B0604030504040204" pitchFamily="50" charset="-128"/>
            </a:endParaRPr>
          </a:p>
          <a:p>
            <a:pPr lvl="0">
              <a:defRPr/>
            </a:pPr>
            <a:r>
              <a:rPr lang="zh-TW" altLang="en-US" sz="900" dirty="0">
                <a:solidFill>
                  <a:prstClr val="black"/>
                </a:solidFill>
                <a:latin typeface="Segoe UI" panose="020B0502040204020203" pitchFamily="34" charset="0"/>
                <a:ea typeface="メイリオ" panose="020B0604030504040204" pitchFamily="50" charset="-128"/>
              </a:rPr>
              <a:t>一般社団法人 全国訪問看護事業協会</a:t>
            </a:r>
            <a:r>
              <a:rPr kumimoji="1" lang="ja-JP" altLang="en-US" sz="9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rPr>
              <a:t>）</a:t>
            </a:r>
          </a:p>
        </p:txBody>
      </p:sp>
      <p:sp>
        <p:nvSpPr>
          <p:cNvPr id="172036" name="Text Box 3">
            <a:extLst>
              <a:ext uri="{FF2B5EF4-FFF2-40B4-BE49-F238E27FC236}">
                <a16:creationId xmlns:a16="http://schemas.microsoft.com/office/drawing/2014/main" id="{E1C8AB97-69E2-4E10-9BFD-51AC6AD24410}"/>
              </a:ext>
            </a:extLst>
          </p:cNvPr>
          <p:cNvSpPr txBox="1">
            <a:spLocks noChangeArrowheads="1"/>
          </p:cNvSpPr>
          <p:nvPr/>
        </p:nvSpPr>
        <p:spPr bwMode="auto">
          <a:xfrm>
            <a:off x="341993" y="1188000"/>
            <a:ext cx="8445500" cy="45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400" dirty="0">
                <a:latin typeface="Segoe UI" panose="020B0502040204020203" pitchFamily="34" charset="0"/>
                <a:ea typeface="メイリオ" panose="020B0604030504040204" pitchFamily="50" charset="-128"/>
              </a:rPr>
              <a:t>吸引前には、流水と石けんでよく手をあらいましょう。</a:t>
            </a:r>
          </a:p>
        </p:txBody>
      </p:sp>
      <p:pic>
        <p:nvPicPr>
          <p:cNvPr id="3" name="図 2">
            <a:extLst>
              <a:ext uri="{FF2B5EF4-FFF2-40B4-BE49-F238E27FC236}">
                <a16:creationId xmlns:a16="http://schemas.microsoft.com/office/drawing/2014/main" id="{F8831854-5C39-4A32-B2B5-A44C25EFDF09}"/>
              </a:ext>
            </a:extLst>
          </p:cNvPr>
          <p:cNvPicPr>
            <a:picLocks noChangeAspect="1"/>
          </p:cNvPicPr>
          <p:nvPr/>
        </p:nvPicPr>
        <p:blipFill>
          <a:blip r:embed="rId3"/>
          <a:stretch>
            <a:fillRect/>
          </a:stretch>
        </p:blipFill>
        <p:spPr>
          <a:xfrm>
            <a:off x="430762" y="1730096"/>
            <a:ext cx="6157462" cy="4795248"/>
          </a:xfrm>
          <a:prstGeom prst="rect">
            <a:avLst/>
          </a:prstGeom>
        </p:spPr>
      </p:pic>
      <p:sp>
        <p:nvSpPr>
          <p:cNvPr id="7" name="スライド番号プレースホルダー 1">
            <a:extLst>
              <a:ext uri="{FF2B5EF4-FFF2-40B4-BE49-F238E27FC236}">
                <a16:creationId xmlns:a16="http://schemas.microsoft.com/office/drawing/2014/main" id="{04725796-2D07-4FAB-9598-86BABAD28350}"/>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13</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9119857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テキスト ボックス 1">
            <a:extLst>
              <a:ext uri="{FF2B5EF4-FFF2-40B4-BE49-F238E27FC236}">
                <a16:creationId xmlns:a16="http://schemas.microsoft.com/office/drawing/2014/main" id="{1CF6FF61-D5EB-4902-AD1D-2623CA9DD828}"/>
              </a:ext>
            </a:extLst>
          </p:cNvPr>
          <p:cNvSpPr txBox="1">
            <a:spLocks noChangeArrowheads="1"/>
          </p:cNvSpPr>
          <p:nvPr/>
        </p:nvSpPr>
        <p:spPr bwMode="auto">
          <a:xfrm>
            <a:off x="251520" y="1188000"/>
            <a:ext cx="8712968" cy="5365571"/>
          </a:xfrm>
          <a:prstGeom prst="rect">
            <a:avLst/>
          </a:prstGeom>
          <a:noFill/>
          <a:ln w="9525">
            <a:noFill/>
            <a:miter lim="800000"/>
            <a:headEnd/>
            <a:tailEnd/>
          </a:ln>
        </p:spPr>
        <p:txBody>
          <a:bodyPr wrap="square">
            <a:spAutoFit/>
          </a:bodyPr>
          <a:lstStyle/>
          <a:p>
            <a:pPr eaLnBrk="1" hangingPunct="1">
              <a:defRPr/>
            </a:pPr>
            <a:r>
              <a:rPr lang="ja-JP" altLang="en-US" sz="2800" b="1" dirty="0">
                <a:solidFill>
                  <a:srgbClr val="002060"/>
                </a:solidFill>
                <a:latin typeface="Segoe UI" panose="020B0502040204020203" pitchFamily="34" charset="0"/>
                <a:ea typeface="メイリオ" panose="020B0604030504040204" pitchFamily="50" charset="-128"/>
              </a:rPr>
              <a:t>経鼻胃管</a:t>
            </a:r>
            <a:endParaRPr lang="en-US" altLang="ja-JP" sz="2800" b="1" dirty="0">
              <a:solidFill>
                <a:srgbClr val="002060"/>
              </a:solidFill>
              <a:latin typeface="Segoe UI" panose="020B0502040204020203" pitchFamily="34" charset="0"/>
              <a:ea typeface="メイリオ" panose="020B0604030504040204" pitchFamily="50" charset="-128"/>
            </a:endParaRPr>
          </a:p>
          <a:p>
            <a:pPr marL="288000" eaLnBrk="1" hangingPunct="1">
              <a:lnSpc>
                <a:spcPts val="2800"/>
              </a:lnSpc>
              <a:buSzPct val="80000"/>
              <a:buFont typeface="ＭＳ Ｐゴシック" pitchFamily="50" charset="-128"/>
              <a:buChar char="〇"/>
              <a:defRPr/>
            </a:pPr>
            <a:r>
              <a:rPr lang="ja-JP" altLang="en-US" sz="2550" dirty="0">
                <a:latin typeface="Segoe UI" panose="020B0502040204020203" pitchFamily="34" charset="0"/>
                <a:ea typeface="メイリオ" panose="020B0604030504040204" pitchFamily="50" charset="-128"/>
              </a:rPr>
              <a:t>挿入が簡便</a:t>
            </a:r>
            <a:endParaRPr lang="en-US" altLang="ja-JP" sz="2550" dirty="0">
              <a:latin typeface="Segoe UI" panose="020B0502040204020203" pitchFamily="34" charset="0"/>
              <a:ea typeface="メイリオ" panose="020B0604030504040204" pitchFamily="50" charset="-128"/>
            </a:endParaRPr>
          </a:p>
          <a:p>
            <a:pPr marL="288000" eaLnBrk="1" hangingPunct="1">
              <a:lnSpc>
                <a:spcPts val="2800"/>
              </a:lnSpc>
              <a:buFont typeface="Wingdings" pitchFamily="2" charset="2"/>
              <a:buChar char="l"/>
              <a:defRPr/>
            </a:pPr>
            <a:r>
              <a:rPr lang="ja-JP" altLang="en-US" sz="2550" dirty="0">
                <a:latin typeface="Segoe UI" panose="020B0502040204020203" pitchFamily="34" charset="0"/>
                <a:ea typeface="メイリオ" panose="020B0604030504040204" pitchFamily="50" charset="-128"/>
              </a:rPr>
              <a:t>挿入状態での違和感がある</a:t>
            </a:r>
            <a:endParaRPr lang="en-US" altLang="ja-JP" sz="2550" dirty="0">
              <a:latin typeface="Segoe UI" panose="020B0502040204020203" pitchFamily="34" charset="0"/>
              <a:ea typeface="メイリオ" panose="020B0604030504040204" pitchFamily="50" charset="-128"/>
            </a:endParaRPr>
          </a:p>
          <a:p>
            <a:pPr marL="288000" eaLnBrk="1" hangingPunct="1">
              <a:lnSpc>
                <a:spcPts val="2800"/>
              </a:lnSpc>
              <a:buFont typeface="Wingdings" pitchFamily="2" charset="2"/>
              <a:buChar char="l"/>
              <a:defRPr/>
            </a:pPr>
            <a:r>
              <a:rPr lang="ja-JP" altLang="en-US" sz="2550" dirty="0">
                <a:latin typeface="Segoe UI" panose="020B0502040204020203" pitchFamily="34" charset="0"/>
                <a:ea typeface="メイリオ" panose="020B0604030504040204" pitchFamily="50" charset="-128"/>
              </a:rPr>
              <a:t>外見上、重篤感がある</a:t>
            </a:r>
            <a:endParaRPr lang="en-US" altLang="ja-JP" sz="2550" dirty="0">
              <a:latin typeface="Segoe UI" panose="020B0502040204020203" pitchFamily="34" charset="0"/>
              <a:ea typeface="メイリオ" panose="020B0604030504040204" pitchFamily="50" charset="-128"/>
            </a:endParaRPr>
          </a:p>
          <a:p>
            <a:pPr marL="288000" eaLnBrk="1" hangingPunct="1">
              <a:lnSpc>
                <a:spcPts val="2800"/>
              </a:lnSpc>
              <a:buFont typeface="Wingdings" pitchFamily="2" charset="2"/>
              <a:buChar char="l"/>
              <a:defRPr/>
            </a:pPr>
            <a:r>
              <a:rPr lang="ja-JP" altLang="en-US" sz="2550" dirty="0">
                <a:latin typeface="Segoe UI" panose="020B0502040204020203" pitchFamily="34" charset="0"/>
                <a:ea typeface="メイリオ" panose="020B0604030504040204" pitchFamily="50" charset="-128"/>
              </a:rPr>
              <a:t>鼻孔から胃まで挿入が困難な対象者もいる</a:t>
            </a:r>
            <a:endParaRPr lang="en-US" altLang="ja-JP" sz="2550" dirty="0">
              <a:latin typeface="Segoe UI" panose="020B0502040204020203" pitchFamily="34" charset="0"/>
              <a:ea typeface="メイリオ" panose="020B0604030504040204" pitchFamily="50" charset="-128"/>
            </a:endParaRPr>
          </a:p>
          <a:p>
            <a:pPr marL="288000" eaLnBrk="1" hangingPunct="1">
              <a:lnSpc>
                <a:spcPts val="2800"/>
              </a:lnSpc>
              <a:buFont typeface="Wingdings" pitchFamily="2" charset="2"/>
              <a:buChar char="l"/>
              <a:defRPr/>
            </a:pPr>
            <a:r>
              <a:rPr lang="en-US" altLang="ja-JP" sz="2550" dirty="0">
                <a:latin typeface="Segoe UI" panose="020B0502040204020203" pitchFamily="34" charset="0"/>
                <a:ea typeface="メイリオ" panose="020B0604030504040204" pitchFamily="50" charset="-128"/>
              </a:rPr>
              <a:t>1</a:t>
            </a:r>
            <a:r>
              <a:rPr lang="ja-JP" altLang="en-US" sz="2550" dirty="0">
                <a:latin typeface="Segoe UI" panose="020B0502040204020203" pitchFamily="34" charset="0"/>
                <a:ea typeface="メイリオ" panose="020B0604030504040204" pitchFamily="50" charset="-128"/>
              </a:rPr>
              <a:t>～</a:t>
            </a:r>
            <a:r>
              <a:rPr lang="en-US" altLang="ja-JP" sz="2550" dirty="0">
                <a:latin typeface="Segoe UI" panose="020B0502040204020203" pitchFamily="34" charset="0"/>
                <a:ea typeface="メイリオ" panose="020B0604030504040204" pitchFamily="50" charset="-128"/>
              </a:rPr>
              <a:t>2</a:t>
            </a:r>
            <a:r>
              <a:rPr lang="ja-JP" altLang="en-US" sz="2550" dirty="0">
                <a:latin typeface="Segoe UI" panose="020B0502040204020203" pitchFamily="34" charset="0"/>
                <a:ea typeface="メイリオ" panose="020B0604030504040204" pitchFamily="50" charset="-128"/>
              </a:rPr>
              <a:t>週間毎交換が必要</a:t>
            </a:r>
            <a:endParaRPr lang="en-US" altLang="ja-JP" sz="2550" dirty="0">
              <a:latin typeface="Segoe UI" panose="020B0502040204020203" pitchFamily="34" charset="0"/>
              <a:ea typeface="メイリオ" panose="020B0604030504040204" pitchFamily="50" charset="-128"/>
            </a:endParaRPr>
          </a:p>
          <a:p>
            <a:pPr marL="288000" eaLnBrk="1" hangingPunct="1">
              <a:lnSpc>
                <a:spcPts val="2800"/>
              </a:lnSpc>
              <a:buFont typeface="Wingdings" pitchFamily="2" charset="2"/>
              <a:buChar char="l"/>
              <a:defRPr/>
            </a:pPr>
            <a:r>
              <a:rPr lang="ja-JP" altLang="en-US" sz="2550" dirty="0">
                <a:latin typeface="Segoe UI" panose="020B0502040204020203" pitchFamily="34" charset="0"/>
                <a:ea typeface="メイリオ" panose="020B0604030504040204" pitchFamily="50" charset="-128"/>
              </a:rPr>
              <a:t>管が胃</a:t>
            </a:r>
            <a:r>
              <a:rPr lang="ja-JP" altLang="en-US" sz="2550" dirty="0" err="1">
                <a:latin typeface="Segoe UI" panose="020B0502040204020203" pitchFamily="34" charset="0"/>
                <a:ea typeface="メイリオ" panose="020B0604030504040204" pitchFamily="50" charset="-128"/>
              </a:rPr>
              <a:t>ろう</a:t>
            </a:r>
            <a:r>
              <a:rPr lang="ja-JP" altLang="en-US" sz="2550" dirty="0">
                <a:latin typeface="Segoe UI" panose="020B0502040204020203" pitchFamily="34" charset="0"/>
                <a:ea typeface="メイリオ" panose="020B0604030504040204" pitchFamily="50" charset="-128"/>
              </a:rPr>
              <a:t>よりも細いので、栄養剤等が詰まりやすい</a:t>
            </a:r>
            <a:endParaRPr lang="en-US" altLang="ja-JP" sz="2550" dirty="0">
              <a:latin typeface="Segoe UI" panose="020B0502040204020203" pitchFamily="34" charset="0"/>
              <a:ea typeface="メイリオ" panose="020B0604030504040204" pitchFamily="50" charset="-128"/>
            </a:endParaRPr>
          </a:p>
          <a:p>
            <a:pPr marL="288000" eaLnBrk="1" hangingPunct="1">
              <a:lnSpc>
                <a:spcPts val="2800"/>
              </a:lnSpc>
              <a:buFont typeface="Wingdings" pitchFamily="2" charset="2"/>
              <a:buChar char="l"/>
              <a:defRPr/>
            </a:pPr>
            <a:r>
              <a:rPr lang="ja-JP" altLang="en-US" sz="2550" dirty="0">
                <a:latin typeface="Segoe UI" panose="020B0502040204020203" pitchFamily="34" charset="0"/>
                <a:ea typeface="メイリオ" panose="020B0604030504040204" pitchFamily="50" charset="-128"/>
              </a:rPr>
              <a:t>抜けやすく、抜けると重大な事故につながりやすい</a:t>
            </a:r>
            <a:endParaRPr lang="en-US" altLang="ja-JP" sz="2550" dirty="0">
              <a:latin typeface="Segoe UI" panose="020B0502040204020203" pitchFamily="34" charset="0"/>
              <a:ea typeface="メイリオ" panose="020B0604030504040204" pitchFamily="50" charset="-128"/>
            </a:endParaRPr>
          </a:p>
          <a:p>
            <a:pPr eaLnBrk="1" hangingPunct="1">
              <a:spcBef>
                <a:spcPts val="300"/>
              </a:spcBef>
              <a:defRPr/>
            </a:pPr>
            <a:r>
              <a:rPr lang="ja-JP" altLang="en-US" sz="2800" b="1" dirty="0">
                <a:solidFill>
                  <a:srgbClr val="002060"/>
                </a:solidFill>
                <a:latin typeface="Segoe UI" panose="020B0502040204020203" pitchFamily="34" charset="0"/>
                <a:ea typeface="メイリオ" panose="020B0604030504040204" pitchFamily="50" charset="-128"/>
              </a:rPr>
              <a:t>胃ろう</a:t>
            </a:r>
            <a:endParaRPr lang="en-US" altLang="ja-JP" sz="2800" b="1" dirty="0">
              <a:solidFill>
                <a:srgbClr val="002060"/>
              </a:solidFill>
              <a:latin typeface="Segoe UI" panose="020B0502040204020203" pitchFamily="34" charset="0"/>
              <a:ea typeface="メイリオ" panose="020B0604030504040204" pitchFamily="50" charset="-128"/>
            </a:endParaRPr>
          </a:p>
          <a:p>
            <a:pPr marL="288000" eaLnBrk="1" hangingPunct="1">
              <a:lnSpc>
                <a:spcPts val="2800"/>
              </a:lnSpc>
              <a:buSzPct val="80000"/>
              <a:buFont typeface="ＭＳ Ｐゴシック" pitchFamily="50" charset="-128"/>
              <a:buChar char="〇"/>
              <a:defRPr/>
            </a:pPr>
            <a:r>
              <a:rPr lang="ja-JP" altLang="en-US" sz="2550" dirty="0">
                <a:latin typeface="Segoe UI" panose="020B0502040204020203" pitchFamily="34" charset="0"/>
                <a:ea typeface="メイリオ" panose="020B0604030504040204" pitchFamily="50" charset="-128"/>
              </a:rPr>
              <a:t>顔の外見がすっきりしている</a:t>
            </a:r>
            <a:endParaRPr lang="en-US" altLang="ja-JP" sz="2550" dirty="0">
              <a:latin typeface="Segoe UI" panose="020B0502040204020203" pitchFamily="34" charset="0"/>
              <a:ea typeface="メイリオ" panose="020B0604030504040204" pitchFamily="50" charset="-128"/>
            </a:endParaRPr>
          </a:p>
          <a:p>
            <a:pPr marL="288000" eaLnBrk="1" hangingPunct="1">
              <a:lnSpc>
                <a:spcPts val="2800"/>
              </a:lnSpc>
              <a:buSzPct val="80000"/>
              <a:buFont typeface="ＭＳ Ｐゴシック" pitchFamily="50" charset="-128"/>
              <a:buChar char="〇"/>
              <a:defRPr/>
            </a:pPr>
            <a:r>
              <a:rPr lang="ja-JP" altLang="en-US" sz="2550" dirty="0">
                <a:latin typeface="Segoe UI" panose="020B0502040204020203" pitchFamily="34" charset="0"/>
                <a:ea typeface="メイリオ" panose="020B0604030504040204" pitchFamily="50" charset="-128"/>
              </a:rPr>
              <a:t>抜けにくい</a:t>
            </a:r>
            <a:endParaRPr lang="en-US" altLang="ja-JP" sz="2550" dirty="0">
              <a:latin typeface="Segoe UI" panose="020B0502040204020203" pitchFamily="34" charset="0"/>
              <a:ea typeface="メイリオ" panose="020B0604030504040204" pitchFamily="50" charset="-128"/>
            </a:endParaRPr>
          </a:p>
          <a:p>
            <a:pPr marL="288000">
              <a:lnSpc>
                <a:spcPts val="2800"/>
              </a:lnSpc>
              <a:buSzPct val="80000"/>
              <a:buFont typeface="ＭＳ Ｐゴシック" pitchFamily="50" charset="-128"/>
              <a:buChar char="〇"/>
              <a:defRPr/>
            </a:pPr>
            <a:r>
              <a:rPr lang="ja-JP" altLang="en-US" sz="2550" dirty="0">
                <a:latin typeface="Segoe UI" panose="020B0502040204020203" pitchFamily="34" charset="0"/>
                <a:ea typeface="メイリオ" panose="020B0604030504040204" pitchFamily="50" charset="-128"/>
              </a:rPr>
              <a:t>胃</a:t>
            </a:r>
            <a:r>
              <a:rPr lang="ja-JP" altLang="en-US" sz="2550" dirty="0" err="1">
                <a:latin typeface="Segoe UI" panose="020B0502040204020203" pitchFamily="34" charset="0"/>
                <a:ea typeface="メイリオ" panose="020B0604030504040204" pitchFamily="50" charset="-128"/>
              </a:rPr>
              <a:t>ろう</a:t>
            </a:r>
            <a:r>
              <a:rPr lang="ja-JP" altLang="en-US" sz="2550" dirty="0">
                <a:latin typeface="Segoe UI" panose="020B0502040204020203" pitchFamily="34" charset="0"/>
                <a:ea typeface="メイリオ" panose="020B0604030504040204" pitchFamily="50" charset="-128"/>
              </a:rPr>
              <a:t>ボタンやチューブの交換が</a:t>
            </a:r>
            <a:r>
              <a:rPr lang="en-US" altLang="ja-JP" sz="2550" dirty="0">
                <a:latin typeface="Segoe UI" panose="020B0502040204020203" pitchFamily="34" charset="0"/>
                <a:ea typeface="メイリオ" panose="020B0604030504040204" pitchFamily="50" charset="-128"/>
              </a:rPr>
              <a:t>4</a:t>
            </a:r>
            <a:r>
              <a:rPr lang="ja-JP" altLang="en-US" sz="2550" dirty="0">
                <a:latin typeface="Segoe UI" panose="020B0502040204020203" pitchFamily="34" charset="0"/>
                <a:ea typeface="メイリオ" panose="020B0604030504040204" pitchFamily="50" charset="-128"/>
              </a:rPr>
              <a:t>～</a:t>
            </a:r>
            <a:r>
              <a:rPr lang="en-US" altLang="ja-JP" sz="2550" dirty="0">
                <a:latin typeface="Segoe UI" panose="020B0502040204020203" pitchFamily="34" charset="0"/>
                <a:ea typeface="メイリオ" panose="020B0604030504040204" pitchFamily="50" charset="-128"/>
              </a:rPr>
              <a:t>5</a:t>
            </a:r>
            <a:r>
              <a:rPr lang="ja-JP" altLang="en-US" sz="2550" dirty="0">
                <a:latin typeface="Segoe UI" panose="020B0502040204020203" pitchFamily="34" charset="0"/>
                <a:ea typeface="メイリオ" panose="020B0604030504040204" pitchFamily="50" charset="-128"/>
              </a:rPr>
              <a:t>ヶ月毎でよい</a:t>
            </a:r>
            <a:endParaRPr lang="en-US" altLang="ja-JP" sz="2550" dirty="0">
              <a:latin typeface="Segoe UI" panose="020B0502040204020203" pitchFamily="34" charset="0"/>
              <a:ea typeface="メイリオ" panose="020B0604030504040204" pitchFamily="50" charset="-128"/>
            </a:endParaRPr>
          </a:p>
          <a:p>
            <a:pPr marL="288000" eaLnBrk="1" hangingPunct="1">
              <a:lnSpc>
                <a:spcPts val="2800"/>
              </a:lnSpc>
              <a:buFont typeface="Wingdings" pitchFamily="2" charset="2"/>
              <a:buChar char="l"/>
              <a:defRPr/>
            </a:pPr>
            <a:r>
              <a:rPr lang="ja-JP" altLang="en-US" sz="2550" dirty="0">
                <a:latin typeface="Segoe UI" panose="020B0502040204020203" pitchFamily="34" charset="0"/>
                <a:ea typeface="メイリオ" panose="020B0604030504040204" pitchFamily="50" charset="-128"/>
              </a:rPr>
              <a:t>造設時、手術が必要</a:t>
            </a:r>
            <a:endParaRPr lang="en-US" altLang="ja-JP" sz="2550" dirty="0">
              <a:latin typeface="Segoe UI" panose="020B0502040204020203" pitchFamily="34" charset="0"/>
              <a:ea typeface="メイリオ" panose="020B0604030504040204" pitchFamily="50" charset="-128"/>
            </a:endParaRPr>
          </a:p>
          <a:p>
            <a:pPr marL="288000" eaLnBrk="1" hangingPunct="1">
              <a:lnSpc>
                <a:spcPts val="2800"/>
              </a:lnSpc>
              <a:buFont typeface="Wingdings" pitchFamily="2" charset="2"/>
              <a:buChar char="l"/>
              <a:defRPr/>
            </a:pPr>
            <a:r>
              <a:rPr lang="ja-JP" altLang="en-US" sz="2550" dirty="0">
                <a:latin typeface="Segoe UI" panose="020B0502040204020203" pitchFamily="34" charset="0"/>
                <a:ea typeface="メイリオ" panose="020B0604030504040204" pitchFamily="50" charset="-128"/>
              </a:rPr>
              <a:t>合併症（皮膚のトラブルや腹膜炎等）のリスク</a:t>
            </a:r>
          </a:p>
        </p:txBody>
      </p:sp>
      <p:sp>
        <p:nvSpPr>
          <p:cNvPr id="2" name="タイトル 1">
            <a:extLst>
              <a:ext uri="{FF2B5EF4-FFF2-40B4-BE49-F238E27FC236}">
                <a16:creationId xmlns:a16="http://schemas.microsoft.com/office/drawing/2014/main" id="{2FFF257A-A861-4688-A0F5-2278204CEEBA}"/>
              </a:ext>
            </a:extLst>
          </p:cNvPr>
          <p:cNvSpPr>
            <a:spLocks noGrp="1"/>
          </p:cNvSpPr>
          <p:nvPr>
            <p:ph type="title"/>
          </p:nvPr>
        </p:nvSpPr>
        <p:spPr/>
        <p:txBody>
          <a:bodyPr>
            <a:normAutofit fontScale="90000"/>
          </a:bodyPr>
          <a:lstStyle/>
          <a:p>
            <a:r>
              <a:rPr lang="ja-JP" altLang="en-US" dirty="0"/>
              <a:t>経鼻胃管と胃ろうを介する経管栄養法の利点と欠点</a:t>
            </a:r>
            <a:endParaRPr kumimoji="1" lang="ja-JP" altLang="en-US" dirty="0"/>
          </a:p>
        </p:txBody>
      </p:sp>
      <p:sp>
        <p:nvSpPr>
          <p:cNvPr id="7" name="テキスト ボックス 6">
            <a:extLst>
              <a:ext uri="{FF2B5EF4-FFF2-40B4-BE49-F238E27FC236}">
                <a16:creationId xmlns:a16="http://schemas.microsoft.com/office/drawing/2014/main" id="{BADDC202-29D3-491E-96BB-79D012B05F6B}"/>
              </a:ext>
            </a:extLst>
          </p:cNvPr>
          <p:cNvSpPr txBox="1"/>
          <p:nvPr/>
        </p:nvSpPr>
        <p:spPr>
          <a:xfrm>
            <a:off x="5788541" y="169200"/>
            <a:ext cx="2311851"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5-1.</a:t>
            </a:r>
            <a:r>
              <a:rPr lang="ja-JP" altLang="en-US" sz="1400" b="1" dirty="0">
                <a:solidFill>
                  <a:schemeClr val="bg1"/>
                </a:solidFill>
                <a:latin typeface="游ゴシック" panose="020B0400000000000000" pitchFamily="50" charset="-128"/>
                <a:ea typeface="游ゴシック" panose="020B0400000000000000" pitchFamily="50" charset="-128"/>
              </a:rPr>
              <a:t>栄養補給と経管栄養法</a:t>
            </a:r>
          </a:p>
        </p:txBody>
      </p:sp>
      <p:sp>
        <p:nvSpPr>
          <p:cNvPr id="5" name="スライド番号プレースホルダー 1">
            <a:extLst>
              <a:ext uri="{FF2B5EF4-FFF2-40B4-BE49-F238E27FC236}">
                <a16:creationId xmlns:a16="http://schemas.microsoft.com/office/drawing/2014/main" id="{23E43B43-3349-48C1-95BE-B4A17CFEAD05}"/>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172</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38915244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969" y="1462607"/>
            <a:ext cx="4611224" cy="4905927"/>
          </a:xfrm>
          <a:prstGeom prst="rect">
            <a:avLst/>
          </a:prstGeom>
        </p:spPr>
      </p:pic>
      <p:sp>
        <p:nvSpPr>
          <p:cNvPr id="2" name="タイトル 1">
            <a:extLst>
              <a:ext uri="{FF2B5EF4-FFF2-40B4-BE49-F238E27FC236}">
                <a16:creationId xmlns:a16="http://schemas.microsoft.com/office/drawing/2014/main" id="{D556CA2C-0FB3-401E-B46D-67DC1E0BFE82}"/>
              </a:ext>
            </a:extLst>
          </p:cNvPr>
          <p:cNvSpPr>
            <a:spLocks noGrp="1"/>
          </p:cNvSpPr>
          <p:nvPr>
            <p:ph type="title"/>
          </p:nvPr>
        </p:nvSpPr>
        <p:spPr/>
        <p:txBody>
          <a:bodyPr>
            <a:normAutofit fontScale="90000"/>
          </a:bodyPr>
          <a:lstStyle/>
          <a:p>
            <a:r>
              <a:rPr kumimoji="1" lang="ja-JP" altLang="en-US" dirty="0"/>
              <a:t>胃の位置と構造</a:t>
            </a:r>
          </a:p>
        </p:txBody>
      </p:sp>
      <p:sp>
        <p:nvSpPr>
          <p:cNvPr id="9" name="テキスト ボックス 8">
            <a:extLst>
              <a:ext uri="{FF2B5EF4-FFF2-40B4-BE49-F238E27FC236}">
                <a16:creationId xmlns:a16="http://schemas.microsoft.com/office/drawing/2014/main" id="{97789A25-D43F-462B-A003-51CA3B8CB5CA}"/>
              </a:ext>
            </a:extLst>
          </p:cNvPr>
          <p:cNvSpPr txBox="1"/>
          <p:nvPr/>
        </p:nvSpPr>
        <p:spPr>
          <a:xfrm>
            <a:off x="5788541" y="169200"/>
            <a:ext cx="2311851"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5-1.</a:t>
            </a:r>
            <a:r>
              <a:rPr lang="ja-JP" altLang="en-US" sz="1400" b="1" dirty="0">
                <a:solidFill>
                  <a:schemeClr val="bg1"/>
                </a:solidFill>
                <a:latin typeface="游ゴシック" panose="020B0400000000000000" pitchFamily="50" charset="-128"/>
                <a:ea typeface="游ゴシック" panose="020B0400000000000000" pitchFamily="50" charset="-128"/>
              </a:rPr>
              <a:t>栄養補給と経管栄養法</a:t>
            </a:r>
          </a:p>
        </p:txBody>
      </p:sp>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752" y="1268760"/>
            <a:ext cx="4906184" cy="2791221"/>
          </a:xfrm>
          <a:prstGeom prst="rect">
            <a:avLst/>
          </a:prstGeom>
        </p:spPr>
      </p:pic>
      <p:sp>
        <p:nvSpPr>
          <p:cNvPr id="6" name="スライド番号プレースホルダー 1">
            <a:extLst>
              <a:ext uri="{FF2B5EF4-FFF2-40B4-BE49-F238E27FC236}">
                <a16:creationId xmlns:a16="http://schemas.microsoft.com/office/drawing/2014/main" id="{7B879114-0088-497E-9BF0-9724394A7B92}"/>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173</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38926116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8">
            <a:extLst>
              <a:ext uri="{FF2B5EF4-FFF2-40B4-BE49-F238E27FC236}">
                <a16:creationId xmlns:a16="http://schemas.microsoft.com/office/drawing/2014/main" id="{D0D5E28A-94CB-4B3B-9F45-10863CDD622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62171" y="1152000"/>
            <a:ext cx="3405773" cy="5445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17FBFED0-66A3-4D59-BAFB-2A871C0069AB}"/>
              </a:ext>
            </a:extLst>
          </p:cNvPr>
          <p:cNvSpPr>
            <a:spLocks noGrp="1"/>
          </p:cNvSpPr>
          <p:nvPr>
            <p:ph type="title"/>
          </p:nvPr>
        </p:nvSpPr>
        <p:spPr/>
        <p:txBody>
          <a:bodyPr>
            <a:normAutofit fontScale="90000"/>
          </a:bodyPr>
          <a:lstStyle/>
          <a:p>
            <a:r>
              <a:rPr kumimoji="1" lang="ja-JP" altLang="en-US" dirty="0"/>
              <a:t>胃ろうとは</a:t>
            </a:r>
          </a:p>
        </p:txBody>
      </p:sp>
      <p:sp>
        <p:nvSpPr>
          <p:cNvPr id="4" name="正方形/長方形 3">
            <a:extLst>
              <a:ext uri="{FF2B5EF4-FFF2-40B4-BE49-F238E27FC236}">
                <a16:creationId xmlns:a16="http://schemas.microsoft.com/office/drawing/2014/main" id="{66CF05EF-A3B3-4D6C-AD7E-7EFC15C85895}"/>
              </a:ext>
            </a:extLst>
          </p:cNvPr>
          <p:cNvSpPr/>
          <p:nvPr/>
        </p:nvSpPr>
        <p:spPr>
          <a:xfrm>
            <a:off x="4632400" y="1260000"/>
            <a:ext cx="307777" cy="2308324"/>
          </a:xfrm>
          <a:prstGeom prst="rect">
            <a:avLst/>
          </a:prstGeom>
          <a:noFill/>
        </p:spPr>
        <p:txBody>
          <a:bodyPr vert="eaVert" wrap="none" lIns="0" tIns="0" rIns="0" bIns="0">
            <a:spAutoFit/>
          </a:bodyPr>
          <a:lstStyle/>
          <a:p>
            <a:r>
              <a:rPr lang="ja-JP" altLang="en-US" sz="2000" dirty="0">
                <a:ln w="0"/>
                <a:latin typeface="Segoe UI" panose="020B0502040204020203" pitchFamily="34" charset="0"/>
                <a:ea typeface="メイリオ" panose="020B0604030504040204" pitchFamily="50" charset="-128"/>
              </a:rPr>
              <a:t>チューブ型バンパー</a:t>
            </a:r>
            <a:endParaRPr lang="ja-JP" altLang="en-US" sz="2000" b="0" cap="none" spc="0" dirty="0">
              <a:ln w="0"/>
              <a:solidFill>
                <a:schemeClr val="tx1"/>
              </a:solidFill>
              <a:latin typeface="Segoe UI" panose="020B0502040204020203" pitchFamily="34" charset="0"/>
              <a:ea typeface="メイリオ" panose="020B0604030504040204" pitchFamily="50" charset="-128"/>
            </a:endParaRPr>
          </a:p>
        </p:txBody>
      </p:sp>
      <p:pic>
        <p:nvPicPr>
          <p:cNvPr id="18" name="図 17">
            <a:extLst>
              <a:ext uri="{FF2B5EF4-FFF2-40B4-BE49-F238E27FC236}">
                <a16:creationId xmlns:a16="http://schemas.microsoft.com/office/drawing/2014/main" id="{8A1E748B-785C-48DD-AC69-43CF9544F5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7071" y="3960000"/>
            <a:ext cx="3345968" cy="2511000"/>
          </a:xfrm>
          <a:prstGeom prst="rect">
            <a:avLst/>
          </a:prstGeom>
        </p:spPr>
      </p:pic>
      <p:pic>
        <p:nvPicPr>
          <p:cNvPr id="19" name="図 18">
            <a:extLst>
              <a:ext uri="{FF2B5EF4-FFF2-40B4-BE49-F238E27FC236}">
                <a16:creationId xmlns:a16="http://schemas.microsoft.com/office/drawing/2014/main" id="{92C33F1E-E018-414B-95D1-E91C3204DE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4787" y="1260000"/>
            <a:ext cx="3330537" cy="2507053"/>
          </a:xfrm>
          <a:prstGeom prst="rect">
            <a:avLst/>
          </a:prstGeom>
        </p:spPr>
      </p:pic>
      <p:sp>
        <p:nvSpPr>
          <p:cNvPr id="17" name="正方形/長方形 16">
            <a:extLst>
              <a:ext uri="{FF2B5EF4-FFF2-40B4-BE49-F238E27FC236}">
                <a16:creationId xmlns:a16="http://schemas.microsoft.com/office/drawing/2014/main" id="{695863AE-9200-4104-A7A4-63DDDD6D1543}"/>
              </a:ext>
            </a:extLst>
          </p:cNvPr>
          <p:cNvSpPr/>
          <p:nvPr/>
        </p:nvSpPr>
        <p:spPr>
          <a:xfrm>
            <a:off x="4632400" y="3960000"/>
            <a:ext cx="307777" cy="2051844"/>
          </a:xfrm>
          <a:prstGeom prst="rect">
            <a:avLst/>
          </a:prstGeom>
          <a:noFill/>
        </p:spPr>
        <p:txBody>
          <a:bodyPr vert="eaVert" wrap="none" lIns="0" tIns="0" rIns="0" bIns="0">
            <a:spAutoFit/>
          </a:bodyPr>
          <a:lstStyle/>
          <a:p>
            <a:r>
              <a:rPr lang="ja-JP" altLang="en-US" sz="2000" dirty="0">
                <a:ln w="0"/>
                <a:latin typeface="Segoe UI" panose="020B0502040204020203" pitchFamily="34" charset="0"/>
                <a:ea typeface="メイリオ" panose="020B0604030504040204" pitchFamily="50" charset="-128"/>
              </a:rPr>
              <a:t>ボタン型バルーン</a:t>
            </a:r>
            <a:endParaRPr lang="ja-JP" altLang="en-US" sz="2000" b="0" cap="none" spc="0" dirty="0">
              <a:ln w="0"/>
              <a:solidFill>
                <a:schemeClr val="tx1"/>
              </a:solidFill>
              <a:latin typeface="Segoe UI" panose="020B0502040204020203" pitchFamily="34" charset="0"/>
              <a:ea typeface="メイリオ" panose="020B0604030504040204" pitchFamily="50" charset="-128"/>
            </a:endParaRPr>
          </a:p>
        </p:txBody>
      </p:sp>
      <p:sp>
        <p:nvSpPr>
          <p:cNvPr id="6" name="テキスト ボックス 5">
            <a:extLst>
              <a:ext uri="{FF2B5EF4-FFF2-40B4-BE49-F238E27FC236}">
                <a16:creationId xmlns:a16="http://schemas.microsoft.com/office/drawing/2014/main" id="{AECF7A4F-4FC5-4078-828F-684A2183C464}"/>
              </a:ext>
            </a:extLst>
          </p:cNvPr>
          <p:cNvSpPr txBox="1"/>
          <p:nvPr/>
        </p:nvSpPr>
        <p:spPr>
          <a:xfrm>
            <a:off x="2555776" y="2852936"/>
            <a:ext cx="904415" cy="430887"/>
          </a:xfrm>
          <a:prstGeom prst="rect">
            <a:avLst/>
          </a:prstGeom>
          <a:solidFill>
            <a:schemeClr val="accent3">
              <a:lumMod val="40000"/>
              <a:lumOff val="60000"/>
            </a:schemeClr>
          </a:solidFill>
        </p:spPr>
        <p:txBody>
          <a:bodyPr wrap="none" rtlCol="0">
            <a:spAutoFit/>
          </a:bodyPr>
          <a:lstStyle/>
          <a:p>
            <a:r>
              <a:rPr kumimoji="1" lang="ja-JP" altLang="en-US" sz="2200" dirty="0" err="1"/>
              <a:t>ろう</a:t>
            </a:r>
            <a:r>
              <a:rPr kumimoji="1" lang="ja-JP" altLang="en-US" sz="2200" dirty="0"/>
              <a:t>孔</a:t>
            </a:r>
          </a:p>
        </p:txBody>
      </p:sp>
      <p:sp>
        <p:nvSpPr>
          <p:cNvPr id="14" name="テキスト ボックス 13">
            <a:extLst>
              <a:ext uri="{FF2B5EF4-FFF2-40B4-BE49-F238E27FC236}">
                <a16:creationId xmlns:a16="http://schemas.microsoft.com/office/drawing/2014/main" id="{D468F57F-CAB0-46DA-8019-CF796826D521}"/>
              </a:ext>
            </a:extLst>
          </p:cNvPr>
          <p:cNvSpPr txBox="1"/>
          <p:nvPr/>
        </p:nvSpPr>
        <p:spPr>
          <a:xfrm>
            <a:off x="5788541" y="169200"/>
            <a:ext cx="2311851"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5-1.</a:t>
            </a:r>
            <a:r>
              <a:rPr lang="ja-JP" altLang="en-US" sz="1400" b="1" dirty="0">
                <a:solidFill>
                  <a:schemeClr val="bg1"/>
                </a:solidFill>
                <a:latin typeface="游ゴシック" panose="020B0400000000000000" pitchFamily="50" charset="-128"/>
                <a:ea typeface="游ゴシック" panose="020B0400000000000000" pitchFamily="50" charset="-128"/>
              </a:rPr>
              <a:t>栄養補給と経管栄養法</a:t>
            </a:r>
          </a:p>
        </p:txBody>
      </p:sp>
      <p:sp>
        <p:nvSpPr>
          <p:cNvPr id="12" name="テキスト ボックス 11">
            <a:extLst>
              <a:ext uri="{FF2B5EF4-FFF2-40B4-BE49-F238E27FC236}">
                <a16:creationId xmlns:a16="http://schemas.microsoft.com/office/drawing/2014/main" id="{8911CB71-D042-439B-B880-9DE927522627}"/>
              </a:ext>
            </a:extLst>
          </p:cNvPr>
          <p:cNvSpPr txBox="1"/>
          <p:nvPr/>
        </p:nvSpPr>
        <p:spPr>
          <a:xfrm>
            <a:off x="755576" y="6510536"/>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11" name="スライド番号プレースホルダー 1">
            <a:extLst>
              <a:ext uri="{FF2B5EF4-FFF2-40B4-BE49-F238E27FC236}">
                <a16:creationId xmlns:a16="http://schemas.microsoft.com/office/drawing/2014/main" id="{ABDF5AE5-58FC-44F3-BFC8-5F56B7B694BD}"/>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174</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91101081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6">
            <a:extLst>
              <a:ext uri="{FF2B5EF4-FFF2-40B4-BE49-F238E27FC236}">
                <a16:creationId xmlns:a16="http://schemas.microsoft.com/office/drawing/2014/main" id="{3991724C-C39A-46E7-8157-1D48F0D20DE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99592" y="1196752"/>
            <a:ext cx="7272412" cy="5123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A14AE1A7-B9EF-4828-8631-F6ED61F64405}"/>
              </a:ext>
            </a:extLst>
          </p:cNvPr>
          <p:cNvSpPr>
            <a:spLocks noGrp="1"/>
          </p:cNvSpPr>
          <p:nvPr>
            <p:ph type="title"/>
          </p:nvPr>
        </p:nvSpPr>
        <p:spPr/>
        <p:txBody>
          <a:bodyPr>
            <a:normAutofit fontScale="90000"/>
          </a:bodyPr>
          <a:lstStyle/>
          <a:p>
            <a:r>
              <a:rPr lang="ja-JP" altLang="en-US" dirty="0"/>
              <a:t>胃ろうカテーテルの種類</a:t>
            </a:r>
            <a:endParaRPr kumimoji="1" lang="ja-JP" altLang="en-US" dirty="0"/>
          </a:p>
        </p:txBody>
      </p:sp>
      <p:sp>
        <p:nvSpPr>
          <p:cNvPr id="7" name="テキスト ボックス 6">
            <a:extLst>
              <a:ext uri="{FF2B5EF4-FFF2-40B4-BE49-F238E27FC236}">
                <a16:creationId xmlns:a16="http://schemas.microsoft.com/office/drawing/2014/main" id="{E9209CB1-8C84-4D0D-A430-FD455BEC6D62}"/>
              </a:ext>
            </a:extLst>
          </p:cNvPr>
          <p:cNvSpPr txBox="1"/>
          <p:nvPr/>
        </p:nvSpPr>
        <p:spPr>
          <a:xfrm>
            <a:off x="5788541" y="169200"/>
            <a:ext cx="2311851"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5-1.</a:t>
            </a:r>
            <a:r>
              <a:rPr lang="ja-JP" altLang="en-US" sz="1400" b="1" dirty="0">
                <a:solidFill>
                  <a:schemeClr val="bg1"/>
                </a:solidFill>
                <a:latin typeface="游ゴシック" panose="020B0400000000000000" pitchFamily="50" charset="-128"/>
                <a:ea typeface="游ゴシック" panose="020B0400000000000000" pitchFamily="50" charset="-128"/>
              </a:rPr>
              <a:t>栄養補給と経管栄養法</a:t>
            </a:r>
          </a:p>
        </p:txBody>
      </p:sp>
      <p:sp>
        <p:nvSpPr>
          <p:cNvPr id="5" name="スライド番号プレースホルダー 1">
            <a:extLst>
              <a:ext uri="{FF2B5EF4-FFF2-40B4-BE49-F238E27FC236}">
                <a16:creationId xmlns:a16="http://schemas.microsoft.com/office/drawing/2014/main" id="{BB9649D7-D3CF-4EFC-B366-0405CB3C3B1E}"/>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175</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47334600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テキスト ボックス 4">
            <a:extLst>
              <a:ext uri="{FF2B5EF4-FFF2-40B4-BE49-F238E27FC236}">
                <a16:creationId xmlns:a16="http://schemas.microsoft.com/office/drawing/2014/main" id="{1474D8FF-C8BB-482F-99D8-0822074E0D6A}"/>
              </a:ext>
            </a:extLst>
          </p:cNvPr>
          <p:cNvSpPr txBox="1">
            <a:spLocks noChangeArrowheads="1"/>
          </p:cNvSpPr>
          <p:nvPr/>
        </p:nvSpPr>
        <p:spPr bwMode="auto">
          <a:xfrm>
            <a:off x="251520" y="1444709"/>
            <a:ext cx="8640960" cy="4216539"/>
          </a:xfrm>
          <a:prstGeom prst="rect">
            <a:avLst/>
          </a:prstGeom>
          <a:noFill/>
          <a:ln w="9525">
            <a:noFill/>
            <a:miter lim="800000"/>
            <a:headEnd/>
            <a:tailEnd/>
          </a:ln>
        </p:spPr>
        <p:txBody>
          <a:bodyPr wrap="square">
            <a:spAutoFit/>
          </a:bodyPr>
          <a:lstStyle/>
          <a:p>
            <a:pPr marL="457200" indent="-457200" eaLnBrk="1" hangingPunct="1">
              <a:buClr>
                <a:schemeClr val="tx1">
                  <a:lumMod val="50000"/>
                  <a:lumOff val="50000"/>
                </a:schemeClr>
              </a:buClr>
              <a:buFont typeface="Wingdings" pitchFamily="2" charset="2"/>
              <a:buChar char="l"/>
              <a:defRPr/>
            </a:pPr>
            <a:r>
              <a:rPr lang="ja-JP" altLang="en-US" sz="3200" b="1" dirty="0">
                <a:solidFill>
                  <a:srgbClr val="002060"/>
                </a:solidFill>
                <a:latin typeface="Segoe UI" panose="020B0502040204020203" pitchFamily="34" charset="0"/>
                <a:ea typeface="メイリオ" panose="020B0604030504040204" pitchFamily="50" charset="-128"/>
              </a:rPr>
              <a:t>胃ろう周囲の皮膚</a:t>
            </a:r>
            <a:endParaRPr lang="en-US" altLang="ja-JP" sz="3200" dirty="0">
              <a:latin typeface="Segoe UI" panose="020B0502040204020203" pitchFamily="34" charset="0"/>
              <a:ea typeface="メイリオ" panose="020B0604030504040204" pitchFamily="50" charset="-128"/>
            </a:endParaRPr>
          </a:p>
          <a:p>
            <a:pPr marL="540000" eaLnBrk="1" hangingPunct="1">
              <a:defRPr/>
            </a:pPr>
            <a:r>
              <a:rPr lang="ja-JP" altLang="en-US" sz="2800" dirty="0">
                <a:latin typeface="Segoe UI" panose="020B0502040204020203" pitchFamily="34" charset="0"/>
                <a:ea typeface="メイリオ" panose="020B0604030504040204" pitchFamily="50" charset="-128"/>
              </a:rPr>
              <a:t>発赤や湿潤などの炎症所見がなければ処置不要</a:t>
            </a:r>
            <a:endParaRPr lang="en-US" altLang="ja-JP" sz="2800" dirty="0">
              <a:latin typeface="Segoe UI" panose="020B0502040204020203" pitchFamily="34" charset="0"/>
              <a:ea typeface="メイリオ" panose="020B0604030504040204" pitchFamily="50" charset="-128"/>
            </a:endParaRPr>
          </a:p>
          <a:p>
            <a:pPr eaLnBrk="1" hangingPunct="1">
              <a:lnSpc>
                <a:spcPct val="50000"/>
              </a:lnSpc>
              <a:defRPr/>
            </a:pPr>
            <a:endParaRPr lang="en-US" altLang="ja-JP" sz="3200" dirty="0">
              <a:latin typeface="Segoe UI" panose="020B0502040204020203" pitchFamily="34" charset="0"/>
              <a:ea typeface="メイリオ" panose="020B0604030504040204" pitchFamily="50" charset="-128"/>
            </a:endParaRPr>
          </a:p>
          <a:p>
            <a:pPr marL="457200" indent="-457200" eaLnBrk="1" hangingPunct="1">
              <a:buClr>
                <a:schemeClr val="tx1">
                  <a:lumMod val="50000"/>
                  <a:lumOff val="50000"/>
                </a:schemeClr>
              </a:buClr>
              <a:buFont typeface="Wingdings" pitchFamily="2" charset="2"/>
              <a:buChar char="l"/>
              <a:defRPr/>
            </a:pPr>
            <a:r>
              <a:rPr lang="ja-JP" altLang="en-US" sz="3200" b="1" dirty="0">
                <a:solidFill>
                  <a:srgbClr val="002060"/>
                </a:solidFill>
                <a:latin typeface="Segoe UI" panose="020B0502040204020203" pitchFamily="34" charset="0"/>
                <a:ea typeface="メイリオ" panose="020B0604030504040204" pitchFamily="50" charset="-128"/>
              </a:rPr>
              <a:t>入浴</a:t>
            </a:r>
            <a:endParaRPr lang="en-US" altLang="ja-JP" sz="3200" dirty="0">
              <a:latin typeface="Segoe UI" panose="020B0502040204020203" pitchFamily="34" charset="0"/>
              <a:ea typeface="メイリオ" panose="020B0604030504040204" pitchFamily="50" charset="-128"/>
            </a:endParaRPr>
          </a:p>
          <a:p>
            <a:pPr marL="540000" eaLnBrk="1" hangingPunct="1">
              <a:defRPr/>
            </a:pPr>
            <a:r>
              <a:rPr lang="ja-JP" altLang="en-US" sz="2800" dirty="0">
                <a:latin typeface="Segoe UI" panose="020B0502040204020203" pitchFamily="34" charset="0"/>
                <a:ea typeface="メイリオ" panose="020B0604030504040204" pitchFamily="50" charset="-128"/>
              </a:rPr>
              <a:t>胃</a:t>
            </a:r>
            <a:r>
              <a:rPr lang="ja-JP" altLang="en-US" sz="2800" dirty="0" err="1">
                <a:latin typeface="Segoe UI" panose="020B0502040204020203" pitchFamily="34" charset="0"/>
                <a:ea typeface="メイリオ" panose="020B0604030504040204" pitchFamily="50" charset="-128"/>
              </a:rPr>
              <a:t>ろう</a:t>
            </a:r>
            <a:r>
              <a:rPr lang="ja-JP" altLang="en-US" sz="2800" dirty="0">
                <a:latin typeface="Segoe UI" panose="020B0502040204020203" pitchFamily="34" charset="0"/>
                <a:ea typeface="メイリオ" panose="020B0604030504040204" pitchFamily="50" charset="-128"/>
              </a:rPr>
              <a:t>部に感染の徴候がなければ、そのまま入浴</a:t>
            </a:r>
            <a:endParaRPr lang="en-US" altLang="ja-JP" sz="2800" dirty="0">
              <a:latin typeface="Segoe UI" panose="020B0502040204020203" pitchFamily="34" charset="0"/>
              <a:ea typeface="メイリオ" panose="020B0604030504040204" pitchFamily="50" charset="-128"/>
            </a:endParaRPr>
          </a:p>
          <a:p>
            <a:pPr marL="540000" eaLnBrk="1" hangingPunct="1">
              <a:defRPr/>
            </a:pPr>
            <a:r>
              <a:rPr lang="ja-JP" altLang="en-US" sz="2800" dirty="0">
                <a:latin typeface="Segoe UI" panose="020B0502040204020203" pitchFamily="34" charset="0"/>
                <a:ea typeface="メイリオ" panose="020B0604030504040204" pitchFamily="50" charset="-128"/>
              </a:rPr>
              <a:t>発赤等の感染徴候があれば、フィルムなどで保護</a:t>
            </a:r>
            <a:endParaRPr lang="en-US" altLang="ja-JP" sz="2800" dirty="0">
              <a:latin typeface="Segoe UI" panose="020B0502040204020203" pitchFamily="34" charset="0"/>
              <a:ea typeface="メイリオ" panose="020B0604030504040204" pitchFamily="50" charset="-128"/>
            </a:endParaRPr>
          </a:p>
          <a:p>
            <a:pPr eaLnBrk="1" hangingPunct="1">
              <a:lnSpc>
                <a:spcPct val="50000"/>
              </a:lnSpc>
              <a:defRPr/>
            </a:pPr>
            <a:endParaRPr lang="en-US" altLang="ja-JP" sz="3200" dirty="0">
              <a:latin typeface="Segoe UI" panose="020B0502040204020203" pitchFamily="34" charset="0"/>
              <a:ea typeface="メイリオ" panose="020B0604030504040204" pitchFamily="50" charset="-128"/>
            </a:endParaRPr>
          </a:p>
          <a:p>
            <a:pPr marL="457200" indent="-457200" eaLnBrk="1" hangingPunct="1">
              <a:buClr>
                <a:schemeClr val="tx1">
                  <a:lumMod val="50000"/>
                  <a:lumOff val="50000"/>
                </a:schemeClr>
              </a:buClr>
              <a:buFont typeface="Wingdings" pitchFamily="2" charset="2"/>
              <a:buChar char="l"/>
              <a:defRPr/>
            </a:pPr>
            <a:r>
              <a:rPr lang="ja-JP" altLang="en-US" sz="3200" b="1" dirty="0">
                <a:solidFill>
                  <a:srgbClr val="002060"/>
                </a:solidFill>
                <a:latin typeface="Segoe UI" panose="020B0502040204020203" pitchFamily="34" charset="0"/>
                <a:ea typeface="メイリオ" panose="020B0604030504040204" pitchFamily="50" charset="-128"/>
              </a:rPr>
              <a:t>口腔ケア</a:t>
            </a:r>
            <a:endParaRPr lang="en-US" altLang="ja-JP" sz="3200" dirty="0">
              <a:latin typeface="Segoe UI" panose="020B0502040204020203" pitchFamily="34" charset="0"/>
              <a:ea typeface="メイリオ" panose="020B0604030504040204" pitchFamily="50" charset="-128"/>
            </a:endParaRPr>
          </a:p>
          <a:p>
            <a:pPr marL="540000" eaLnBrk="1" hangingPunct="1">
              <a:defRPr/>
            </a:pPr>
            <a:r>
              <a:rPr lang="ja-JP" altLang="en-US" sz="2800" dirty="0">
                <a:latin typeface="Segoe UI" panose="020B0502040204020203" pitchFamily="34" charset="0"/>
                <a:ea typeface="メイリオ" panose="020B0604030504040204" pitchFamily="50" charset="-128"/>
              </a:rPr>
              <a:t>経口摂取をしていなくても、歯磨き等の口腔ケアは必要。</a:t>
            </a:r>
            <a:r>
              <a:rPr lang="en-US" altLang="ja-JP" sz="2800" dirty="0">
                <a:latin typeface="Segoe UI" panose="020B0502040204020203" pitchFamily="34" charset="0"/>
                <a:ea typeface="メイリオ" panose="020B0604030504040204" pitchFamily="50" charset="-128"/>
              </a:rPr>
              <a:t>1</a:t>
            </a:r>
            <a:r>
              <a:rPr lang="ja-JP" altLang="en-US" sz="2800" dirty="0">
                <a:latin typeface="Segoe UI" panose="020B0502040204020203" pitchFamily="34" charset="0"/>
                <a:ea typeface="メイリオ" panose="020B0604030504040204" pitchFamily="50" charset="-128"/>
              </a:rPr>
              <a:t>日</a:t>
            </a:r>
            <a:r>
              <a:rPr lang="en-US" altLang="ja-JP" sz="2800" dirty="0">
                <a:latin typeface="Segoe UI" panose="020B0502040204020203" pitchFamily="34" charset="0"/>
                <a:ea typeface="メイリオ" panose="020B0604030504040204" pitchFamily="50" charset="-128"/>
              </a:rPr>
              <a:t>3</a:t>
            </a:r>
            <a:r>
              <a:rPr lang="ja-JP" altLang="en-US" sz="2800" dirty="0">
                <a:latin typeface="Segoe UI" panose="020B0502040204020203" pitchFamily="34" charset="0"/>
                <a:ea typeface="メイリオ" panose="020B0604030504040204" pitchFamily="50" charset="-128"/>
              </a:rPr>
              <a:t>回歯ブラシ、スポンジブラシで</a:t>
            </a:r>
          </a:p>
        </p:txBody>
      </p:sp>
      <p:sp>
        <p:nvSpPr>
          <p:cNvPr id="2" name="タイトル 1">
            <a:extLst>
              <a:ext uri="{FF2B5EF4-FFF2-40B4-BE49-F238E27FC236}">
                <a16:creationId xmlns:a16="http://schemas.microsoft.com/office/drawing/2014/main" id="{B9E57F55-ADA8-4093-828E-069898460C80}"/>
              </a:ext>
            </a:extLst>
          </p:cNvPr>
          <p:cNvSpPr>
            <a:spLocks noGrp="1"/>
          </p:cNvSpPr>
          <p:nvPr>
            <p:ph type="title"/>
          </p:nvPr>
        </p:nvSpPr>
        <p:spPr/>
        <p:txBody>
          <a:bodyPr>
            <a:normAutofit fontScale="90000"/>
          </a:bodyPr>
          <a:lstStyle/>
          <a:p>
            <a:r>
              <a:rPr lang="ja-JP" altLang="en-US" dirty="0"/>
              <a:t>胃ろうの日常管理</a:t>
            </a:r>
            <a:endParaRPr kumimoji="1" lang="ja-JP" altLang="en-US" dirty="0"/>
          </a:p>
        </p:txBody>
      </p:sp>
      <p:sp>
        <p:nvSpPr>
          <p:cNvPr id="7" name="テキスト ボックス 6">
            <a:extLst>
              <a:ext uri="{FF2B5EF4-FFF2-40B4-BE49-F238E27FC236}">
                <a16:creationId xmlns:a16="http://schemas.microsoft.com/office/drawing/2014/main" id="{B2643E9E-8819-4415-8B6B-5977EEA37793}"/>
              </a:ext>
            </a:extLst>
          </p:cNvPr>
          <p:cNvSpPr txBox="1"/>
          <p:nvPr/>
        </p:nvSpPr>
        <p:spPr>
          <a:xfrm>
            <a:off x="5788541" y="169200"/>
            <a:ext cx="2311851"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5-1.</a:t>
            </a:r>
            <a:r>
              <a:rPr lang="ja-JP" altLang="en-US" sz="1400" b="1" dirty="0">
                <a:solidFill>
                  <a:schemeClr val="bg1"/>
                </a:solidFill>
                <a:latin typeface="游ゴシック" panose="020B0400000000000000" pitchFamily="50" charset="-128"/>
                <a:ea typeface="游ゴシック" panose="020B0400000000000000" pitchFamily="50" charset="-128"/>
              </a:rPr>
              <a:t>栄養補給と経管栄養法</a:t>
            </a:r>
          </a:p>
        </p:txBody>
      </p:sp>
      <p:sp>
        <p:nvSpPr>
          <p:cNvPr id="5" name="スライド番号プレースホルダー 1">
            <a:extLst>
              <a:ext uri="{FF2B5EF4-FFF2-40B4-BE49-F238E27FC236}">
                <a16:creationId xmlns:a16="http://schemas.microsoft.com/office/drawing/2014/main" id="{F9422BD6-5DE2-4550-815C-D7A0E8DDC3EE}"/>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176</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31844000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6" name="Picture 8">
            <a:extLst>
              <a:ext uri="{FF2B5EF4-FFF2-40B4-BE49-F238E27FC236}">
                <a16:creationId xmlns:a16="http://schemas.microsoft.com/office/drawing/2014/main" id="{8B782F23-D2C4-4825-9916-01802EF8D4D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55576" y="1124744"/>
            <a:ext cx="7344816" cy="473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テキスト ボックス 4">
            <a:extLst>
              <a:ext uri="{FF2B5EF4-FFF2-40B4-BE49-F238E27FC236}">
                <a16:creationId xmlns:a16="http://schemas.microsoft.com/office/drawing/2014/main" id="{A27EA59F-F13A-4A49-B03E-AAF411C63D13}"/>
              </a:ext>
            </a:extLst>
          </p:cNvPr>
          <p:cNvSpPr txBox="1">
            <a:spLocks noChangeArrowheads="1"/>
          </p:cNvSpPr>
          <p:nvPr/>
        </p:nvSpPr>
        <p:spPr bwMode="auto">
          <a:xfrm>
            <a:off x="755576" y="5877272"/>
            <a:ext cx="3384000" cy="488201"/>
          </a:xfrm>
          <a:prstGeom prst="rect">
            <a:avLst/>
          </a:prstGeom>
          <a:noFill/>
          <a:ln w="15875">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tIns="72000" bIns="36000" anchor="ctr" anchorCtr="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400" dirty="0">
                <a:latin typeface="Segoe UI" panose="020B0502040204020203" pitchFamily="34" charset="0"/>
                <a:ea typeface="メイリオ" panose="020B0604030504040204" pitchFamily="50" charset="-128"/>
              </a:rPr>
              <a:t>栄養剤の食道への逆流</a:t>
            </a:r>
          </a:p>
        </p:txBody>
      </p:sp>
      <p:cxnSp>
        <p:nvCxnSpPr>
          <p:cNvPr id="7" name="直線矢印コネクタ 6">
            <a:extLst>
              <a:ext uri="{FF2B5EF4-FFF2-40B4-BE49-F238E27FC236}">
                <a16:creationId xmlns:a16="http://schemas.microsoft.com/office/drawing/2014/main" id="{25C69758-B274-4BBE-B850-6630B23FEE9A}"/>
              </a:ext>
            </a:extLst>
          </p:cNvPr>
          <p:cNvCxnSpPr/>
          <p:nvPr/>
        </p:nvCxnSpPr>
        <p:spPr>
          <a:xfrm>
            <a:off x="4302803" y="6121372"/>
            <a:ext cx="560090" cy="0"/>
          </a:xfrm>
          <a:prstGeom prst="straightConnector1">
            <a:avLst/>
          </a:prstGeom>
          <a:ln w="539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56318E7A-5643-48F6-A5F7-F995761F88EF}"/>
              </a:ext>
            </a:extLst>
          </p:cNvPr>
          <p:cNvSpPr>
            <a:spLocks noGrp="1"/>
          </p:cNvSpPr>
          <p:nvPr>
            <p:ph type="title"/>
          </p:nvPr>
        </p:nvSpPr>
        <p:spPr/>
        <p:txBody>
          <a:bodyPr>
            <a:normAutofit fontScale="90000"/>
          </a:bodyPr>
          <a:lstStyle/>
          <a:p>
            <a:r>
              <a:rPr kumimoji="1" lang="ja-JP" altLang="en-US" dirty="0"/>
              <a:t>経管栄養のリスク</a:t>
            </a:r>
          </a:p>
        </p:txBody>
      </p:sp>
      <p:sp>
        <p:nvSpPr>
          <p:cNvPr id="11" name="テキスト ボックス 10">
            <a:extLst>
              <a:ext uri="{FF2B5EF4-FFF2-40B4-BE49-F238E27FC236}">
                <a16:creationId xmlns:a16="http://schemas.microsoft.com/office/drawing/2014/main" id="{DB0AD859-E686-4E71-8092-EEAE912DD1AA}"/>
              </a:ext>
            </a:extLst>
          </p:cNvPr>
          <p:cNvSpPr txBox="1"/>
          <p:nvPr/>
        </p:nvSpPr>
        <p:spPr>
          <a:xfrm>
            <a:off x="5788541" y="169200"/>
            <a:ext cx="2311851"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5-1.</a:t>
            </a:r>
            <a:r>
              <a:rPr lang="ja-JP" altLang="en-US" sz="1400" b="1" dirty="0">
                <a:solidFill>
                  <a:schemeClr val="bg1"/>
                </a:solidFill>
                <a:latin typeface="游ゴシック" panose="020B0400000000000000" pitchFamily="50" charset="-128"/>
                <a:ea typeface="游ゴシック" panose="020B0400000000000000" pitchFamily="50" charset="-128"/>
              </a:rPr>
              <a:t>栄養補給と経管栄養法</a:t>
            </a:r>
          </a:p>
        </p:txBody>
      </p:sp>
      <p:sp>
        <p:nvSpPr>
          <p:cNvPr id="12" name="テキスト ボックス 4">
            <a:extLst>
              <a:ext uri="{FF2B5EF4-FFF2-40B4-BE49-F238E27FC236}">
                <a16:creationId xmlns:a16="http://schemas.microsoft.com/office/drawing/2014/main" id="{A27EA59F-F13A-4A49-B03E-AAF411C63D13}"/>
              </a:ext>
            </a:extLst>
          </p:cNvPr>
          <p:cNvSpPr txBox="1">
            <a:spLocks noChangeArrowheads="1"/>
          </p:cNvSpPr>
          <p:nvPr/>
        </p:nvSpPr>
        <p:spPr bwMode="auto">
          <a:xfrm>
            <a:off x="5026120" y="5877272"/>
            <a:ext cx="3384000" cy="488201"/>
          </a:xfrm>
          <a:prstGeom prst="rect">
            <a:avLst/>
          </a:prstGeom>
          <a:noFill/>
          <a:ln w="15875">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txBody>
          <a:bodyPr wrap="none" tIns="72000" bIns="36000" anchor="ctr" anchorCtr="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None/>
            </a:pPr>
            <a:r>
              <a:rPr lang="ja-JP" altLang="en-US" sz="2400" dirty="0">
                <a:latin typeface="Segoe UI" panose="020B0502040204020203" pitchFamily="34" charset="0"/>
                <a:ea typeface="メイリオ" panose="020B0604030504040204" pitchFamily="50" charset="-128"/>
              </a:rPr>
              <a:t>気管に入り誤嚥性肺炎</a:t>
            </a:r>
          </a:p>
        </p:txBody>
      </p:sp>
      <p:sp>
        <p:nvSpPr>
          <p:cNvPr id="8" name="スライド番号プレースホルダー 1">
            <a:extLst>
              <a:ext uri="{FF2B5EF4-FFF2-40B4-BE49-F238E27FC236}">
                <a16:creationId xmlns:a16="http://schemas.microsoft.com/office/drawing/2014/main" id="{72C3B021-ECBA-4AC2-8019-758BA4F2B2E4}"/>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177</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5850169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1">
            <a:extLst>
              <a:ext uri="{FF2B5EF4-FFF2-40B4-BE49-F238E27FC236}">
                <a16:creationId xmlns:a16="http://schemas.microsoft.com/office/drawing/2014/main" id="{7E1599B0-C055-4072-857F-55494D62F88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27584" y="1371600"/>
            <a:ext cx="7335247" cy="46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023B6CFB-1B66-492E-9E57-CA0C77167ED0}"/>
              </a:ext>
            </a:extLst>
          </p:cNvPr>
          <p:cNvSpPr>
            <a:spLocks noGrp="1"/>
          </p:cNvSpPr>
          <p:nvPr>
            <p:ph type="title"/>
          </p:nvPr>
        </p:nvSpPr>
        <p:spPr/>
        <p:txBody>
          <a:bodyPr>
            <a:normAutofit fontScale="90000"/>
          </a:bodyPr>
          <a:lstStyle/>
          <a:p>
            <a:r>
              <a:rPr lang="ja-JP" altLang="en-US" dirty="0"/>
              <a:t>液体栄養剤と半固形栄養剤</a:t>
            </a:r>
            <a:endParaRPr kumimoji="1" lang="ja-JP" altLang="en-US" dirty="0"/>
          </a:p>
        </p:txBody>
      </p:sp>
      <p:sp>
        <p:nvSpPr>
          <p:cNvPr id="7" name="テキスト ボックス 6">
            <a:extLst>
              <a:ext uri="{FF2B5EF4-FFF2-40B4-BE49-F238E27FC236}">
                <a16:creationId xmlns:a16="http://schemas.microsoft.com/office/drawing/2014/main" id="{1247F40D-1A73-4F04-BC33-C6C231A8C953}"/>
              </a:ext>
            </a:extLst>
          </p:cNvPr>
          <p:cNvSpPr txBox="1"/>
          <p:nvPr/>
        </p:nvSpPr>
        <p:spPr>
          <a:xfrm>
            <a:off x="5788541" y="169200"/>
            <a:ext cx="2311851"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5-1.</a:t>
            </a:r>
            <a:r>
              <a:rPr lang="ja-JP" altLang="en-US" sz="1400" b="1" dirty="0">
                <a:solidFill>
                  <a:schemeClr val="bg1"/>
                </a:solidFill>
                <a:latin typeface="游ゴシック" panose="020B0400000000000000" pitchFamily="50" charset="-128"/>
                <a:ea typeface="游ゴシック" panose="020B0400000000000000" pitchFamily="50" charset="-128"/>
              </a:rPr>
              <a:t>栄養補給と経管栄養法</a:t>
            </a:r>
          </a:p>
        </p:txBody>
      </p:sp>
      <p:sp>
        <p:nvSpPr>
          <p:cNvPr id="5" name="スライド番号プレースホルダー 1">
            <a:extLst>
              <a:ext uri="{FF2B5EF4-FFF2-40B4-BE49-F238E27FC236}">
                <a16:creationId xmlns:a16="http://schemas.microsoft.com/office/drawing/2014/main" id="{4A404216-CFE0-433F-9667-2FDDEAE73B52}"/>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178</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93733171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テキスト ボックス 2">
            <a:extLst>
              <a:ext uri="{FF2B5EF4-FFF2-40B4-BE49-F238E27FC236}">
                <a16:creationId xmlns:a16="http://schemas.microsoft.com/office/drawing/2014/main" id="{67661CB2-AEDC-42D3-876C-273E8FE83B7A}"/>
              </a:ext>
            </a:extLst>
          </p:cNvPr>
          <p:cNvSpPr txBox="1">
            <a:spLocks noChangeArrowheads="1"/>
          </p:cNvSpPr>
          <p:nvPr/>
        </p:nvSpPr>
        <p:spPr bwMode="auto">
          <a:xfrm>
            <a:off x="1486971" y="6093296"/>
            <a:ext cx="598112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b="1" dirty="0">
                <a:latin typeface="メイリオ" panose="020B0604030504040204" pitchFamily="50" charset="-128"/>
                <a:ea typeface="メイリオ" panose="020B0604030504040204" pitchFamily="50" charset="-128"/>
              </a:rPr>
              <a:t>◎ </a:t>
            </a:r>
            <a:r>
              <a:rPr lang="ja-JP" altLang="en-US" sz="1800" b="1" dirty="0">
                <a:latin typeface="メイリオ" panose="020B0604030504040204" pitchFamily="50" charset="-128"/>
                <a:ea typeface="メイリオ" panose="020B0604030504040204" pitchFamily="50" charset="-128"/>
              </a:rPr>
              <a:t>とくに有利、　○ 有利、　△　どちらともいえない</a:t>
            </a:r>
            <a:endParaRPr lang="en-US" altLang="ja-JP" sz="1800" b="1" strike="dblStrike" dirty="0">
              <a:solidFill>
                <a:srgbClr val="FF0000"/>
              </a:solidFill>
              <a:latin typeface="メイリオ" panose="020B0604030504040204" pitchFamily="50" charset="-128"/>
              <a:ea typeface="メイリオ" panose="020B0604030504040204" pitchFamily="50" charset="-128"/>
            </a:endParaRPr>
          </a:p>
        </p:txBody>
      </p:sp>
      <p:graphicFrame>
        <p:nvGraphicFramePr>
          <p:cNvPr id="2" name="表 1">
            <a:extLst>
              <a:ext uri="{FF2B5EF4-FFF2-40B4-BE49-F238E27FC236}">
                <a16:creationId xmlns:a16="http://schemas.microsoft.com/office/drawing/2014/main" id="{B0ABCDB1-1766-4DAB-A316-C9240C1935CA}"/>
              </a:ext>
            </a:extLst>
          </p:cNvPr>
          <p:cNvGraphicFramePr>
            <a:graphicFrameLocks noGrp="1"/>
          </p:cNvGraphicFramePr>
          <p:nvPr>
            <p:extLst>
              <p:ext uri="{D42A27DB-BD31-4B8C-83A1-F6EECF244321}">
                <p14:modId xmlns:p14="http://schemas.microsoft.com/office/powerpoint/2010/main" val="3945698106"/>
              </p:ext>
            </p:extLst>
          </p:nvPr>
        </p:nvGraphicFramePr>
        <p:xfrm>
          <a:off x="611560" y="1196752"/>
          <a:ext cx="7920000" cy="4920125"/>
        </p:xfrm>
        <a:graphic>
          <a:graphicData uri="http://schemas.openxmlformats.org/drawingml/2006/table">
            <a:tbl>
              <a:tblPr firstRow="1" firstCol="1">
                <a:tableStyleId>{5C22544A-7EE6-4342-B048-85BDC9FD1C3A}</a:tableStyleId>
              </a:tblPr>
              <a:tblGrid>
                <a:gridCol w="2160000">
                  <a:extLst>
                    <a:ext uri="{9D8B030D-6E8A-4147-A177-3AD203B41FA5}">
                      <a16:colId xmlns:a16="http://schemas.microsoft.com/office/drawing/2014/main" val="20000"/>
                    </a:ext>
                  </a:extLst>
                </a:gridCol>
                <a:gridCol w="2880000">
                  <a:extLst>
                    <a:ext uri="{9D8B030D-6E8A-4147-A177-3AD203B41FA5}">
                      <a16:colId xmlns:a16="http://schemas.microsoft.com/office/drawing/2014/main" val="20001"/>
                    </a:ext>
                  </a:extLst>
                </a:gridCol>
                <a:gridCol w="2880000">
                  <a:extLst>
                    <a:ext uri="{9D8B030D-6E8A-4147-A177-3AD203B41FA5}">
                      <a16:colId xmlns:a16="http://schemas.microsoft.com/office/drawing/2014/main" val="20002"/>
                    </a:ext>
                  </a:extLst>
                </a:gridCol>
              </a:tblGrid>
              <a:tr h="492125">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ja-JP" altLang="en-US" sz="2000" u="none" strike="noStrike" cap="none" normalizeH="0" baseline="0" dirty="0">
                          <a:ln>
                            <a:noFill/>
                          </a:ln>
                          <a:effectLst/>
                          <a:latin typeface="Segoe UI" panose="020B0502040204020203" pitchFamily="34" charset="0"/>
                          <a:ea typeface="メイリオ" panose="020B0604030504040204" pitchFamily="50" charset="-128"/>
                        </a:rPr>
                        <a:t>栄養剤</a:t>
                      </a:r>
                      <a:endParaRPr kumimoji="0" lang="ja-JP" altLang="en-US" sz="2000" b="1" i="0" u="none" strike="noStrike" cap="none" normalizeH="0" baseline="0" dirty="0">
                        <a:ln>
                          <a:noFill/>
                        </a:ln>
                        <a:solidFill>
                          <a:srgbClr val="000000"/>
                        </a:solidFill>
                        <a:effectLst/>
                        <a:latin typeface="Segoe UI" panose="020B0502040204020203" pitchFamily="34" charset="0"/>
                        <a:ea typeface="メイリオ" panose="020B0604030504040204" pitchFamily="50" charset="-128"/>
                      </a:endParaRPr>
                    </a:p>
                  </a:txBody>
                  <a:tcPr marL="9525" marR="9525" marT="9525" marB="0" anchor="ctr" horzOverflow="overflow">
                    <a:solidFill>
                      <a:srgbClr val="C00000"/>
                    </a:solid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ja-JP" altLang="en-US" sz="2000" u="none" strike="noStrike" cap="none" normalizeH="0" baseline="0" dirty="0">
                          <a:ln>
                            <a:noFill/>
                          </a:ln>
                          <a:effectLst/>
                          <a:latin typeface="Segoe UI" panose="020B0502040204020203" pitchFamily="34" charset="0"/>
                          <a:ea typeface="メイリオ" panose="020B0604030504040204" pitchFamily="50" charset="-128"/>
                        </a:rPr>
                        <a:t>液体栄養剤</a:t>
                      </a:r>
                      <a:endParaRPr kumimoji="0" lang="ja-JP" altLang="en-US" sz="2000" b="1" i="0" u="none" strike="noStrike" cap="none" normalizeH="0" baseline="0" dirty="0">
                        <a:ln>
                          <a:noFill/>
                        </a:ln>
                        <a:solidFill>
                          <a:srgbClr val="000000"/>
                        </a:solidFill>
                        <a:effectLst/>
                        <a:latin typeface="Segoe UI" panose="020B0502040204020203" pitchFamily="34" charset="0"/>
                        <a:ea typeface="メイリオ" panose="020B0604030504040204" pitchFamily="50" charset="-128"/>
                      </a:endParaRPr>
                    </a:p>
                  </a:txBody>
                  <a:tcPr marL="9525" marR="9525" marT="9525" marB="0" anchor="ctr" horzOverflow="overflow">
                    <a:solidFill>
                      <a:srgbClr val="C00000"/>
                    </a:solid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zh-TW" altLang="en-US" sz="2000" u="none" strike="noStrike" cap="none" normalizeH="0" baseline="0" dirty="0">
                          <a:ln>
                            <a:noFill/>
                          </a:ln>
                          <a:effectLst/>
                          <a:latin typeface="Segoe UI" panose="020B0502040204020203" pitchFamily="34" charset="0"/>
                          <a:ea typeface="メイリオ" panose="020B0604030504040204" pitchFamily="50" charset="-128"/>
                        </a:rPr>
                        <a:t>半固形栄養剤</a:t>
                      </a:r>
                      <a:endParaRPr kumimoji="0" lang="zh-TW" altLang="en-US" sz="2000" b="1" i="0" u="none" strike="noStrike" cap="none" normalizeH="0" baseline="0" dirty="0">
                        <a:ln>
                          <a:noFill/>
                        </a:ln>
                        <a:solidFill>
                          <a:srgbClr val="000000"/>
                        </a:solidFill>
                        <a:effectLst/>
                        <a:latin typeface="Segoe UI" panose="020B0502040204020203" pitchFamily="34" charset="0"/>
                        <a:ea typeface="メイリオ" panose="020B0604030504040204" pitchFamily="50" charset="-128"/>
                      </a:endParaRPr>
                    </a:p>
                  </a:txBody>
                  <a:tcPr marL="9525" marR="9525" marT="9525" marB="0" anchor="ctr" horzOverflow="overflow">
                    <a:solidFill>
                      <a:srgbClr val="C00000"/>
                    </a:solidFill>
                  </a:tcPr>
                </a:tc>
                <a:extLst>
                  <a:ext uri="{0D108BD9-81ED-4DB2-BD59-A6C34878D82A}">
                    <a16:rowId xmlns:a16="http://schemas.microsoft.com/office/drawing/2014/main" val="10000"/>
                  </a:ext>
                </a:extLst>
              </a:tr>
              <a:tr h="442800">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ja-JP" altLang="en-US" sz="2000" u="none" strike="noStrike" cap="none" normalizeH="0" baseline="0" dirty="0">
                          <a:ln>
                            <a:noFill/>
                          </a:ln>
                          <a:effectLst/>
                          <a:latin typeface="Segoe UI" panose="020B0502040204020203" pitchFamily="34" charset="0"/>
                          <a:ea typeface="メイリオ" panose="020B0604030504040204" pitchFamily="50" charset="-128"/>
                        </a:rPr>
                        <a:t>注入方法</a:t>
                      </a:r>
                      <a:endParaRPr kumimoji="0" lang="ja-JP" altLang="en-US" sz="2000" b="1" i="0" u="none" strike="noStrike" cap="none" normalizeH="0" baseline="0" dirty="0">
                        <a:ln>
                          <a:noFill/>
                        </a:ln>
                        <a:solidFill>
                          <a:srgbClr val="000000"/>
                        </a:solidFill>
                        <a:effectLst/>
                        <a:latin typeface="Segoe UI" panose="020B0502040204020203" pitchFamily="34" charset="0"/>
                        <a:ea typeface="メイリオ" panose="020B0604030504040204" pitchFamily="50" charset="-128"/>
                      </a:endParaRPr>
                    </a:p>
                  </a:txBody>
                  <a:tcPr marL="9525" marR="9525" marT="9525" marB="0" anchor="ctr" horzOverflow="overflow">
                    <a:solidFill>
                      <a:schemeClr val="bg1">
                        <a:lumMod val="50000"/>
                      </a:schemeClr>
                    </a:solid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zh-TW" altLang="en-US" sz="2000" u="none" strike="noStrike" cap="none" normalizeH="0" baseline="0" dirty="0">
                          <a:ln>
                            <a:noFill/>
                          </a:ln>
                          <a:effectLst/>
                          <a:latin typeface="Segoe UI" panose="020B0502040204020203" pitchFamily="34" charset="0"/>
                          <a:ea typeface="メイリオ" panose="020B0604030504040204" pitchFamily="50" charset="-128"/>
                        </a:rPr>
                        <a:t>通常間欠的注入方法</a:t>
                      </a:r>
                      <a:endParaRPr kumimoji="0" lang="zh-TW" altLang="en-US" sz="2000" b="0" i="0" u="none" strike="noStrike" cap="none" normalizeH="0" baseline="0" dirty="0">
                        <a:ln>
                          <a:noFill/>
                        </a:ln>
                        <a:solidFill>
                          <a:srgbClr val="000000"/>
                        </a:solidFill>
                        <a:effectLst/>
                        <a:latin typeface="Segoe UI" panose="020B0502040204020203" pitchFamily="34" charset="0"/>
                        <a:ea typeface="メイリオ" panose="020B0604030504040204" pitchFamily="50" charset="-128"/>
                      </a:endParaRPr>
                    </a:p>
                  </a:txBody>
                  <a:tcPr marL="9525" marR="9525" marT="9525" marB="0" anchor="ctr" horzOverflow="overflow"/>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zh-TW" altLang="en-US" sz="2000" u="none" strike="noStrike" cap="none" normalizeH="0" baseline="0" dirty="0">
                          <a:ln>
                            <a:noFill/>
                          </a:ln>
                          <a:effectLst/>
                          <a:latin typeface="Segoe UI" panose="020B0502040204020203" pitchFamily="34" charset="0"/>
                          <a:ea typeface="メイリオ" panose="020B0604030504040204" pitchFamily="50" charset="-128"/>
                        </a:rPr>
                        <a:t>短時間注入法</a:t>
                      </a:r>
                      <a:endParaRPr kumimoji="0" lang="zh-TW" altLang="en-US" sz="2000" b="0" i="0" u="none" strike="noStrike" cap="none" normalizeH="0" baseline="0" dirty="0">
                        <a:ln>
                          <a:noFill/>
                        </a:ln>
                        <a:solidFill>
                          <a:srgbClr val="000000"/>
                        </a:solidFill>
                        <a:effectLst/>
                        <a:latin typeface="Segoe UI" panose="020B0502040204020203" pitchFamily="34" charset="0"/>
                        <a:ea typeface="メイリオ" panose="020B0604030504040204" pitchFamily="50" charset="-128"/>
                      </a:endParaRPr>
                    </a:p>
                  </a:txBody>
                  <a:tcPr marL="9525" marR="9525" marT="9525" marB="0" anchor="ctr" horzOverflow="overflow"/>
                </a:tc>
                <a:extLst>
                  <a:ext uri="{0D108BD9-81ED-4DB2-BD59-A6C34878D82A}">
                    <a16:rowId xmlns:a16="http://schemas.microsoft.com/office/drawing/2014/main" val="10001"/>
                  </a:ext>
                </a:extLst>
              </a:tr>
              <a:tr h="442800">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ja-JP" altLang="en-US" sz="2000" u="none" strike="noStrike" cap="none" normalizeH="0" baseline="0" dirty="0">
                          <a:ln>
                            <a:noFill/>
                          </a:ln>
                          <a:effectLst/>
                          <a:latin typeface="Segoe UI" panose="020B0502040204020203" pitchFamily="34" charset="0"/>
                          <a:ea typeface="メイリオ" panose="020B0604030504040204" pitchFamily="50" charset="-128"/>
                        </a:rPr>
                        <a:t>生理的</a:t>
                      </a:r>
                      <a:endParaRPr kumimoji="0" lang="ja-JP" altLang="en-US" sz="2000" b="1" i="0" u="none" strike="noStrike" cap="none" normalizeH="0" baseline="0" dirty="0">
                        <a:ln>
                          <a:noFill/>
                        </a:ln>
                        <a:solidFill>
                          <a:srgbClr val="000000"/>
                        </a:solidFill>
                        <a:effectLst/>
                        <a:latin typeface="Segoe UI" panose="020B0502040204020203" pitchFamily="34" charset="0"/>
                        <a:ea typeface="メイリオ" panose="020B0604030504040204" pitchFamily="50" charset="-128"/>
                      </a:endParaRPr>
                    </a:p>
                  </a:txBody>
                  <a:tcPr marL="9525" marR="9525" marT="9525" marB="0" anchor="ctr" horzOverflow="overflow">
                    <a:solidFill>
                      <a:schemeClr val="bg1">
                        <a:lumMod val="50000"/>
                      </a:schemeClr>
                    </a:solid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ja-JP" altLang="en-US" sz="1800" u="none" strike="noStrike" cap="none" normalizeH="0" baseline="0" dirty="0">
                          <a:ln>
                            <a:noFill/>
                          </a:ln>
                          <a:effectLst/>
                          <a:latin typeface="Segoe UI" panose="020B0502040204020203" pitchFamily="34" charset="0"/>
                          <a:ea typeface="メイリオ" panose="020B0604030504040204" pitchFamily="50" charset="-128"/>
                        </a:rPr>
                        <a:t>○</a:t>
                      </a:r>
                      <a:endParaRPr kumimoji="0" lang="ja-JP" altLang="en-US" sz="1800" b="0" i="0" u="none" strike="noStrike" cap="none" normalizeH="0" baseline="0" dirty="0">
                        <a:ln>
                          <a:noFill/>
                        </a:ln>
                        <a:solidFill>
                          <a:srgbClr val="000000"/>
                        </a:solidFill>
                        <a:effectLst/>
                        <a:latin typeface="Segoe UI" panose="020B0502040204020203" pitchFamily="34" charset="0"/>
                        <a:ea typeface="メイリオ" panose="020B0604030504040204" pitchFamily="50" charset="-128"/>
                      </a:endParaRPr>
                    </a:p>
                  </a:txBody>
                  <a:tcPr marL="9525" marR="9525" marT="9525" marB="0" anchor="ctr" horzOverflow="overflow"/>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ja-JP" altLang="en-US" sz="2400" u="none" strike="noStrike" cap="none" normalizeH="0" baseline="0" dirty="0">
                          <a:ln>
                            <a:noFill/>
                          </a:ln>
                          <a:effectLst/>
                          <a:latin typeface="Segoe UI" panose="020B0502040204020203" pitchFamily="34" charset="0"/>
                          <a:ea typeface="メイリオ" panose="020B0604030504040204" pitchFamily="50" charset="-128"/>
                        </a:rPr>
                        <a:t>◎</a:t>
                      </a:r>
                      <a:endParaRPr kumimoji="0" lang="ja-JP" altLang="en-US" sz="2400" b="0" i="0" u="none" strike="noStrike" cap="none" normalizeH="0" baseline="0" dirty="0">
                        <a:ln>
                          <a:noFill/>
                        </a:ln>
                        <a:solidFill>
                          <a:srgbClr val="000000"/>
                        </a:solidFill>
                        <a:effectLst/>
                        <a:latin typeface="Segoe UI" panose="020B0502040204020203" pitchFamily="34" charset="0"/>
                        <a:ea typeface="メイリオ" panose="020B0604030504040204" pitchFamily="50" charset="-128"/>
                      </a:endParaRPr>
                    </a:p>
                  </a:txBody>
                  <a:tcPr marL="9525" marR="9525" marT="9525" marB="0" anchor="ctr" horzOverflow="overflow"/>
                </a:tc>
                <a:extLst>
                  <a:ext uri="{0D108BD9-81ED-4DB2-BD59-A6C34878D82A}">
                    <a16:rowId xmlns:a16="http://schemas.microsoft.com/office/drawing/2014/main" val="10002"/>
                  </a:ext>
                </a:extLst>
              </a:tr>
              <a:tr h="442800">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ja-JP" altLang="en-US" sz="2000" u="none" strike="noStrike" cap="none" normalizeH="0" baseline="0" dirty="0">
                          <a:ln>
                            <a:noFill/>
                          </a:ln>
                          <a:effectLst/>
                          <a:latin typeface="Segoe UI" panose="020B0502040204020203" pitchFamily="34" charset="0"/>
                          <a:ea typeface="メイリオ" panose="020B0604030504040204" pitchFamily="50" charset="-128"/>
                        </a:rPr>
                        <a:t>安全性</a:t>
                      </a:r>
                      <a:endParaRPr kumimoji="0" lang="ja-JP" altLang="en-US" sz="2000" b="1" i="0" u="none" strike="noStrike" cap="none" normalizeH="0" baseline="0" dirty="0">
                        <a:ln>
                          <a:noFill/>
                        </a:ln>
                        <a:solidFill>
                          <a:srgbClr val="000000"/>
                        </a:solidFill>
                        <a:effectLst/>
                        <a:latin typeface="Segoe UI" panose="020B0502040204020203" pitchFamily="34" charset="0"/>
                        <a:ea typeface="メイリオ" panose="020B0604030504040204" pitchFamily="50" charset="-128"/>
                      </a:endParaRPr>
                    </a:p>
                  </a:txBody>
                  <a:tcPr marL="9525" marR="9525" marT="9525" marB="0" anchor="ctr" horzOverflow="overflow">
                    <a:solidFill>
                      <a:schemeClr val="bg1">
                        <a:lumMod val="50000"/>
                      </a:schemeClr>
                    </a:solid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ja-JP" altLang="en-US" sz="1800" u="none" strike="noStrike" cap="none" normalizeH="0" baseline="0" dirty="0">
                          <a:ln>
                            <a:noFill/>
                          </a:ln>
                          <a:effectLst/>
                          <a:latin typeface="Segoe UI" panose="020B0502040204020203" pitchFamily="34" charset="0"/>
                          <a:ea typeface="メイリオ" panose="020B0604030504040204" pitchFamily="50" charset="-128"/>
                        </a:rPr>
                        <a:t>△</a:t>
                      </a:r>
                      <a:endParaRPr kumimoji="0" lang="ja-JP" altLang="en-US" sz="1800" b="0" i="0" u="none" strike="noStrike" cap="none" normalizeH="0" baseline="0" dirty="0">
                        <a:ln>
                          <a:noFill/>
                        </a:ln>
                        <a:solidFill>
                          <a:srgbClr val="000000"/>
                        </a:solidFill>
                        <a:effectLst/>
                        <a:latin typeface="Segoe UI" panose="020B0502040204020203" pitchFamily="34" charset="0"/>
                        <a:ea typeface="メイリオ" panose="020B0604030504040204" pitchFamily="50" charset="-128"/>
                      </a:endParaRPr>
                    </a:p>
                  </a:txBody>
                  <a:tcPr marL="9525" marR="9525" marT="9525" marB="0" anchor="ctr" horzOverflow="overflow"/>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ja-JP" altLang="en-US" sz="2400" u="none" strike="noStrike" cap="none" normalizeH="0" baseline="0" dirty="0">
                          <a:ln>
                            <a:noFill/>
                          </a:ln>
                          <a:effectLst/>
                          <a:latin typeface="Segoe UI" panose="020B0502040204020203" pitchFamily="34" charset="0"/>
                          <a:ea typeface="メイリオ" panose="020B0604030504040204" pitchFamily="50" charset="-128"/>
                        </a:rPr>
                        <a:t>◎</a:t>
                      </a:r>
                      <a:endParaRPr kumimoji="0" lang="ja-JP" altLang="en-US" sz="2400" b="0" i="0" u="none" strike="noStrike" cap="none" normalizeH="0" baseline="0" dirty="0">
                        <a:ln>
                          <a:noFill/>
                        </a:ln>
                        <a:solidFill>
                          <a:srgbClr val="000000"/>
                        </a:solidFill>
                        <a:effectLst/>
                        <a:latin typeface="Segoe UI" panose="020B0502040204020203" pitchFamily="34" charset="0"/>
                        <a:ea typeface="メイリオ" panose="020B0604030504040204" pitchFamily="50" charset="-128"/>
                      </a:endParaRPr>
                    </a:p>
                  </a:txBody>
                  <a:tcPr marL="9525" marR="9525" marT="9525" marB="0" anchor="ctr" horzOverflow="overflow"/>
                </a:tc>
                <a:extLst>
                  <a:ext uri="{0D108BD9-81ED-4DB2-BD59-A6C34878D82A}">
                    <a16:rowId xmlns:a16="http://schemas.microsoft.com/office/drawing/2014/main" val="10003"/>
                  </a:ext>
                </a:extLst>
              </a:tr>
              <a:tr h="442800">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ja-JP" altLang="en-US" sz="2000" u="none" strike="noStrike" cap="none" normalizeH="0" baseline="0" dirty="0">
                          <a:ln>
                            <a:noFill/>
                          </a:ln>
                          <a:effectLst/>
                          <a:latin typeface="Segoe UI" panose="020B0502040204020203" pitchFamily="34" charset="0"/>
                          <a:ea typeface="メイリオ" panose="020B0604030504040204" pitchFamily="50" charset="-128"/>
                        </a:rPr>
                        <a:t>誤嚥性肺炎</a:t>
                      </a:r>
                      <a:endParaRPr kumimoji="0" lang="ja-JP" altLang="en-US" sz="2000" b="1" i="0" u="none" strike="noStrike" cap="none" normalizeH="0" baseline="0" dirty="0">
                        <a:ln>
                          <a:noFill/>
                        </a:ln>
                        <a:solidFill>
                          <a:srgbClr val="000000"/>
                        </a:solidFill>
                        <a:effectLst/>
                        <a:latin typeface="Segoe UI" panose="020B0502040204020203" pitchFamily="34" charset="0"/>
                        <a:ea typeface="メイリオ" panose="020B0604030504040204" pitchFamily="50" charset="-128"/>
                      </a:endParaRPr>
                    </a:p>
                  </a:txBody>
                  <a:tcPr marL="9525" marR="9525" marT="9525" marB="0" anchor="ctr" horzOverflow="overflow">
                    <a:solidFill>
                      <a:schemeClr val="bg1">
                        <a:lumMod val="50000"/>
                      </a:schemeClr>
                    </a:solid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ja-JP" altLang="en-US" sz="1800" u="none" strike="noStrike" cap="none" normalizeH="0" baseline="0" dirty="0">
                          <a:ln>
                            <a:noFill/>
                          </a:ln>
                          <a:effectLst/>
                          <a:latin typeface="Segoe UI" panose="020B0502040204020203" pitchFamily="34" charset="0"/>
                          <a:ea typeface="メイリオ" panose="020B0604030504040204" pitchFamily="50" charset="-128"/>
                        </a:rPr>
                        <a:t>△</a:t>
                      </a:r>
                      <a:endParaRPr kumimoji="0" lang="ja-JP" altLang="en-US" sz="1800" b="0" i="0" u="none" strike="noStrike" cap="none" normalizeH="0" baseline="0" dirty="0">
                        <a:ln>
                          <a:noFill/>
                        </a:ln>
                        <a:solidFill>
                          <a:srgbClr val="000000"/>
                        </a:solidFill>
                        <a:effectLst/>
                        <a:latin typeface="Segoe UI" panose="020B0502040204020203" pitchFamily="34" charset="0"/>
                        <a:ea typeface="メイリオ" panose="020B0604030504040204" pitchFamily="50" charset="-128"/>
                      </a:endParaRPr>
                    </a:p>
                  </a:txBody>
                  <a:tcPr marL="9525" marR="9525" marT="9525" marB="0" anchor="ctr" horzOverflow="overflow"/>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ja-JP" altLang="en-US" sz="2400" u="none" strike="noStrike" cap="none" normalizeH="0" baseline="0" dirty="0">
                          <a:ln>
                            <a:noFill/>
                          </a:ln>
                          <a:effectLst/>
                          <a:latin typeface="Segoe UI" panose="020B0502040204020203" pitchFamily="34" charset="0"/>
                          <a:ea typeface="メイリオ" panose="020B0604030504040204" pitchFamily="50" charset="-128"/>
                        </a:rPr>
                        <a:t>◎</a:t>
                      </a:r>
                      <a:endParaRPr kumimoji="0" lang="ja-JP" altLang="en-US" sz="2400" b="0" i="0" u="none" strike="noStrike" cap="none" normalizeH="0" baseline="0" dirty="0">
                        <a:ln>
                          <a:noFill/>
                        </a:ln>
                        <a:solidFill>
                          <a:srgbClr val="000000"/>
                        </a:solidFill>
                        <a:effectLst/>
                        <a:latin typeface="Segoe UI" panose="020B0502040204020203" pitchFamily="34" charset="0"/>
                        <a:ea typeface="メイリオ" panose="020B0604030504040204" pitchFamily="50" charset="-128"/>
                      </a:endParaRPr>
                    </a:p>
                  </a:txBody>
                  <a:tcPr marL="9525" marR="9525" marT="9525" marB="0" anchor="ctr" horzOverflow="overflow"/>
                </a:tc>
                <a:extLst>
                  <a:ext uri="{0D108BD9-81ED-4DB2-BD59-A6C34878D82A}">
                    <a16:rowId xmlns:a16="http://schemas.microsoft.com/office/drawing/2014/main" val="10004"/>
                  </a:ext>
                </a:extLst>
              </a:tr>
              <a:tr h="442800">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ja-JP" altLang="en-US" sz="2000" u="none" strike="noStrike" cap="none" normalizeH="0" baseline="0" dirty="0">
                          <a:ln>
                            <a:noFill/>
                          </a:ln>
                          <a:effectLst/>
                          <a:latin typeface="Segoe UI" panose="020B0502040204020203" pitchFamily="34" charset="0"/>
                          <a:ea typeface="メイリオ" panose="020B0604030504040204" pitchFamily="50" charset="-128"/>
                        </a:rPr>
                        <a:t>スキントラブル</a:t>
                      </a:r>
                      <a:endParaRPr kumimoji="0" lang="ja-JP" altLang="en-US" sz="2000" b="1" i="0" u="none" strike="noStrike" cap="none" normalizeH="0" baseline="0" dirty="0">
                        <a:ln>
                          <a:noFill/>
                        </a:ln>
                        <a:solidFill>
                          <a:srgbClr val="000000"/>
                        </a:solidFill>
                        <a:effectLst/>
                        <a:latin typeface="Segoe UI" panose="020B0502040204020203" pitchFamily="34" charset="0"/>
                        <a:ea typeface="メイリオ" panose="020B0604030504040204" pitchFamily="50" charset="-128"/>
                      </a:endParaRPr>
                    </a:p>
                  </a:txBody>
                  <a:tcPr marL="9525" marR="9525" marT="9525" marB="0" anchor="ctr" horzOverflow="overflow">
                    <a:solidFill>
                      <a:schemeClr val="bg1">
                        <a:lumMod val="50000"/>
                      </a:schemeClr>
                    </a:solid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ja-JP" altLang="en-US" sz="1800" u="none" strike="noStrike" cap="none" normalizeH="0" baseline="0" dirty="0">
                          <a:ln>
                            <a:noFill/>
                          </a:ln>
                          <a:effectLst/>
                          <a:latin typeface="Segoe UI" panose="020B0502040204020203" pitchFamily="34" charset="0"/>
                          <a:ea typeface="メイリオ" panose="020B0604030504040204" pitchFamily="50" charset="-128"/>
                        </a:rPr>
                        <a:t>△</a:t>
                      </a:r>
                      <a:endParaRPr kumimoji="0" lang="ja-JP" altLang="en-US" sz="1800" b="0" i="0" u="none" strike="noStrike" cap="none" normalizeH="0" baseline="0" dirty="0">
                        <a:ln>
                          <a:noFill/>
                        </a:ln>
                        <a:solidFill>
                          <a:srgbClr val="000000"/>
                        </a:solidFill>
                        <a:effectLst/>
                        <a:latin typeface="Segoe UI" panose="020B0502040204020203" pitchFamily="34" charset="0"/>
                        <a:ea typeface="メイリオ" panose="020B0604030504040204" pitchFamily="50" charset="-128"/>
                      </a:endParaRPr>
                    </a:p>
                  </a:txBody>
                  <a:tcPr marL="9525" marR="9525" marT="9525" marB="0" anchor="ctr" horzOverflow="overflow"/>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ja-JP" altLang="en-US" sz="2400" u="none" strike="noStrike" cap="none" normalizeH="0" baseline="0" dirty="0">
                          <a:ln>
                            <a:noFill/>
                          </a:ln>
                          <a:effectLst/>
                          <a:latin typeface="Segoe UI" panose="020B0502040204020203" pitchFamily="34" charset="0"/>
                          <a:ea typeface="メイリオ" panose="020B0604030504040204" pitchFamily="50" charset="-128"/>
                        </a:rPr>
                        <a:t>◎</a:t>
                      </a:r>
                      <a:endParaRPr kumimoji="0" lang="ja-JP" altLang="en-US" sz="2400" b="0" i="0" u="none" strike="noStrike" cap="none" normalizeH="0" baseline="0" dirty="0">
                        <a:ln>
                          <a:noFill/>
                        </a:ln>
                        <a:solidFill>
                          <a:srgbClr val="000000"/>
                        </a:solidFill>
                        <a:effectLst/>
                        <a:latin typeface="Segoe UI" panose="020B0502040204020203" pitchFamily="34" charset="0"/>
                        <a:ea typeface="メイリオ" panose="020B0604030504040204" pitchFamily="50" charset="-128"/>
                      </a:endParaRPr>
                    </a:p>
                  </a:txBody>
                  <a:tcPr marL="9525" marR="9525" marT="9525" marB="0" anchor="ctr" horzOverflow="overflow"/>
                </a:tc>
                <a:extLst>
                  <a:ext uri="{0D108BD9-81ED-4DB2-BD59-A6C34878D82A}">
                    <a16:rowId xmlns:a16="http://schemas.microsoft.com/office/drawing/2014/main" val="10005"/>
                  </a:ext>
                </a:extLst>
              </a:tr>
              <a:tr h="442800">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ja-JP" altLang="en-US" sz="2000" u="none" strike="noStrike" cap="none" normalizeH="0" baseline="0" dirty="0">
                          <a:ln>
                            <a:noFill/>
                          </a:ln>
                          <a:effectLst/>
                          <a:latin typeface="Segoe UI" panose="020B0502040204020203" pitchFamily="34" charset="0"/>
                          <a:ea typeface="メイリオ" panose="020B0604030504040204" pitchFamily="50" charset="-128"/>
                        </a:rPr>
                        <a:t>下痢</a:t>
                      </a:r>
                      <a:endParaRPr kumimoji="0" lang="ja-JP" altLang="en-US" sz="2000" b="1" i="0" u="none" strike="noStrike" cap="none" normalizeH="0" baseline="0" dirty="0">
                        <a:ln>
                          <a:noFill/>
                        </a:ln>
                        <a:solidFill>
                          <a:srgbClr val="000000"/>
                        </a:solidFill>
                        <a:effectLst/>
                        <a:latin typeface="Segoe UI" panose="020B0502040204020203" pitchFamily="34" charset="0"/>
                        <a:ea typeface="メイリオ" panose="020B0604030504040204" pitchFamily="50" charset="-128"/>
                      </a:endParaRPr>
                    </a:p>
                  </a:txBody>
                  <a:tcPr marL="9525" marR="9525" marT="9525" marB="0" anchor="ctr" horzOverflow="overflow">
                    <a:solidFill>
                      <a:schemeClr val="bg1">
                        <a:lumMod val="50000"/>
                      </a:schemeClr>
                    </a:solid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ja-JP" altLang="en-US" sz="1800" u="none" strike="noStrike" cap="none" normalizeH="0" baseline="0" dirty="0">
                          <a:ln>
                            <a:noFill/>
                          </a:ln>
                          <a:effectLst/>
                          <a:latin typeface="Segoe UI" panose="020B0502040204020203" pitchFamily="34" charset="0"/>
                          <a:ea typeface="メイリオ" panose="020B0604030504040204" pitchFamily="50" charset="-128"/>
                        </a:rPr>
                        <a:t>△</a:t>
                      </a:r>
                      <a:endParaRPr kumimoji="0" lang="ja-JP" altLang="en-US" sz="1800" b="0" i="0" u="none" strike="noStrike" cap="none" normalizeH="0" baseline="0" dirty="0">
                        <a:ln>
                          <a:noFill/>
                        </a:ln>
                        <a:solidFill>
                          <a:srgbClr val="000000"/>
                        </a:solidFill>
                        <a:effectLst/>
                        <a:latin typeface="Segoe UI" panose="020B0502040204020203" pitchFamily="34" charset="0"/>
                        <a:ea typeface="メイリオ" panose="020B0604030504040204" pitchFamily="50" charset="-128"/>
                      </a:endParaRPr>
                    </a:p>
                  </a:txBody>
                  <a:tcPr marL="9525" marR="9525" marT="9525" marB="0" anchor="ctr" horzOverflow="overflow"/>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ja-JP" altLang="en-US" sz="2400" u="none" strike="noStrike" cap="none" normalizeH="0" baseline="0" dirty="0">
                          <a:ln>
                            <a:noFill/>
                          </a:ln>
                          <a:effectLst/>
                          <a:latin typeface="Segoe UI" panose="020B0502040204020203" pitchFamily="34" charset="0"/>
                          <a:ea typeface="メイリオ" panose="020B0604030504040204" pitchFamily="50" charset="-128"/>
                        </a:rPr>
                        <a:t>◎</a:t>
                      </a:r>
                      <a:endParaRPr kumimoji="0" lang="ja-JP" altLang="en-US" sz="2400" b="0" i="0" u="none" strike="noStrike" cap="none" normalizeH="0" baseline="0" dirty="0">
                        <a:ln>
                          <a:noFill/>
                        </a:ln>
                        <a:solidFill>
                          <a:srgbClr val="000000"/>
                        </a:solidFill>
                        <a:effectLst/>
                        <a:latin typeface="Segoe UI" panose="020B0502040204020203" pitchFamily="34" charset="0"/>
                        <a:ea typeface="メイリオ" panose="020B0604030504040204" pitchFamily="50" charset="-128"/>
                      </a:endParaRPr>
                    </a:p>
                  </a:txBody>
                  <a:tcPr marL="9525" marR="9525" marT="9525" marB="0" anchor="ctr" horzOverflow="overflow"/>
                </a:tc>
                <a:extLst>
                  <a:ext uri="{0D108BD9-81ED-4DB2-BD59-A6C34878D82A}">
                    <a16:rowId xmlns:a16="http://schemas.microsoft.com/office/drawing/2014/main" val="10006"/>
                  </a:ext>
                </a:extLst>
              </a:tr>
              <a:tr h="442800">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ja-JP" altLang="en-US" sz="2000" u="none" strike="noStrike" cap="none" normalizeH="0" baseline="0" dirty="0">
                          <a:ln>
                            <a:noFill/>
                          </a:ln>
                          <a:effectLst/>
                          <a:latin typeface="Segoe UI" panose="020B0502040204020203" pitchFamily="34" charset="0"/>
                          <a:ea typeface="メイリオ" panose="020B0604030504040204" pitchFamily="50" charset="-128"/>
                        </a:rPr>
                        <a:t>簡便性</a:t>
                      </a:r>
                      <a:endParaRPr kumimoji="0" lang="ja-JP" altLang="en-US" sz="2000" b="1" i="0" u="none" strike="noStrike" cap="none" normalizeH="0" baseline="0" dirty="0">
                        <a:ln>
                          <a:noFill/>
                        </a:ln>
                        <a:solidFill>
                          <a:srgbClr val="000000"/>
                        </a:solidFill>
                        <a:effectLst/>
                        <a:latin typeface="Segoe UI" panose="020B0502040204020203" pitchFamily="34" charset="0"/>
                        <a:ea typeface="メイリオ" panose="020B0604030504040204" pitchFamily="50" charset="-128"/>
                      </a:endParaRPr>
                    </a:p>
                  </a:txBody>
                  <a:tcPr marL="9525" marR="9525" marT="9525" marB="0" anchor="ctr" horzOverflow="overflow">
                    <a:solidFill>
                      <a:schemeClr val="bg1">
                        <a:lumMod val="50000"/>
                      </a:schemeClr>
                    </a:solid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ja-JP" altLang="en-US" sz="1800" u="none" strike="noStrike" cap="none" normalizeH="0" baseline="0" dirty="0">
                          <a:ln>
                            <a:noFill/>
                          </a:ln>
                          <a:effectLst/>
                          <a:latin typeface="Segoe UI" panose="020B0502040204020203" pitchFamily="34" charset="0"/>
                          <a:ea typeface="メイリオ" panose="020B0604030504040204" pitchFamily="50" charset="-128"/>
                        </a:rPr>
                        <a:t>○</a:t>
                      </a:r>
                      <a:endParaRPr kumimoji="0" lang="ja-JP" altLang="en-US" sz="1800" b="0" i="0" u="none" strike="noStrike" cap="none" normalizeH="0" baseline="0" dirty="0">
                        <a:ln>
                          <a:noFill/>
                        </a:ln>
                        <a:solidFill>
                          <a:srgbClr val="000000"/>
                        </a:solidFill>
                        <a:effectLst/>
                        <a:latin typeface="Segoe UI" panose="020B0502040204020203" pitchFamily="34" charset="0"/>
                        <a:ea typeface="メイリオ" panose="020B0604030504040204" pitchFamily="50" charset="-128"/>
                      </a:endParaRPr>
                    </a:p>
                  </a:txBody>
                  <a:tcPr marL="9525" marR="9525" marT="9525" marB="0" anchor="ctr" horzOverflow="overflow"/>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ja-JP" altLang="en-US" sz="2400" u="none" strike="noStrike" cap="none" normalizeH="0" baseline="0" dirty="0">
                          <a:ln>
                            <a:noFill/>
                          </a:ln>
                          <a:effectLst/>
                          <a:latin typeface="Segoe UI" panose="020B0502040204020203" pitchFamily="34" charset="0"/>
                          <a:ea typeface="メイリオ" panose="020B0604030504040204" pitchFamily="50" charset="-128"/>
                        </a:rPr>
                        <a:t>◎</a:t>
                      </a:r>
                      <a:endParaRPr kumimoji="0" lang="ja-JP" altLang="en-US" sz="2400" b="0" i="0" u="none" strike="noStrike" cap="none" normalizeH="0" baseline="0" dirty="0">
                        <a:ln>
                          <a:noFill/>
                        </a:ln>
                        <a:solidFill>
                          <a:srgbClr val="000000"/>
                        </a:solidFill>
                        <a:effectLst/>
                        <a:latin typeface="Segoe UI" panose="020B0502040204020203" pitchFamily="34" charset="0"/>
                        <a:ea typeface="メイリオ" panose="020B0604030504040204" pitchFamily="50" charset="-128"/>
                      </a:endParaRPr>
                    </a:p>
                  </a:txBody>
                  <a:tcPr marL="9525" marR="9525" marT="9525" marB="0" anchor="ctr" horzOverflow="overflow"/>
                </a:tc>
                <a:extLst>
                  <a:ext uri="{0D108BD9-81ED-4DB2-BD59-A6C34878D82A}">
                    <a16:rowId xmlns:a16="http://schemas.microsoft.com/office/drawing/2014/main" val="10007"/>
                  </a:ext>
                </a:extLst>
              </a:tr>
              <a:tr h="442800">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ja-JP" altLang="en-US" sz="2000" u="none" strike="noStrike" cap="none" normalizeH="0" baseline="0" dirty="0">
                          <a:ln>
                            <a:noFill/>
                          </a:ln>
                          <a:effectLst/>
                          <a:latin typeface="Segoe UI" panose="020B0502040204020203" pitchFamily="34" charset="0"/>
                          <a:ea typeface="メイリオ" panose="020B0604030504040204" pitchFamily="50" charset="-128"/>
                        </a:rPr>
                        <a:t>注入時間</a:t>
                      </a:r>
                      <a:endParaRPr kumimoji="0" lang="ja-JP" altLang="en-US" sz="2000" b="1" i="0" u="none" strike="noStrike" cap="none" normalizeH="0" baseline="0" dirty="0">
                        <a:ln>
                          <a:noFill/>
                        </a:ln>
                        <a:solidFill>
                          <a:srgbClr val="000000"/>
                        </a:solidFill>
                        <a:effectLst/>
                        <a:latin typeface="Segoe UI" panose="020B0502040204020203" pitchFamily="34" charset="0"/>
                        <a:ea typeface="メイリオ" panose="020B0604030504040204" pitchFamily="50" charset="-128"/>
                      </a:endParaRPr>
                    </a:p>
                  </a:txBody>
                  <a:tcPr marL="9525" marR="9525" marT="9525" marB="0" anchor="ctr" horzOverflow="overflow">
                    <a:solidFill>
                      <a:schemeClr val="bg1">
                        <a:lumMod val="50000"/>
                      </a:schemeClr>
                    </a:solid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ja-JP" altLang="en-US" sz="1800" u="none" strike="noStrike" cap="none" normalizeH="0" baseline="0" dirty="0">
                          <a:ln>
                            <a:noFill/>
                          </a:ln>
                          <a:effectLst/>
                          <a:latin typeface="Segoe UI" panose="020B0502040204020203" pitchFamily="34" charset="0"/>
                          <a:ea typeface="メイリオ" panose="020B0604030504040204" pitchFamily="50" charset="-128"/>
                        </a:rPr>
                        <a:t>○</a:t>
                      </a:r>
                      <a:endParaRPr kumimoji="0" lang="ja-JP" altLang="en-US" sz="1800" b="0" i="0" u="none" strike="noStrike" cap="none" normalizeH="0" baseline="0" dirty="0">
                        <a:ln>
                          <a:noFill/>
                        </a:ln>
                        <a:solidFill>
                          <a:srgbClr val="000000"/>
                        </a:solidFill>
                        <a:effectLst/>
                        <a:latin typeface="Segoe UI" panose="020B0502040204020203" pitchFamily="34" charset="0"/>
                        <a:ea typeface="メイリオ" panose="020B0604030504040204" pitchFamily="50" charset="-128"/>
                      </a:endParaRPr>
                    </a:p>
                  </a:txBody>
                  <a:tcPr marL="9525" marR="9525" marT="9525" marB="0" anchor="ctr" horzOverflow="overflow"/>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ja-JP" altLang="en-US" sz="2400" u="none" strike="noStrike" cap="none" normalizeH="0" baseline="0" dirty="0">
                          <a:ln>
                            <a:noFill/>
                          </a:ln>
                          <a:effectLst/>
                          <a:latin typeface="Segoe UI" panose="020B0502040204020203" pitchFamily="34" charset="0"/>
                          <a:ea typeface="メイリオ" panose="020B0604030504040204" pitchFamily="50" charset="-128"/>
                        </a:rPr>
                        <a:t>◎</a:t>
                      </a:r>
                      <a:endParaRPr kumimoji="0" lang="ja-JP" altLang="en-US" sz="2400" b="0" i="0" u="none" strike="noStrike" cap="none" normalizeH="0" baseline="0" dirty="0">
                        <a:ln>
                          <a:noFill/>
                        </a:ln>
                        <a:solidFill>
                          <a:srgbClr val="000000"/>
                        </a:solidFill>
                        <a:effectLst/>
                        <a:latin typeface="Segoe UI" panose="020B0502040204020203" pitchFamily="34" charset="0"/>
                        <a:ea typeface="メイリオ" panose="020B0604030504040204" pitchFamily="50" charset="-128"/>
                      </a:endParaRPr>
                    </a:p>
                  </a:txBody>
                  <a:tcPr marL="9525" marR="9525" marT="9525" marB="0" anchor="ctr" horzOverflow="overflow"/>
                </a:tc>
                <a:extLst>
                  <a:ext uri="{0D108BD9-81ED-4DB2-BD59-A6C34878D82A}">
                    <a16:rowId xmlns:a16="http://schemas.microsoft.com/office/drawing/2014/main" val="10008"/>
                  </a:ext>
                </a:extLst>
              </a:tr>
              <a:tr h="442800">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ja-JP" altLang="en-US" sz="2000" u="none" strike="noStrike" cap="none" normalizeH="0" baseline="0" dirty="0">
                          <a:ln>
                            <a:noFill/>
                          </a:ln>
                          <a:effectLst/>
                          <a:latin typeface="Segoe UI" panose="020B0502040204020203" pitchFamily="34" charset="0"/>
                          <a:ea typeface="メイリオ" panose="020B0604030504040204" pitchFamily="50" charset="-128"/>
                        </a:rPr>
                        <a:t>医療保険</a:t>
                      </a:r>
                      <a:endParaRPr kumimoji="0" lang="ja-JP" altLang="en-US" sz="2000" b="1" i="0" u="none" strike="noStrike" cap="none" normalizeH="0" baseline="0" dirty="0">
                        <a:ln>
                          <a:noFill/>
                        </a:ln>
                        <a:solidFill>
                          <a:srgbClr val="000000"/>
                        </a:solidFill>
                        <a:effectLst/>
                        <a:latin typeface="Segoe UI" panose="020B0502040204020203" pitchFamily="34" charset="0"/>
                        <a:ea typeface="メイリオ" panose="020B0604030504040204" pitchFamily="50" charset="-128"/>
                      </a:endParaRPr>
                    </a:p>
                  </a:txBody>
                  <a:tcPr marL="9525" marR="9525" marT="9525" marB="0" anchor="ctr" horzOverflow="overflow">
                    <a:solidFill>
                      <a:schemeClr val="bg1">
                        <a:lumMod val="50000"/>
                      </a:schemeClr>
                    </a:solid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zh-TW" altLang="en-US" sz="2000" u="none" strike="noStrike" cap="none" normalizeH="0" baseline="0" dirty="0">
                          <a:ln>
                            <a:noFill/>
                          </a:ln>
                          <a:effectLst/>
                          <a:latin typeface="Segoe UI" panose="020B0502040204020203" pitchFamily="34" charset="0"/>
                          <a:ea typeface="メイリオ" panose="020B0604030504040204" pitchFamily="50" charset="-128"/>
                        </a:rPr>
                        <a:t>医療保険適応</a:t>
                      </a:r>
                      <a:endParaRPr kumimoji="0" lang="zh-TW" altLang="en-US" sz="2000" b="0" i="0" u="none" strike="noStrike" cap="none" normalizeH="0" baseline="0" dirty="0">
                        <a:ln>
                          <a:noFill/>
                        </a:ln>
                        <a:solidFill>
                          <a:srgbClr val="000000"/>
                        </a:solidFill>
                        <a:effectLst/>
                        <a:latin typeface="Segoe UI" panose="020B0502040204020203" pitchFamily="34" charset="0"/>
                        <a:ea typeface="メイリオ" panose="020B0604030504040204" pitchFamily="50" charset="-128"/>
                      </a:endParaRPr>
                    </a:p>
                  </a:txBody>
                  <a:tcPr marL="9525" marR="9525" marT="9525" marB="0" anchor="ctr" horzOverflow="overflow"/>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zh-TW" altLang="en-US" sz="2000" u="none" strike="noStrike" cap="none" normalizeH="0" baseline="0" dirty="0">
                          <a:ln>
                            <a:noFill/>
                          </a:ln>
                          <a:effectLst/>
                          <a:latin typeface="Segoe UI" panose="020B0502040204020203" pitchFamily="34" charset="0"/>
                          <a:ea typeface="メイリオ" panose="020B0604030504040204" pitchFamily="50" charset="-128"/>
                        </a:rPr>
                        <a:t>医療保険適応</a:t>
                      </a:r>
                      <a:endParaRPr kumimoji="0" lang="zh-TW" altLang="en-US" sz="2000" b="0" i="0" u="none" strike="noStrike" cap="none" normalizeH="0" baseline="0" dirty="0">
                        <a:ln>
                          <a:noFill/>
                        </a:ln>
                        <a:solidFill>
                          <a:srgbClr val="000000"/>
                        </a:solidFill>
                        <a:effectLst/>
                        <a:latin typeface="Segoe UI" panose="020B0502040204020203" pitchFamily="34" charset="0"/>
                        <a:ea typeface="メイリオ" panose="020B0604030504040204" pitchFamily="50" charset="-128"/>
                      </a:endParaRPr>
                    </a:p>
                  </a:txBody>
                  <a:tcPr marL="9525" marR="9525" marT="9525" marB="0" anchor="ctr" horzOverflow="overflow"/>
                </a:tc>
                <a:extLst>
                  <a:ext uri="{0D108BD9-81ED-4DB2-BD59-A6C34878D82A}">
                    <a16:rowId xmlns:a16="http://schemas.microsoft.com/office/drawing/2014/main" val="10009"/>
                  </a:ext>
                </a:extLst>
              </a:tr>
              <a:tr h="442800">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ja-JP" altLang="en-US" sz="2000" u="none" strike="noStrike" cap="none" normalizeH="0" baseline="0" dirty="0">
                          <a:ln>
                            <a:noFill/>
                          </a:ln>
                          <a:effectLst/>
                          <a:latin typeface="Segoe UI" panose="020B0502040204020203" pitchFamily="34" charset="0"/>
                          <a:ea typeface="メイリオ" panose="020B0604030504040204" pitchFamily="50" charset="-128"/>
                        </a:rPr>
                        <a:t>経済的負担</a:t>
                      </a:r>
                      <a:endParaRPr kumimoji="0" lang="ja-JP" altLang="en-US" sz="2000" b="1" i="0" u="none" strike="noStrike" cap="none" normalizeH="0" baseline="0" dirty="0">
                        <a:ln>
                          <a:noFill/>
                        </a:ln>
                        <a:solidFill>
                          <a:srgbClr val="000000"/>
                        </a:solidFill>
                        <a:effectLst/>
                        <a:latin typeface="Segoe UI" panose="020B0502040204020203" pitchFamily="34" charset="0"/>
                        <a:ea typeface="メイリオ" panose="020B0604030504040204" pitchFamily="50" charset="-128"/>
                      </a:endParaRPr>
                    </a:p>
                  </a:txBody>
                  <a:tcPr marL="9525" marR="9525" marT="9525" marB="0" anchor="ctr" horzOverflow="overflow">
                    <a:solidFill>
                      <a:schemeClr val="bg1">
                        <a:lumMod val="50000"/>
                      </a:schemeClr>
                    </a:solidFill>
                  </a:tcPr>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ja-JP" altLang="en-US" sz="2400" u="none" strike="noStrike" cap="none" normalizeH="0" baseline="0" dirty="0">
                          <a:ln>
                            <a:noFill/>
                          </a:ln>
                          <a:effectLst/>
                          <a:latin typeface="Segoe UI" panose="020B0502040204020203" pitchFamily="34" charset="0"/>
                          <a:ea typeface="メイリオ" panose="020B0604030504040204" pitchFamily="50" charset="-128"/>
                        </a:rPr>
                        <a:t>◎</a:t>
                      </a:r>
                      <a:endParaRPr kumimoji="0" lang="ja-JP" altLang="en-US" sz="2400" b="0" i="0" u="none" strike="noStrike" cap="none" normalizeH="0" baseline="0" dirty="0">
                        <a:ln>
                          <a:noFill/>
                        </a:ln>
                        <a:solidFill>
                          <a:srgbClr val="000000"/>
                        </a:solidFill>
                        <a:effectLst/>
                        <a:latin typeface="Segoe UI" panose="020B0502040204020203" pitchFamily="34" charset="0"/>
                        <a:ea typeface="メイリオ" panose="020B0604030504040204" pitchFamily="50" charset="-128"/>
                      </a:endParaRPr>
                    </a:p>
                  </a:txBody>
                  <a:tcPr marL="9525" marR="9525" marT="9525" marB="0" anchor="ctr" horzOverflow="overflow"/>
                </a:tc>
                <a:tc>
                  <a:txBody>
                    <a:bodyPr/>
                    <a:lstStyle/>
                    <a:p>
                      <a:pPr marL="0" marR="0" lvl="0" indent="0" algn="ctr" defTabSz="914400" rtl="0" eaLnBrk="0" fontAlgn="ctr" latinLnBrk="0" hangingPunct="0">
                        <a:lnSpc>
                          <a:spcPct val="100000"/>
                        </a:lnSpc>
                        <a:spcBef>
                          <a:spcPct val="0"/>
                        </a:spcBef>
                        <a:spcAft>
                          <a:spcPct val="0"/>
                        </a:spcAft>
                        <a:buClrTx/>
                        <a:buSzTx/>
                        <a:buFontTx/>
                        <a:buNone/>
                        <a:tabLst/>
                      </a:pPr>
                      <a:r>
                        <a:rPr kumimoji="0" lang="ja-JP" altLang="en-US" sz="1800" u="none" strike="noStrike" cap="none" normalizeH="0" baseline="0" dirty="0">
                          <a:ln>
                            <a:noFill/>
                          </a:ln>
                          <a:effectLst/>
                          <a:latin typeface="Segoe UI" panose="020B0502040204020203" pitchFamily="34" charset="0"/>
                          <a:ea typeface="メイリオ" panose="020B0604030504040204" pitchFamily="50" charset="-128"/>
                        </a:rPr>
                        <a:t>○</a:t>
                      </a:r>
                      <a:endParaRPr kumimoji="0" lang="ja-JP" altLang="en-US" sz="1800" b="0" i="0" u="none" strike="noStrike" cap="none" normalizeH="0" baseline="0" dirty="0">
                        <a:ln>
                          <a:noFill/>
                        </a:ln>
                        <a:solidFill>
                          <a:srgbClr val="FF0000"/>
                        </a:solidFill>
                        <a:effectLst/>
                        <a:latin typeface="Segoe UI" panose="020B0502040204020203" pitchFamily="34" charset="0"/>
                        <a:ea typeface="メイリオ" panose="020B0604030504040204" pitchFamily="50" charset="-128"/>
                      </a:endParaRPr>
                    </a:p>
                  </a:txBody>
                  <a:tcPr marL="9525" marR="9525" marT="9525" marB="0" anchor="ctr" horzOverflow="overflow"/>
                </a:tc>
                <a:extLst>
                  <a:ext uri="{0D108BD9-81ED-4DB2-BD59-A6C34878D82A}">
                    <a16:rowId xmlns:a16="http://schemas.microsoft.com/office/drawing/2014/main" val="10010"/>
                  </a:ext>
                </a:extLst>
              </a:tr>
            </a:tbl>
          </a:graphicData>
        </a:graphic>
      </p:graphicFrame>
      <p:sp>
        <p:nvSpPr>
          <p:cNvPr id="3" name="タイトル 2">
            <a:extLst>
              <a:ext uri="{FF2B5EF4-FFF2-40B4-BE49-F238E27FC236}">
                <a16:creationId xmlns:a16="http://schemas.microsoft.com/office/drawing/2014/main" id="{2B6EAC82-D5D3-425F-916A-A9E483C806EE}"/>
              </a:ext>
            </a:extLst>
          </p:cNvPr>
          <p:cNvSpPr>
            <a:spLocks noGrp="1"/>
          </p:cNvSpPr>
          <p:nvPr>
            <p:ph type="title"/>
          </p:nvPr>
        </p:nvSpPr>
        <p:spPr/>
        <p:txBody>
          <a:bodyPr>
            <a:normAutofit fontScale="90000"/>
          </a:bodyPr>
          <a:lstStyle/>
          <a:p>
            <a:r>
              <a:rPr lang="ja-JP" altLang="en-US" dirty="0"/>
              <a:t>液体栄養剤と半固形栄養剤</a:t>
            </a:r>
            <a:endParaRPr kumimoji="1" lang="ja-JP" altLang="en-US" dirty="0"/>
          </a:p>
        </p:txBody>
      </p:sp>
      <p:sp>
        <p:nvSpPr>
          <p:cNvPr id="8" name="テキスト ボックス 7">
            <a:extLst>
              <a:ext uri="{FF2B5EF4-FFF2-40B4-BE49-F238E27FC236}">
                <a16:creationId xmlns:a16="http://schemas.microsoft.com/office/drawing/2014/main" id="{493DE1F8-B61B-47FB-8F8D-B361C71812E8}"/>
              </a:ext>
            </a:extLst>
          </p:cNvPr>
          <p:cNvSpPr txBox="1"/>
          <p:nvPr/>
        </p:nvSpPr>
        <p:spPr>
          <a:xfrm>
            <a:off x="5788541" y="169200"/>
            <a:ext cx="2311851"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5-1.</a:t>
            </a:r>
            <a:r>
              <a:rPr lang="ja-JP" altLang="en-US" sz="1400" b="1" dirty="0">
                <a:solidFill>
                  <a:schemeClr val="bg1"/>
                </a:solidFill>
                <a:latin typeface="游ゴシック" panose="020B0400000000000000" pitchFamily="50" charset="-128"/>
                <a:ea typeface="游ゴシック" panose="020B0400000000000000" pitchFamily="50" charset="-128"/>
              </a:rPr>
              <a:t>栄養補給と経管栄養法</a:t>
            </a:r>
          </a:p>
        </p:txBody>
      </p:sp>
      <p:sp>
        <p:nvSpPr>
          <p:cNvPr id="9" name="テキスト ボックス 8">
            <a:extLst>
              <a:ext uri="{FF2B5EF4-FFF2-40B4-BE49-F238E27FC236}">
                <a16:creationId xmlns:a16="http://schemas.microsoft.com/office/drawing/2014/main" id="{2761404C-43E4-4B7B-9564-C463750C94EB}"/>
              </a:ext>
            </a:extLst>
          </p:cNvPr>
          <p:cNvSpPr txBox="1"/>
          <p:nvPr/>
        </p:nvSpPr>
        <p:spPr>
          <a:xfrm>
            <a:off x="567859" y="6438528"/>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7" name="スライド番号プレースホルダー 1">
            <a:extLst>
              <a:ext uri="{FF2B5EF4-FFF2-40B4-BE49-F238E27FC236}">
                <a16:creationId xmlns:a16="http://schemas.microsoft.com/office/drawing/2014/main" id="{33518834-D657-4A5D-A4B1-18C95C2AB9CE}"/>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179</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18156838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85F6D258-536B-4FDD-BCF4-7F298F868107}"/>
              </a:ext>
            </a:extLst>
          </p:cNvPr>
          <p:cNvSpPr>
            <a:spLocks noGrp="1"/>
          </p:cNvSpPr>
          <p:nvPr>
            <p:ph type="title"/>
          </p:nvPr>
        </p:nvSpPr>
        <p:spPr/>
        <p:txBody>
          <a:bodyPr>
            <a:normAutofit fontScale="90000"/>
          </a:bodyPr>
          <a:lstStyle/>
          <a:p>
            <a:r>
              <a:rPr lang="ja-JP" altLang="en-US" dirty="0"/>
              <a:t>子どもの経管栄養の注意点（１）</a:t>
            </a:r>
            <a:endParaRPr kumimoji="1" lang="ja-JP" altLang="en-US" dirty="0"/>
          </a:p>
        </p:txBody>
      </p:sp>
      <p:sp>
        <p:nvSpPr>
          <p:cNvPr id="68610" name="コンテンツ プレースホルダ 2">
            <a:extLst>
              <a:ext uri="{FF2B5EF4-FFF2-40B4-BE49-F238E27FC236}">
                <a16:creationId xmlns:a16="http://schemas.microsoft.com/office/drawing/2014/main" id="{F594A048-821D-4BBA-A957-92B2E0EDF2DD}"/>
              </a:ext>
            </a:extLst>
          </p:cNvPr>
          <p:cNvSpPr>
            <a:spLocks noGrp="1"/>
          </p:cNvSpPr>
          <p:nvPr>
            <p:ph idx="4294967295"/>
          </p:nvPr>
        </p:nvSpPr>
        <p:spPr>
          <a:xfrm>
            <a:off x="252000" y="1260000"/>
            <a:ext cx="8642350" cy="4900613"/>
          </a:xfrm>
        </p:spPr>
        <p:txBody>
          <a:bodyPr>
            <a:noAutofit/>
          </a:bodyPr>
          <a:lstStyle/>
          <a:p>
            <a:pPr algn="just">
              <a:spcBef>
                <a:spcPts val="1200"/>
              </a:spcBef>
              <a:buClr>
                <a:schemeClr val="tx1">
                  <a:lumMod val="50000"/>
                  <a:lumOff val="50000"/>
                </a:schemeClr>
              </a:buClr>
              <a:buFont typeface="Wingdings" pitchFamily="2" charset="2"/>
              <a:buChar char="l"/>
              <a:defRPr/>
            </a:pPr>
            <a:r>
              <a:rPr lang="ja-JP" altLang="en-US" sz="2600" dirty="0"/>
              <a:t>栄養剤の注入中に咳き込んだり、吸引したりすると、嘔吐して誤嚥の危険がある</a:t>
            </a:r>
            <a:r>
              <a:rPr lang="ja-JP" altLang="en-US" sz="2600" spc="-800" dirty="0"/>
              <a:t>。</a:t>
            </a:r>
            <a:r>
              <a:rPr lang="ja-JP" altLang="en-US" sz="2600" dirty="0"/>
              <a:t>注入前は、排痰を十分に行い、呼吸状態を整えておく必要がある。</a:t>
            </a:r>
            <a:endParaRPr lang="en-US" altLang="ja-JP" sz="2600" dirty="0"/>
          </a:p>
          <a:p>
            <a:pPr algn="just">
              <a:spcBef>
                <a:spcPts val="1200"/>
              </a:spcBef>
              <a:buClr>
                <a:schemeClr val="tx1">
                  <a:lumMod val="50000"/>
                  <a:lumOff val="50000"/>
                </a:schemeClr>
              </a:buClr>
              <a:buFont typeface="Wingdings" pitchFamily="2" charset="2"/>
              <a:buChar char="l"/>
              <a:defRPr/>
            </a:pPr>
            <a:r>
              <a:rPr lang="ja-JP" altLang="en-US" sz="2600" dirty="0"/>
              <a:t>鼻腔から胃を経由して腸内まで通し、経管栄養を行う </a:t>
            </a:r>
            <a:r>
              <a:rPr lang="en-US" altLang="ja-JP" sz="2600" dirty="0"/>
              <a:t>ED</a:t>
            </a:r>
            <a:r>
              <a:rPr lang="ja-JP" altLang="en-US" sz="2600" dirty="0"/>
              <a:t>チューブからの注入は、注入ポンプで長時間にわたって行われるため</a:t>
            </a:r>
            <a:r>
              <a:rPr lang="ja-JP" altLang="en-US" sz="2600" spc="-1000" dirty="0"/>
              <a:t>、</a:t>
            </a:r>
            <a:r>
              <a:rPr lang="ja-JP" altLang="en-US" sz="2600" dirty="0"/>
              <a:t>自由な移動や行動が制限される。</a:t>
            </a:r>
            <a:endParaRPr lang="en-US" altLang="ja-JP" sz="2600" dirty="0"/>
          </a:p>
          <a:p>
            <a:pPr algn="just">
              <a:spcBef>
                <a:spcPts val="1200"/>
              </a:spcBef>
              <a:buClr>
                <a:schemeClr val="tx1">
                  <a:lumMod val="50000"/>
                  <a:lumOff val="50000"/>
                </a:schemeClr>
              </a:buClr>
              <a:buFont typeface="Wingdings" pitchFamily="2" charset="2"/>
              <a:buChar char="l"/>
              <a:defRPr/>
            </a:pPr>
            <a:r>
              <a:rPr lang="ja-JP" altLang="en-US" sz="2600" dirty="0"/>
              <a:t>ケア時間を調整し</a:t>
            </a:r>
            <a:r>
              <a:rPr lang="ja-JP" altLang="en-US" sz="2600" spc="-800" dirty="0"/>
              <a:t>、</a:t>
            </a:r>
            <a:r>
              <a:rPr lang="ja-JP" altLang="en-US" sz="2600" dirty="0"/>
              <a:t>生活リズムを乱さないようにする。</a:t>
            </a:r>
            <a:endParaRPr lang="en-US" altLang="ja-JP" sz="2600" dirty="0"/>
          </a:p>
          <a:p>
            <a:pPr algn="just">
              <a:spcBef>
                <a:spcPts val="1200"/>
              </a:spcBef>
              <a:buClr>
                <a:schemeClr val="tx1">
                  <a:lumMod val="50000"/>
                  <a:lumOff val="50000"/>
                </a:schemeClr>
              </a:buClr>
              <a:buFont typeface="Wingdings" pitchFamily="2" charset="2"/>
              <a:buChar char="l"/>
              <a:defRPr/>
            </a:pPr>
            <a:r>
              <a:rPr lang="ja-JP" altLang="en-US" sz="2600" dirty="0"/>
              <a:t>チューブ挿入の際につけた印より、少しでも抜けている場合、すぐに医療職に連絡し指示に従う。</a:t>
            </a:r>
          </a:p>
        </p:txBody>
      </p:sp>
      <p:sp>
        <p:nvSpPr>
          <p:cNvPr id="7" name="テキスト ボックス 6">
            <a:extLst>
              <a:ext uri="{FF2B5EF4-FFF2-40B4-BE49-F238E27FC236}">
                <a16:creationId xmlns:a16="http://schemas.microsoft.com/office/drawing/2014/main" id="{C035337E-8AEC-4776-BF91-67AABEEE8568}"/>
              </a:ext>
            </a:extLst>
          </p:cNvPr>
          <p:cNvSpPr txBox="1"/>
          <p:nvPr/>
        </p:nvSpPr>
        <p:spPr>
          <a:xfrm>
            <a:off x="5788541" y="169200"/>
            <a:ext cx="2311851"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5-1.</a:t>
            </a:r>
            <a:r>
              <a:rPr lang="ja-JP" altLang="en-US" sz="1400" b="1" dirty="0">
                <a:solidFill>
                  <a:schemeClr val="bg1"/>
                </a:solidFill>
                <a:latin typeface="游ゴシック" panose="020B0400000000000000" pitchFamily="50" charset="-128"/>
                <a:ea typeface="游ゴシック" panose="020B0400000000000000" pitchFamily="50" charset="-128"/>
              </a:rPr>
              <a:t>栄養補給と経管栄養法</a:t>
            </a:r>
          </a:p>
        </p:txBody>
      </p:sp>
      <p:sp>
        <p:nvSpPr>
          <p:cNvPr id="5" name="スライド番号プレースホルダー 1">
            <a:extLst>
              <a:ext uri="{FF2B5EF4-FFF2-40B4-BE49-F238E27FC236}">
                <a16:creationId xmlns:a16="http://schemas.microsoft.com/office/drawing/2014/main" id="{BB698CB6-EF2B-4D40-82C6-54D6E06CAF3E}"/>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180</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46081284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タイトル 1">
            <a:extLst>
              <a:ext uri="{FF2B5EF4-FFF2-40B4-BE49-F238E27FC236}">
                <a16:creationId xmlns:a16="http://schemas.microsoft.com/office/drawing/2014/main" id="{76E944B2-58F8-40DE-9FBE-4928CE8D013A}"/>
              </a:ext>
            </a:extLst>
          </p:cNvPr>
          <p:cNvSpPr>
            <a:spLocks noGrp="1"/>
          </p:cNvSpPr>
          <p:nvPr>
            <p:ph type="title"/>
          </p:nvPr>
        </p:nvSpPr>
        <p:spPr/>
        <p:txBody>
          <a:bodyPr>
            <a:noAutofit/>
          </a:bodyPr>
          <a:lstStyle/>
          <a:p>
            <a:r>
              <a:rPr lang="ja-JP" altLang="en-US" sz="2900" dirty="0"/>
              <a:t>子どもの経管栄養の注意点（２）</a:t>
            </a:r>
          </a:p>
        </p:txBody>
      </p:sp>
      <p:sp>
        <p:nvSpPr>
          <p:cNvPr id="70658" name="コンテンツ プレースホルダ 2">
            <a:extLst>
              <a:ext uri="{FF2B5EF4-FFF2-40B4-BE49-F238E27FC236}">
                <a16:creationId xmlns:a16="http://schemas.microsoft.com/office/drawing/2014/main" id="{DE51785D-F70A-439C-B720-1A69502A9B64}"/>
              </a:ext>
            </a:extLst>
          </p:cNvPr>
          <p:cNvSpPr>
            <a:spLocks noGrp="1"/>
          </p:cNvSpPr>
          <p:nvPr>
            <p:ph idx="4294967295"/>
          </p:nvPr>
        </p:nvSpPr>
        <p:spPr>
          <a:xfrm>
            <a:off x="251147" y="1260000"/>
            <a:ext cx="8569325" cy="4545264"/>
          </a:xfrm>
        </p:spPr>
        <p:txBody>
          <a:bodyPr/>
          <a:lstStyle/>
          <a:p>
            <a:pPr algn="just">
              <a:spcBef>
                <a:spcPts val="1800"/>
              </a:spcBef>
              <a:buClr>
                <a:schemeClr val="tx1">
                  <a:lumMod val="50000"/>
                  <a:lumOff val="50000"/>
                </a:schemeClr>
              </a:buClr>
              <a:buFont typeface="Wingdings" pitchFamily="2" charset="2"/>
              <a:buChar char="l"/>
              <a:defRPr/>
            </a:pPr>
            <a:r>
              <a:rPr lang="ja-JP" altLang="en-US" sz="2600" dirty="0" err="1"/>
              <a:t>ろう</a:t>
            </a:r>
            <a:r>
              <a:rPr lang="ja-JP" altLang="en-US" sz="2600" dirty="0"/>
              <a:t>孔とろう孔周囲の皮膚を清潔に保つため、微温湯と石けんを使って洗浄が必要となる。</a:t>
            </a:r>
            <a:endParaRPr lang="en-US" altLang="ja-JP" sz="2600" dirty="0"/>
          </a:p>
          <a:p>
            <a:pPr algn="just">
              <a:spcBef>
                <a:spcPts val="1800"/>
              </a:spcBef>
              <a:buClr>
                <a:schemeClr val="tx1">
                  <a:lumMod val="50000"/>
                  <a:lumOff val="50000"/>
                </a:schemeClr>
              </a:buClr>
              <a:buFont typeface="Wingdings" pitchFamily="2" charset="2"/>
              <a:buChar char="l"/>
              <a:defRPr/>
            </a:pPr>
            <a:r>
              <a:rPr lang="ja-JP" altLang="en-US" sz="2600" dirty="0"/>
              <a:t>カテーテルが衣服で覆われて見えにくいため、誤って引っ張って抜けることがある。抜けたら直ちに医療職に連絡する。</a:t>
            </a:r>
            <a:endParaRPr lang="en-US" altLang="ja-JP" sz="2600" dirty="0"/>
          </a:p>
          <a:p>
            <a:pPr algn="just">
              <a:spcBef>
                <a:spcPts val="1800"/>
              </a:spcBef>
              <a:buClr>
                <a:schemeClr val="tx1">
                  <a:lumMod val="50000"/>
                  <a:lumOff val="50000"/>
                </a:schemeClr>
              </a:buClr>
              <a:buFont typeface="Wingdings" pitchFamily="2" charset="2"/>
              <a:buChar char="l"/>
              <a:defRPr/>
            </a:pPr>
            <a:r>
              <a:rPr lang="ja-JP" altLang="en-US" sz="2600" dirty="0"/>
              <a:t>胃</a:t>
            </a:r>
            <a:r>
              <a:rPr lang="ja-JP" altLang="en-US" sz="2600" dirty="0" err="1"/>
              <a:t>ろう</a:t>
            </a:r>
            <a:r>
              <a:rPr lang="ja-JP" altLang="en-US" sz="2600" dirty="0"/>
              <a:t>ボタンの破損や逆流防止弁の不良、身体の成長、腹式呼吸で腹壁とボタンとのずれが生じたり、泣いて腹圧が亢進したり、だっこなどの体位でカテーテルが移動して栄養剤がもれてくることがあるので観察が</a:t>
            </a:r>
            <a:br>
              <a:rPr lang="en-US" altLang="ja-JP" sz="2600" dirty="0"/>
            </a:br>
            <a:r>
              <a:rPr lang="ja-JP" altLang="en-US" sz="2600" dirty="0"/>
              <a:t>重要。 </a:t>
            </a:r>
            <a:endParaRPr lang="en-US" altLang="ja-JP" sz="2600" dirty="0"/>
          </a:p>
        </p:txBody>
      </p:sp>
      <p:sp>
        <p:nvSpPr>
          <p:cNvPr id="6" name="テキスト ボックス 5">
            <a:extLst>
              <a:ext uri="{FF2B5EF4-FFF2-40B4-BE49-F238E27FC236}">
                <a16:creationId xmlns:a16="http://schemas.microsoft.com/office/drawing/2014/main" id="{93FEDA65-6816-4A96-AD3A-25C02FC7B086}"/>
              </a:ext>
            </a:extLst>
          </p:cNvPr>
          <p:cNvSpPr txBox="1"/>
          <p:nvPr/>
        </p:nvSpPr>
        <p:spPr>
          <a:xfrm>
            <a:off x="5788541" y="169200"/>
            <a:ext cx="2311851"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5-1.</a:t>
            </a:r>
            <a:r>
              <a:rPr lang="ja-JP" altLang="en-US" sz="1400" b="1" dirty="0">
                <a:solidFill>
                  <a:schemeClr val="bg1"/>
                </a:solidFill>
                <a:latin typeface="游ゴシック" panose="020B0400000000000000" pitchFamily="50" charset="-128"/>
                <a:ea typeface="游ゴシック" panose="020B0400000000000000" pitchFamily="50" charset="-128"/>
              </a:rPr>
              <a:t>栄養補給と経管栄養法</a:t>
            </a:r>
          </a:p>
        </p:txBody>
      </p:sp>
      <p:sp>
        <p:nvSpPr>
          <p:cNvPr id="5" name="スライド番号プレースホルダー 1">
            <a:extLst>
              <a:ext uri="{FF2B5EF4-FFF2-40B4-BE49-F238E27FC236}">
                <a16:creationId xmlns:a16="http://schemas.microsoft.com/office/drawing/2014/main" id="{83ABCAA6-75A5-42A1-90FF-ECEA07A83B88}"/>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181</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97618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3" name="Picture 6">
            <a:extLst>
              <a:ext uri="{FF2B5EF4-FFF2-40B4-BE49-F238E27FC236}">
                <a16:creationId xmlns:a16="http://schemas.microsoft.com/office/drawing/2014/main" id="{9461EB70-F1F5-4661-8F80-85B206260D7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95289" y="1393652"/>
            <a:ext cx="8352778" cy="4987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B7A60DD0-EC6B-47EF-82D1-3A05EB413A78}"/>
              </a:ext>
            </a:extLst>
          </p:cNvPr>
          <p:cNvSpPr>
            <a:spLocks noGrp="1"/>
          </p:cNvSpPr>
          <p:nvPr>
            <p:ph type="title"/>
          </p:nvPr>
        </p:nvSpPr>
        <p:spPr/>
        <p:txBody>
          <a:bodyPr>
            <a:normAutofit fontScale="90000"/>
          </a:bodyPr>
          <a:lstStyle/>
          <a:p>
            <a:r>
              <a:rPr lang="ja-JP" altLang="en-US" dirty="0"/>
              <a:t>速乾性擦式手指消毒剤による手洗い</a:t>
            </a:r>
            <a:endParaRPr kumimoji="1" lang="ja-JP" altLang="en-US" dirty="0"/>
          </a:p>
        </p:txBody>
      </p:sp>
      <p:sp>
        <p:nvSpPr>
          <p:cNvPr id="6" name="テキスト ボックス 5">
            <a:extLst>
              <a:ext uri="{FF2B5EF4-FFF2-40B4-BE49-F238E27FC236}">
                <a16:creationId xmlns:a16="http://schemas.microsoft.com/office/drawing/2014/main" id="{9F7F4F6B-6612-48D8-84A7-9A2E323E1928}"/>
              </a:ext>
            </a:extLst>
          </p:cNvPr>
          <p:cNvSpPr txBox="1"/>
          <p:nvPr/>
        </p:nvSpPr>
        <p:spPr>
          <a:xfrm>
            <a:off x="5609004" y="169200"/>
            <a:ext cx="2491388"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2-2.</a:t>
            </a:r>
            <a:r>
              <a:rPr lang="ja-JP" altLang="en-US" sz="1400" b="1" dirty="0">
                <a:solidFill>
                  <a:schemeClr val="bg1"/>
                </a:solidFill>
                <a:latin typeface="游ゴシック" panose="020B0400000000000000" pitchFamily="50" charset="-128"/>
                <a:ea typeface="游ゴシック" panose="020B0400000000000000" pitchFamily="50" charset="-128"/>
              </a:rPr>
              <a:t>感染予防の具体的な方法</a:t>
            </a:r>
          </a:p>
        </p:txBody>
      </p:sp>
      <p:sp>
        <p:nvSpPr>
          <p:cNvPr id="5" name="スライド番号プレースホルダー 1">
            <a:extLst>
              <a:ext uri="{FF2B5EF4-FFF2-40B4-BE49-F238E27FC236}">
                <a16:creationId xmlns:a16="http://schemas.microsoft.com/office/drawing/2014/main" id="{891BB4AA-F3C4-4FFD-8907-83099B383B3F}"/>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14</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70068860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9">
            <a:extLst>
              <a:ext uri="{FF2B5EF4-FFF2-40B4-BE49-F238E27FC236}">
                <a16:creationId xmlns:a16="http://schemas.microsoft.com/office/drawing/2014/main" id="{745ECAE6-DB32-46C4-9704-99E09D73D06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757579" y="1196752"/>
            <a:ext cx="5064949" cy="2230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テキスト ボックス 4">
            <a:extLst>
              <a:ext uri="{FF2B5EF4-FFF2-40B4-BE49-F238E27FC236}">
                <a16:creationId xmlns:a16="http://schemas.microsoft.com/office/drawing/2014/main" id="{11278D6A-45EE-4ABD-A07F-E97BC4B6DB1A}"/>
              </a:ext>
            </a:extLst>
          </p:cNvPr>
          <p:cNvSpPr txBox="1">
            <a:spLocks noChangeArrowheads="1"/>
          </p:cNvSpPr>
          <p:nvPr/>
        </p:nvSpPr>
        <p:spPr bwMode="auto">
          <a:xfrm>
            <a:off x="251520" y="1177588"/>
            <a:ext cx="3518912" cy="1384995"/>
          </a:xfrm>
          <a:prstGeom prst="rect">
            <a:avLst/>
          </a:prstGeom>
          <a:noFill/>
          <a:ln w="9525">
            <a:noFill/>
            <a:miter lim="800000"/>
            <a:headEnd/>
            <a:tailEnd/>
          </a:ln>
        </p:spPr>
        <p:txBody>
          <a:bodyPr wrap="none">
            <a:spAutoFit/>
          </a:bodyPr>
          <a:lstStyle/>
          <a:p>
            <a:pPr marL="457200" indent="-457200" eaLnBrk="1" hangingPunct="1">
              <a:buClr>
                <a:schemeClr val="tx1">
                  <a:lumMod val="50000"/>
                  <a:lumOff val="50000"/>
                </a:schemeClr>
              </a:buClr>
              <a:buFont typeface="Wingdings" pitchFamily="2" charset="2"/>
              <a:buChar char="l"/>
              <a:defRPr/>
            </a:pPr>
            <a:r>
              <a:rPr lang="ja-JP" altLang="en-US" sz="2800" b="1" dirty="0">
                <a:latin typeface="Segoe UI" panose="020B0502040204020203" pitchFamily="34" charset="0"/>
                <a:ea typeface="メイリオ" panose="020B0604030504040204" pitchFamily="50" charset="-128"/>
              </a:rPr>
              <a:t>カテーテル</a:t>
            </a:r>
            <a:br>
              <a:rPr lang="en-US" altLang="ja-JP" sz="2800" b="1" dirty="0">
                <a:latin typeface="Segoe UI" panose="020B0502040204020203" pitchFamily="34" charset="0"/>
                <a:ea typeface="メイリオ" panose="020B0604030504040204" pitchFamily="50" charset="-128"/>
              </a:rPr>
            </a:br>
            <a:r>
              <a:rPr lang="ja-JP" altLang="en-US" sz="2800" b="1" dirty="0">
                <a:latin typeface="Segoe UI" panose="020B0502040204020203" pitchFamily="34" charset="0"/>
                <a:ea typeface="メイリオ" panose="020B0604030504040204" pitchFamily="50" charset="-128"/>
              </a:rPr>
              <a:t>チップ型シリンジ</a:t>
            </a:r>
            <a:br>
              <a:rPr lang="en-US" altLang="ja-JP" sz="2800" b="1" dirty="0">
                <a:latin typeface="Segoe UI" panose="020B0502040204020203" pitchFamily="34" charset="0"/>
                <a:ea typeface="メイリオ" panose="020B0604030504040204" pitchFamily="50" charset="-128"/>
              </a:rPr>
            </a:br>
            <a:r>
              <a:rPr lang="ja-JP" altLang="en-US" sz="2800" b="1" dirty="0">
                <a:latin typeface="Segoe UI" panose="020B0502040204020203" pitchFamily="34" charset="0"/>
                <a:ea typeface="メイリオ" panose="020B0604030504040204" pitchFamily="50" charset="-128"/>
              </a:rPr>
              <a:t>（注射器）</a:t>
            </a:r>
          </a:p>
        </p:txBody>
      </p:sp>
      <p:sp>
        <p:nvSpPr>
          <p:cNvPr id="72708" name="テキスト ボックス 5">
            <a:extLst>
              <a:ext uri="{FF2B5EF4-FFF2-40B4-BE49-F238E27FC236}">
                <a16:creationId xmlns:a16="http://schemas.microsoft.com/office/drawing/2014/main" id="{C460C7F7-1D35-408B-8BE6-6357201FD386}"/>
              </a:ext>
            </a:extLst>
          </p:cNvPr>
          <p:cNvSpPr txBox="1">
            <a:spLocks noChangeArrowheads="1"/>
          </p:cNvSpPr>
          <p:nvPr/>
        </p:nvSpPr>
        <p:spPr bwMode="auto">
          <a:xfrm>
            <a:off x="611188" y="3356992"/>
            <a:ext cx="1723549" cy="523220"/>
          </a:xfrm>
          <a:prstGeom prst="rect">
            <a:avLst/>
          </a:prstGeom>
          <a:noFill/>
          <a:ln w="9525">
            <a:noFill/>
            <a:miter lim="800000"/>
            <a:headEnd/>
            <a:tailEnd/>
          </a:ln>
        </p:spPr>
        <p:txBody>
          <a:bodyPr wrap="none">
            <a:spAutoFit/>
          </a:bodyPr>
          <a:lstStyle/>
          <a:p>
            <a:pPr marL="457200" indent="-457200" eaLnBrk="1" hangingPunct="1">
              <a:buClr>
                <a:schemeClr val="tx1">
                  <a:lumMod val="50000"/>
                  <a:lumOff val="50000"/>
                </a:schemeClr>
              </a:buClr>
              <a:buFont typeface="Wingdings" pitchFamily="2" charset="2"/>
              <a:buChar char="l"/>
              <a:defRPr/>
            </a:pPr>
            <a:r>
              <a:rPr lang="ja-JP" altLang="en-US" sz="2800" b="1" dirty="0">
                <a:latin typeface="Segoe UI" panose="020B0502040204020203" pitchFamily="34" charset="0"/>
                <a:ea typeface="メイリオ" panose="020B0604030504040204" pitchFamily="50" charset="-128"/>
              </a:rPr>
              <a:t>滴下筒</a:t>
            </a:r>
            <a:endParaRPr lang="ja-JP" altLang="en-US" sz="2400" b="1" dirty="0">
              <a:latin typeface="Segoe UI" panose="020B0502040204020203" pitchFamily="34" charset="0"/>
              <a:ea typeface="メイリオ" panose="020B0604030504040204" pitchFamily="50" charset="-128"/>
            </a:endParaRPr>
          </a:p>
        </p:txBody>
      </p:sp>
      <p:pic>
        <p:nvPicPr>
          <p:cNvPr id="40965" name="図 13">
            <a:extLst>
              <a:ext uri="{FF2B5EF4-FFF2-40B4-BE49-F238E27FC236}">
                <a16:creationId xmlns:a16="http://schemas.microsoft.com/office/drawing/2014/main" id="{521DDADC-8FF4-4C13-AC76-9C67C21A75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3928492"/>
            <a:ext cx="3400425"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図 15">
            <a:extLst>
              <a:ext uri="{FF2B5EF4-FFF2-40B4-BE49-F238E27FC236}">
                <a16:creationId xmlns:a16="http://schemas.microsoft.com/office/drawing/2014/main" id="{2C4142A9-9EBC-47EF-B0C9-58B02AF362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7650" y="3928492"/>
            <a:ext cx="3276600"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テキスト ボックス 5">
            <a:extLst>
              <a:ext uri="{FF2B5EF4-FFF2-40B4-BE49-F238E27FC236}">
                <a16:creationId xmlns:a16="http://schemas.microsoft.com/office/drawing/2014/main" id="{BF870DA6-47C4-45A6-87F3-65029AB302D7}"/>
              </a:ext>
            </a:extLst>
          </p:cNvPr>
          <p:cNvSpPr txBox="1">
            <a:spLocks noChangeArrowheads="1"/>
          </p:cNvSpPr>
          <p:nvPr/>
        </p:nvSpPr>
        <p:spPr bwMode="auto">
          <a:xfrm>
            <a:off x="5364163" y="3430017"/>
            <a:ext cx="2082621" cy="523220"/>
          </a:xfrm>
          <a:prstGeom prst="rect">
            <a:avLst/>
          </a:prstGeom>
          <a:noFill/>
          <a:ln w="9525">
            <a:noFill/>
            <a:miter lim="800000"/>
            <a:headEnd/>
            <a:tailEnd/>
          </a:ln>
        </p:spPr>
        <p:txBody>
          <a:bodyPr wrap="none">
            <a:spAutoFit/>
          </a:bodyPr>
          <a:lstStyle/>
          <a:p>
            <a:pPr marL="457200" indent="-457200" eaLnBrk="1" hangingPunct="1">
              <a:buClr>
                <a:schemeClr val="tx1">
                  <a:lumMod val="50000"/>
                  <a:lumOff val="50000"/>
                </a:schemeClr>
              </a:buClr>
              <a:buFont typeface="Wingdings" pitchFamily="2" charset="2"/>
              <a:buChar char="l"/>
              <a:defRPr/>
            </a:pPr>
            <a:r>
              <a:rPr lang="ja-JP" altLang="en-US" sz="2800" b="1" dirty="0">
                <a:latin typeface="Segoe UI" panose="020B0502040204020203" pitchFamily="34" charset="0"/>
                <a:ea typeface="メイリオ" panose="020B0604030504040204" pitchFamily="50" charset="-128"/>
              </a:rPr>
              <a:t>クレンメ</a:t>
            </a:r>
          </a:p>
        </p:txBody>
      </p:sp>
      <p:sp>
        <p:nvSpPr>
          <p:cNvPr id="3" name="タイトル 2">
            <a:extLst>
              <a:ext uri="{FF2B5EF4-FFF2-40B4-BE49-F238E27FC236}">
                <a16:creationId xmlns:a16="http://schemas.microsoft.com/office/drawing/2014/main" id="{5F7C49CB-E185-4D7B-9631-CED3221F4319}"/>
              </a:ext>
            </a:extLst>
          </p:cNvPr>
          <p:cNvSpPr>
            <a:spLocks noGrp="1"/>
          </p:cNvSpPr>
          <p:nvPr>
            <p:ph type="title"/>
          </p:nvPr>
        </p:nvSpPr>
        <p:spPr/>
        <p:txBody>
          <a:bodyPr>
            <a:normAutofit fontScale="90000"/>
          </a:bodyPr>
          <a:lstStyle/>
          <a:p>
            <a:r>
              <a:rPr lang="ja-JP" altLang="en-US" dirty="0"/>
              <a:t>経管栄養の必要物品（１）</a:t>
            </a:r>
            <a:endParaRPr kumimoji="1" lang="ja-JP" altLang="en-US" dirty="0"/>
          </a:p>
        </p:txBody>
      </p:sp>
      <p:sp>
        <p:nvSpPr>
          <p:cNvPr id="12" name="テキスト ボックス 11">
            <a:extLst>
              <a:ext uri="{FF2B5EF4-FFF2-40B4-BE49-F238E27FC236}">
                <a16:creationId xmlns:a16="http://schemas.microsoft.com/office/drawing/2014/main" id="{534D92F9-22E8-489D-BA6D-71E451306D7A}"/>
              </a:ext>
            </a:extLst>
          </p:cNvPr>
          <p:cNvSpPr txBox="1"/>
          <p:nvPr/>
        </p:nvSpPr>
        <p:spPr>
          <a:xfrm>
            <a:off x="5868144" y="169200"/>
            <a:ext cx="2311851"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5-2.</a:t>
            </a:r>
            <a:r>
              <a:rPr lang="ja-JP" altLang="en-US" sz="1400" b="1" dirty="0">
                <a:solidFill>
                  <a:schemeClr val="bg1"/>
                </a:solidFill>
                <a:latin typeface="游ゴシック" panose="020B0400000000000000" pitchFamily="50" charset="-128"/>
                <a:ea typeface="游ゴシック" panose="020B0400000000000000" pitchFamily="50" charset="-128"/>
              </a:rPr>
              <a:t>経管栄養の物品・手順</a:t>
            </a:r>
          </a:p>
        </p:txBody>
      </p:sp>
      <p:sp>
        <p:nvSpPr>
          <p:cNvPr id="14" name="テキスト ボックス 13">
            <a:extLst>
              <a:ext uri="{FF2B5EF4-FFF2-40B4-BE49-F238E27FC236}">
                <a16:creationId xmlns:a16="http://schemas.microsoft.com/office/drawing/2014/main" id="{75A79818-00EF-489E-B79E-B8FB881CCA94}"/>
              </a:ext>
            </a:extLst>
          </p:cNvPr>
          <p:cNvSpPr txBox="1"/>
          <p:nvPr/>
        </p:nvSpPr>
        <p:spPr>
          <a:xfrm>
            <a:off x="711875" y="6165304"/>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11" name="スライド番号プレースホルダー 1">
            <a:extLst>
              <a:ext uri="{FF2B5EF4-FFF2-40B4-BE49-F238E27FC236}">
                <a16:creationId xmlns:a16="http://schemas.microsoft.com/office/drawing/2014/main" id="{B5421F8F-9841-4BFA-B5D7-2F8AFBC81EF2}"/>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182</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67600076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テキスト ボックス 27">
            <a:extLst>
              <a:ext uri="{FF2B5EF4-FFF2-40B4-BE49-F238E27FC236}">
                <a16:creationId xmlns:a16="http://schemas.microsoft.com/office/drawing/2014/main" id="{D4DFC131-E4F2-4567-AA68-62906718B708}"/>
              </a:ext>
            </a:extLst>
          </p:cNvPr>
          <p:cNvSpPr txBox="1">
            <a:spLocks noChangeArrowheads="1"/>
          </p:cNvSpPr>
          <p:nvPr/>
        </p:nvSpPr>
        <p:spPr bwMode="auto">
          <a:xfrm>
            <a:off x="4788024" y="1484785"/>
            <a:ext cx="3989422" cy="648072"/>
          </a:xfrm>
          <a:prstGeom prst="rect">
            <a:avLst/>
          </a:prstGeom>
          <a:solidFill>
            <a:schemeClr val="tx1">
              <a:lumMod val="50000"/>
              <a:lumOff val="50000"/>
            </a:schemeClr>
          </a:solidFill>
          <a:ln w="6350">
            <a:noFill/>
            <a:miter lim="800000"/>
            <a:headEnd/>
            <a:tailEnd/>
          </a:ln>
        </p:spPr>
        <p:txBody>
          <a:bodyPr wrap="none" anchor="ctr" anchorCtr="1"/>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800" b="1" dirty="0">
                <a:solidFill>
                  <a:schemeClr val="bg1"/>
                </a:solidFill>
                <a:latin typeface="Segoe UI" panose="020B0502040204020203" pitchFamily="34" charset="0"/>
                <a:ea typeface="メイリオ" panose="020B0604030504040204" pitchFamily="50" charset="-128"/>
              </a:rPr>
              <a:t>半固形栄養剤の注入のための器具</a:t>
            </a:r>
            <a:endParaRPr lang="ja-JP" altLang="ja-JP" sz="1800" dirty="0">
              <a:solidFill>
                <a:schemeClr val="bg1"/>
              </a:solidFill>
              <a:latin typeface="Segoe UI" panose="020B0502040204020203" pitchFamily="34" charset="0"/>
              <a:ea typeface="メイリオ" panose="020B0604030504040204" pitchFamily="50" charset="-128"/>
            </a:endParaRPr>
          </a:p>
        </p:txBody>
      </p:sp>
      <p:pic>
        <p:nvPicPr>
          <p:cNvPr id="43011" name="Picture 17">
            <a:extLst>
              <a:ext uri="{FF2B5EF4-FFF2-40B4-BE49-F238E27FC236}">
                <a16:creationId xmlns:a16="http://schemas.microsoft.com/office/drawing/2014/main" id="{BCF17FAF-D65C-436F-8939-7CBC9FF3384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6082" y="2913530"/>
            <a:ext cx="3993910" cy="198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タイトル 2">
            <a:extLst>
              <a:ext uri="{FF2B5EF4-FFF2-40B4-BE49-F238E27FC236}">
                <a16:creationId xmlns:a16="http://schemas.microsoft.com/office/drawing/2014/main" id="{0DEF99C3-6786-41B8-B32A-1F64DA3FC461}"/>
              </a:ext>
            </a:extLst>
          </p:cNvPr>
          <p:cNvSpPr>
            <a:spLocks noGrp="1"/>
          </p:cNvSpPr>
          <p:nvPr>
            <p:ph type="title"/>
          </p:nvPr>
        </p:nvSpPr>
        <p:spPr/>
        <p:txBody>
          <a:bodyPr>
            <a:normAutofit fontScale="90000"/>
          </a:bodyPr>
          <a:lstStyle/>
          <a:p>
            <a:r>
              <a:rPr lang="ja-JP" altLang="en-US" dirty="0"/>
              <a:t>経管栄養の必要物品（２）</a:t>
            </a:r>
            <a:endParaRPr kumimoji="1" lang="ja-JP" altLang="en-US" dirty="0"/>
          </a:p>
        </p:txBody>
      </p:sp>
      <p:pic>
        <p:nvPicPr>
          <p:cNvPr id="10" name="コンテンツ プレースホルダー 4">
            <a:extLst>
              <a:ext uri="{FF2B5EF4-FFF2-40B4-BE49-F238E27FC236}">
                <a16:creationId xmlns:a16="http://schemas.microsoft.com/office/drawing/2014/main" id="{C69FB5B9-6DA9-4584-969C-420ECE3B02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571418" y="2668375"/>
            <a:ext cx="2407345" cy="1974132"/>
          </a:xfrm>
          <a:prstGeom prst="rect">
            <a:avLst/>
          </a:prstGeom>
        </p:spPr>
      </p:pic>
      <p:pic>
        <p:nvPicPr>
          <p:cNvPr id="11" name="コンテンツ プレースホルダー 5">
            <a:extLst>
              <a:ext uri="{FF2B5EF4-FFF2-40B4-BE49-F238E27FC236}">
                <a16:creationId xmlns:a16="http://schemas.microsoft.com/office/drawing/2014/main" id="{8221F122-01A9-4AAD-86EF-196B020471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610949" y="2692618"/>
            <a:ext cx="2407346" cy="1925647"/>
          </a:xfrm>
          <a:prstGeom prst="rect">
            <a:avLst/>
          </a:prstGeom>
        </p:spPr>
      </p:pic>
      <p:sp>
        <p:nvSpPr>
          <p:cNvPr id="18" name="AutoShape 3">
            <a:extLst>
              <a:ext uri="{FF2B5EF4-FFF2-40B4-BE49-F238E27FC236}">
                <a16:creationId xmlns:a16="http://schemas.microsoft.com/office/drawing/2014/main" id="{80D09B8B-34A9-4D57-B2B8-25B14170EF34}"/>
              </a:ext>
            </a:extLst>
          </p:cNvPr>
          <p:cNvSpPr>
            <a:spLocks noChangeArrowheads="1"/>
          </p:cNvSpPr>
          <p:nvPr/>
        </p:nvSpPr>
        <p:spPr bwMode="auto">
          <a:xfrm>
            <a:off x="6914522" y="4948245"/>
            <a:ext cx="1800200" cy="374404"/>
          </a:xfrm>
          <a:prstGeom prst="wedgeRectCallout">
            <a:avLst>
              <a:gd name="adj1" fmla="val 1700"/>
              <a:gd name="adj2" fmla="val -132202"/>
            </a:avLst>
          </a:prstGeom>
          <a:solidFill>
            <a:srgbClr val="FFFFFF"/>
          </a:solidFill>
          <a:ln w="9525">
            <a:solidFill>
              <a:schemeClr val="tx1">
                <a:lumMod val="50000"/>
                <a:lumOff val="50000"/>
              </a:schemeClr>
            </a:solidFill>
            <a:miter lim="800000"/>
            <a:headEnd/>
            <a:tailEnd/>
          </a:ln>
        </p:spPr>
        <p:txBody>
          <a:bodyPr lIns="70906" tIns="72000" rIns="70906" bIns="8485"/>
          <a:lstStyle/>
          <a:p>
            <a:pPr marL="0" marR="0" lvl="0" indent="0" algn="ctr" defTabSz="873125"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加圧バッグ</a:t>
            </a:r>
            <a:endParaRPr kumimoji="1" lang="ja-JP" altLang="en-US" sz="1600" b="0"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endParaRPr>
          </a:p>
        </p:txBody>
      </p:sp>
      <p:sp>
        <p:nvSpPr>
          <p:cNvPr id="21" name="AutoShape 3">
            <a:extLst>
              <a:ext uri="{FF2B5EF4-FFF2-40B4-BE49-F238E27FC236}">
                <a16:creationId xmlns:a16="http://schemas.microsoft.com/office/drawing/2014/main" id="{F6D07E7A-4B1A-4C83-B983-84343EA6132F}"/>
              </a:ext>
            </a:extLst>
          </p:cNvPr>
          <p:cNvSpPr>
            <a:spLocks noChangeArrowheads="1"/>
          </p:cNvSpPr>
          <p:nvPr/>
        </p:nvSpPr>
        <p:spPr bwMode="auto">
          <a:xfrm>
            <a:off x="5807674" y="2204864"/>
            <a:ext cx="1274093" cy="374404"/>
          </a:xfrm>
          <a:prstGeom prst="wedgeRectCallout">
            <a:avLst>
              <a:gd name="adj1" fmla="val -49884"/>
              <a:gd name="adj2" fmla="val 81498"/>
            </a:avLst>
          </a:prstGeom>
          <a:solidFill>
            <a:srgbClr val="FFFFFF"/>
          </a:solidFill>
          <a:ln w="9525">
            <a:solidFill>
              <a:schemeClr val="tx1">
                <a:lumMod val="50000"/>
                <a:lumOff val="50000"/>
              </a:schemeClr>
            </a:solidFill>
            <a:miter lim="800000"/>
            <a:headEnd/>
            <a:tailEnd/>
          </a:ln>
        </p:spPr>
        <p:txBody>
          <a:bodyPr lIns="70906" tIns="72000" rIns="70906" bIns="8485"/>
          <a:lstStyle/>
          <a:p>
            <a:pPr marL="0" marR="0" lvl="0" indent="0" algn="ctr" defTabSz="873125"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アダプター</a:t>
            </a:r>
            <a:endParaRPr kumimoji="1" lang="ja-JP" altLang="en-US" sz="1600" b="0"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endParaRPr>
          </a:p>
        </p:txBody>
      </p:sp>
      <p:sp>
        <p:nvSpPr>
          <p:cNvPr id="22" name="AutoShape 3">
            <a:extLst>
              <a:ext uri="{FF2B5EF4-FFF2-40B4-BE49-F238E27FC236}">
                <a16:creationId xmlns:a16="http://schemas.microsoft.com/office/drawing/2014/main" id="{BF0BCA20-57B0-475A-9638-73FA118EFC1E}"/>
              </a:ext>
            </a:extLst>
          </p:cNvPr>
          <p:cNvSpPr>
            <a:spLocks noChangeArrowheads="1"/>
          </p:cNvSpPr>
          <p:nvPr/>
        </p:nvSpPr>
        <p:spPr bwMode="auto">
          <a:xfrm>
            <a:off x="4874990" y="4948245"/>
            <a:ext cx="1800200" cy="530687"/>
          </a:xfrm>
          <a:prstGeom prst="wedgeRectCallout">
            <a:avLst>
              <a:gd name="adj1" fmla="val 5933"/>
              <a:gd name="adj2" fmla="val -121433"/>
            </a:avLst>
          </a:prstGeom>
          <a:solidFill>
            <a:srgbClr val="FFFFFF"/>
          </a:solidFill>
          <a:ln w="9525">
            <a:solidFill>
              <a:schemeClr val="tx1">
                <a:lumMod val="50000"/>
                <a:lumOff val="50000"/>
              </a:schemeClr>
            </a:solidFill>
            <a:miter lim="800000"/>
            <a:headEnd/>
            <a:tailEnd/>
          </a:ln>
        </p:spPr>
        <p:txBody>
          <a:bodyPr lIns="70906" tIns="72000" rIns="70906" bIns="8485"/>
          <a:lstStyle/>
          <a:p>
            <a:pPr marL="0" marR="0" lvl="0" indent="0" algn="ctr" defTabSz="873125"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半固形栄養剤用接続チューブ</a:t>
            </a:r>
            <a:endParaRPr kumimoji="1" lang="ja-JP" altLang="en-US" sz="1600" b="0"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endParaRPr>
          </a:p>
        </p:txBody>
      </p:sp>
      <p:sp>
        <p:nvSpPr>
          <p:cNvPr id="13" name="テキスト ボックス 12">
            <a:extLst>
              <a:ext uri="{FF2B5EF4-FFF2-40B4-BE49-F238E27FC236}">
                <a16:creationId xmlns:a16="http://schemas.microsoft.com/office/drawing/2014/main" id="{D2CC4A74-0FBB-4EE9-85AA-F6B8A69F208B}"/>
              </a:ext>
            </a:extLst>
          </p:cNvPr>
          <p:cNvSpPr txBox="1"/>
          <p:nvPr/>
        </p:nvSpPr>
        <p:spPr>
          <a:xfrm>
            <a:off x="5868144" y="169200"/>
            <a:ext cx="2311851"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5-2.</a:t>
            </a:r>
            <a:r>
              <a:rPr lang="ja-JP" altLang="en-US" sz="1400" b="1" dirty="0">
                <a:solidFill>
                  <a:schemeClr val="bg1"/>
                </a:solidFill>
                <a:latin typeface="游ゴシック" panose="020B0400000000000000" pitchFamily="50" charset="-128"/>
                <a:ea typeface="游ゴシック" panose="020B0400000000000000" pitchFamily="50" charset="-128"/>
              </a:rPr>
              <a:t>経管栄養の物品・手順</a:t>
            </a:r>
          </a:p>
        </p:txBody>
      </p:sp>
      <p:sp>
        <p:nvSpPr>
          <p:cNvPr id="4" name="テキスト ボックス 3">
            <a:extLst>
              <a:ext uri="{FF2B5EF4-FFF2-40B4-BE49-F238E27FC236}">
                <a16:creationId xmlns:a16="http://schemas.microsoft.com/office/drawing/2014/main" id="{D3EB1BD4-FE72-4861-966B-12BF12C443EE}"/>
              </a:ext>
            </a:extLst>
          </p:cNvPr>
          <p:cNvSpPr txBox="1"/>
          <p:nvPr/>
        </p:nvSpPr>
        <p:spPr>
          <a:xfrm>
            <a:off x="516401" y="2392066"/>
            <a:ext cx="1569660" cy="646331"/>
          </a:xfrm>
          <a:prstGeom prst="rect">
            <a:avLst/>
          </a:prstGeom>
          <a:noFill/>
        </p:spPr>
        <p:txBody>
          <a:bodyPr wrap="none" rtlCol="0">
            <a:spAutoFit/>
          </a:bodyPr>
          <a:lstStyle/>
          <a:p>
            <a:pPr algn="ctr"/>
            <a:r>
              <a:rPr kumimoji="1" lang="ja-JP" altLang="en-US" dirty="0">
                <a:ea typeface="メイリオ" panose="020B0604030504040204" pitchFamily="50" charset="-128"/>
              </a:rPr>
              <a:t>注入用ボトル</a:t>
            </a:r>
            <a:endParaRPr kumimoji="1" lang="en-US" altLang="ja-JP" dirty="0">
              <a:ea typeface="メイリオ" panose="020B0604030504040204" pitchFamily="50" charset="-128"/>
            </a:endParaRPr>
          </a:p>
          <a:p>
            <a:pPr algn="ctr"/>
            <a:r>
              <a:rPr kumimoji="1" lang="ja-JP" altLang="en-US" dirty="0">
                <a:ea typeface="メイリオ" panose="020B0604030504040204" pitchFamily="50" charset="-128"/>
              </a:rPr>
              <a:t>（バッグ）</a:t>
            </a:r>
          </a:p>
        </p:txBody>
      </p:sp>
      <p:sp>
        <p:nvSpPr>
          <p:cNvPr id="14" name="テキスト ボックス 27">
            <a:extLst>
              <a:ext uri="{FF2B5EF4-FFF2-40B4-BE49-F238E27FC236}">
                <a16:creationId xmlns:a16="http://schemas.microsoft.com/office/drawing/2014/main" id="{B052EBFB-0BC4-4C4E-9E66-B7C1E9BB6868}"/>
              </a:ext>
            </a:extLst>
          </p:cNvPr>
          <p:cNvSpPr txBox="1">
            <a:spLocks noChangeArrowheads="1"/>
          </p:cNvSpPr>
          <p:nvPr/>
        </p:nvSpPr>
        <p:spPr bwMode="auto">
          <a:xfrm>
            <a:off x="395289" y="1484785"/>
            <a:ext cx="4197616" cy="648072"/>
          </a:xfrm>
          <a:prstGeom prst="rect">
            <a:avLst/>
          </a:prstGeom>
          <a:solidFill>
            <a:schemeClr val="tx1">
              <a:lumMod val="50000"/>
              <a:lumOff val="50000"/>
            </a:schemeClr>
          </a:solidFill>
          <a:ln w="6350">
            <a:noFill/>
            <a:miter lim="800000"/>
            <a:headEnd/>
            <a:tailEnd/>
          </a:ln>
        </p:spPr>
        <p:txBody>
          <a:bodyPr wrap="none" anchor="ctr" anchorCtr="1"/>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800" b="1" dirty="0">
                <a:solidFill>
                  <a:schemeClr val="bg1"/>
                </a:solidFill>
                <a:latin typeface="Segoe UI" panose="020B0502040204020203" pitchFamily="34" charset="0"/>
                <a:ea typeface="メイリオ" panose="020B0604030504040204" pitchFamily="50" charset="-128"/>
              </a:rPr>
              <a:t>液体栄養剤の注入のための器具</a:t>
            </a:r>
            <a:endParaRPr lang="ja-JP" altLang="ja-JP" sz="1800" dirty="0">
              <a:solidFill>
                <a:schemeClr val="bg1"/>
              </a:solidFill>
              <a:latin typeface="Segoe UI" panose="020B0502040204020203" pitchFamily="34" charset="0"/>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D3EB1BD4-FE72-4861-966B-12BF12C443EE}"/>
              </a:ext>
            </a:extLst>
          </p:cNvPr>
          <p:cNvSpPr txBox="1"/>
          <p:nvPr/>
        </p:nvSpPr>
        <p:spPr>
          <a:xfrm>
            <a:off x="1478433" y="4812281"/>
            <a:ext cx="2031325" cy="646331"/>
          </a:xfrm>
          <a:prstGeom prst="rect">
            <a:avLst/>
          </a:prstGeom>
          <a:noFill/>
        </p:spPr>
        <p:txBody>
          <a:bodyPr wrap="none" rtlCol="0">
            <a:spAutoFit/>
          </a:bodyPr>
          <a:lstStyle/>
          <a:p>
            <a:pPr algn="ctr"/>
            <a:r>
              <a:rPr kumimoji="1" lang="ja-JP" altLang="en-US" dirty="0">
                <a:ea typeface="メイリオ" panose="020B0604030504040204" pitchFamily="50" charset="-128"/>
              </a:rPr>
              <a:t>経管栄養（点滴）</a:t>
            </a:r>
            <a:endParaRPr kumimoji="1" lang="en-US" altLang="ja-JP" dirty="0">
              <a:ea typeface="メイリオ" panose="020B0604030504040204" pitchFamily="50" charset="-128"/>
            </a:endParaRPr>
          </a:p>
          <a:p>
            <a:pPr algn="ctr"/>
            <a:r>
              <a:rPr kumimoji="1" lang="ja-JP" altLang="en-US" dirty="0">
                <a:ea typeface="メイリオ" panose="020B0604030504040204" pitchFamily="50" charset="-128"/>
              </a:rPr>
              <a:t>セット</a:t>
            </a:r>
          </a:p>
        </p:txBody>
      </p:sp>
      <p:sp>
        <p:nvSpPr>
          <p:cNvPr id="2" name="正方形/長方形 1"/>
          <p:cNvSpPr/>
          <p:nvPr/>
        </p:nvSpPr>
        <p:spPr>
          <a:xfrm>
            <a:off x="395288" y="2204864"/>
            <a:ext cx="4197617" cy="3384376"/>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B8FC1BCA-D4E3-4D19-B7D1-A0D773A1C0E8}"/>
              </a:ext>
            </a:extLst>
          </p:cNvPr>
          <p:cNvSpPr txBox="1"/>
          <p:nvPr/>
        </p:nvSpPr>
        <p:spPr>
          <a:xfrm>
            <a:off x="423843" y="5646440"/>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17" name="スライド番号プレースホルダー 1">
            <a:extLst>
              <a:ext uri="{FF2B5EF4-FFF2-40B4-BE49-F238E27FC236}">
                <a16:creationId xmlns:a16="http://schemas.microsoft.com/office/drawing/2014/main" id="{3E3FD513-1CCC-4311-AB3E-9CAB6712B586}"/>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183</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17383618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C71FEE78-E7A0-4513-9C61-33B0E2A56C95}"/>
              </a:ext>
            </a:extLst>
          </p:cNvPr>
          <p:cNvSpPr txBox="1"/>
          <p:nvPr/>
        </p:nvSpPr>
        <p:spPr>
          <a:xfrm>
            <a:off x="1965104" y="2239278"/>
            <a:ext cx="5262979" cy="646331"/>
          </a:xfrm>
          <a:prstGeom prst="rect">
            <a:avLst/>
          </a:prstGeom>
          <a:noFill/>
        </p:spPr>
        <p:txBody>
          <a:bodyPr wrap="none">
            <a:spAutoFit/>
          </a:bodyPr>
          <a:lstStyle/>
          <a:p>
            <a:pPr algn="ctr" eaLnBrk="1" fontAlgn="auto" hangingPunct="1">
              <a:spcBef>
                <a:spcPts val="0"/>
              </a:spcBef>
              <a:spcAft>
                <a:spcPts val="0"/>
              </a:spcAft>
              <a:defRPr/>
            </a:pPr>
            <a:r>
              <a:rPr lang="ja-JP" altLang="en-US" sz="3600" dirty="0">
                <a:latin typeface="Segoe UI" panose="020B0502040204020203" pitchFamily="34" charset="0"/>
                <a:ea typeface="メイリオ" panose="020B0604030504040204" pitchFamily="50" charset="-128"/>
              </a:rPr>
              <a:t>経管栄養を用意する前に</a:t>
            </a:r>
          </a:p>
        </p:txBody>
      </p:sp>
      <p:sp>
        <p:nvSpPr>
          <p:cNvPr id="45059" name="テキスト ボックス 5">
            <a:extLst>
              <a:ext uri="{FF2B5EF4-FFF2-40B4-BE49-F238E27FC236}">
                <a16:creationId xmlns:a16="http://schemas.microsoft.com/office/drawing/2014/main" id="{0328B95C-66BB-4028-A38E-2A5E83E8D7B6}"/>
              </a:ext>
            </a:extLst>
          </p:cNvPr>
          <p:cNvSpPr txBox="1">
            <a:spLocks noChangeArrowheads="1"/>
          </p:cNvSpPr>
          <p:nvPr/>
        </p:nvSpPr>
        <p:spPr bwMode="auto">
          <a:xfrm>
            <a:off x="1403648" y="3838575"/>
            <a:ext cx="633670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dirty="0">
                <a:latin typeface="Segoe UI" panose="020B0502040204020203" pitchFamily="34" charset="0"/>
                <a:ea typeface="メイリオ" panose="020B0604030504040204" pitchFamily="50" charset="-128"/>
              </a:rPr>
              <a:t>経管栄養を入れて良いかを、まず確認しましょう</a:t>
            </a:r>
          </a:p>
        </p:txBody>
      </p:sp>
      <p:sp>
        <p:nvSpPr>
          <p:cNvPr id="2" name="タイトル 1">
            <a:extLst>
              <a:ext uri="{FF2B5EF4-FFF2-40B4-BE49-F238E27FC236}">
                <a16:creationId xmlns:a16="http://schemas.microsoft.com/office/drawing/2014/main" id="{2158138C-D06C-4B40-8B04-CF977067E1D1}"/>
              </a:ext>
            </a:extLst>
          </p:cNvPr>
          <p:cNvSpPr>
            <a:spLocks noGrp="1"/>
          </p:cNvSpPr>
          <p:nvPr>
            <p:ph type="title"/>
          </p:nvPr>
        </p:nvSpPr>
        <p:spPr/>
        <p:txBody>
          <a:bodyPr>
            <a:normAutofit fontScale="90000"/>
          </a:bodyPr>
          <a:lstStyle/>
          <a:p>
            <a:r>
              <a:rPr kumimoji="1" lang="ja-JP" altLang="en-US" dirty="0"/>
              <a:t>経管栄養の手順</a:t>
            </a:r>
          </a:p>
        </p:txBody>
      </p:sp>
      <p:sp>
        <p:nvSpPr>
          <p:cNvPr id="8" name="テキスト ボックス 7">
            <a:extLst>
              <a:ext uri="{FF2B5EF4-FFF2-40B4-BE49-F238E27FC236}">
                <a16:creationId xmlns:a16="http://schemas.microsoft.com/office/drawing/2014/main" id="{647971C5-9D64-4FA7-9BB3-FF70EA374B64}"/>
              </a:ext>
            </a:extLst>
          </p:cNvPr>
          <p:cNvSpPr txBox="1"/>
          <p:nvPr/>
        </p:nvSpPr>
        <p:spPr>
          <a:xfrm>
            <a:off x="5868144" y="169200"/>
            <a:ext cx="2311851"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5-2.</a:t>
            </a:r>
            <a:r>
              <a:rPr lang="ja-JP" altLang="en-US" sz="1400" b="1" dirty="0">
                <a:solidFill>
                  <a:schemeClr val="bg1"/>
                </a:solidFill>
                <a:latin typeface="游ゴシック" panose="020B0400000000000000" pitchFamily="50" charset="-128"/>
                <a:ea typeface="游ゴシック" panose="020B0400000000000000" pitchFamily="50" charset="-128"/>
              </a:rPr>
              <a:t>経管栄養の物品・手順</a:t>
            </a:r>
          </a:p>
        </p:txBody>
      </p:sp>
      <p:sp>
        <p:nvSpPr>
          <p:cNvPr id="6" name="スライド番号プレースホルダー 1">
            <a:extLst>
              <a:ext uri="{FF2B5EF4-FFF2-40B4-BE49-F238E27FC236}">
                <a16:creationId xmlns:a16="http://schemas.microsoft.com/office/drawing/2014/main" id="{DF45F564-6719-47C0-BDB8-F883076A6BD1}"/>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184</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412222296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テキスト ボックス 4">
            <a:extLst>
              <a:ext uri="{FF2B5EF4-FFF2-40B4-BE49-F238E27FC236}">
                <a16:creationId xmlns:a16="http://schemas.microsoft.com/office/drawing/2014/main" id="{F6C48120-00BB-445A-B974-32E7DF0E1E7A}"/>
              </a:ext>
            </a:extLst>
          </p:cNvPr>
          <p:cNvSpPr txBox="1">
            <a:spLocks noChangeArrowheads="1"/>
          </p:cNvSpPr>
          <p:nvPr/>
        </p:nvSpPr>
        <p:spPr bwMode="auto">
          <a:xfrm>
            <a:off x="251520" y="1188000"/>
            <a:ext cx="8712968" cy="5342488"/>
          </a:xfrm>
          <a:prstGeom prst="rect">
            <a:avLst/>
          </a:prstGeom>
          <a:noFill/>
          <a:ln w="9525">
            <a:noFill/>
            <a:miter lim="800000"/>
            <a:headEnd/>
            <a:tailEnd/>
          </a:ln>
        </p:spPr>
        <p:txBody>
          <a:bodyPr wrap="square">
            <a:spAutoFit/>
          </a:bodyPr>
          <a:lstStyle/>
          <a:p>
            <a:pPr marL="342900" indent="-342900" eaLnBrk="1" hangingPunct="1">
              <a:lnSpc>
                <a:spcPts val="2800"/>
              </a:lnSpc>
              <a:spcBef>
                <a:spcPts val="500"/>
              </a:spcBef>
              <a:buClr>
                <a:schemeClr val="tx1">
                  <a:lumMod val="50000"/>
                  <a:lumOff val="50000"/>
                </a:schemeClr>
              </a:buClr>
              <a:buFont typeface="Wingdings" pitchFamily="2" charset="2"/>
              <a:buChar char="l"/>
              <a:defRPr/>
            </a:pPr>
            <a:r>
              <a:rPr lang="ja-JP" altLang="en-US" sz="2400" dirty="0">
                <a:latin typeface="Segoe UI" panose="020B0502040204020203" pitchFamily="34" charset="0"/>
                <a:ea typeface="メイリオ" panose="020B0604030504040204" pitchFamily="50" charset="-128"/>
              </a:rPr>
              <a:t>もともと意識障害がある人を除いては、いつもとちがった意識障害がある場合</a:t>
            </a:r>
            <a:endParaRPr lang="en-US" altLang="ja-JP" sz="2400" dirty="0">
              <a:solidFill>
                <a:srgbClr val="FF3399"/>
              </a:solidFill>
              <a:latin typeface="Segoe UI" panose="020B0502040204020203" pitchFamily="34" charset="0"/>
              <a:ea typeface="メイリオ" panose="020B0604030504040204" pitchFamily="50" charset="-128"/>
            </a:endParaRPr>
          </a:p>
          <a:p>
            <a:pPr marL="342900" indent="-342900" eaLnBrk="1" hangingPunct="1">
              <a:lnSpc>
                <a:spcPts val="2800"/>
              </a:lnSpc>
              <a:spcBef>
                <a:spcPts val="500"/>
              </a:spcBef>
              <a:buClr>
                <a:schemeClr val="tx1">
                  <a:lumMod val="50000"/>
                  <a:lumOff val="50000"/>
                </a:schemeClr>
              </a:buClr>
              <a:buFont typeface="Wingdings" pitchFamily="2" charset="2"/>
              <a:buChar char="l"/>
              <a:defRPr/>
            </a:pPr>
            <a:r>
              <a:rPr lang="ja-JP" altLang="en-US" sz="2400" dirty="0">
                <a:latin typeface="Segoe UI" panose="020B0502040204020203" pitchFamily="34" charset="0"/>
                <a:ea typeface="メイリオ" panose="020B0604030504040204" pitchFamily="50" charset="-128"/>
              </a:rPr>
              <a:t>対象者の通常体温以上の発熱、</a:t>
            </a:r>
            <a:r>
              <a:rPr lang="en-US" altLang="ja-JP" sz="2400" dirty="0">
                <a:latin typeface="Segoe UI" panose="020B0502040204020203" pitchFamily="34" charset="0"/>
                <a:ea typeface="メイリオ" panose="020B0604030504040204" pitchFamily="50" charset="-128"/>
              </a:rPr>
              <a:t>38</a:t>
            </a:r>
            <a:r>
              <a:rPr lang="ja-JP" altLang="en-US" sz="2400" dirty="0">
                <a:latin typeface="Segoe UI" panose="020B0502040204020203" pitchFamily="34" charset="0"/>
                <a:ea typeface="メイリオ" panose="020B0604030504040204" pitchFamily="50" charset="-128"/>
              </a:rPr>
              <a:t>度以上の発熱</a:t>
            </a:r>
            <a:endParaRPr lang="en-US" altLang="ja-JP" sz="2400" dirty="0">
              <a:latin typeface="Segoe UI" panose="020B0502040204020203" pitchFamily="34" charset="0"/>
              <a:ea typeface="メイリオ" panose="020B0604030504040204" pitchFamily="50" charset="-128"/>
            </a:endParaRPr>
          </a:p>
          <a:p>
            <a:pPr marL="342900" indent="-342900" eaLnBrk="1" hangingPunct="1">
              <a:lnSpc>
                <a:spcPts val="2800"/>
              </a:lnSpc>
              <a:spcBef>
                <a:spcPts val="500"/>
              </a:spcBef>
              <a:buClr>
                <a:schemeClr val="tx1">
                  <a:lumMod val="50000"/>
                  <a:lumOff val="50000"/>
                </a:schemeClr>
              </a:buClr>
              <a:buFont typeface="Wingdings" pitchFamily="2" charset="2"/>
              <a:buChar char="l"/>
              <a:defRPr/>
            </a:pPr>
            <a:r>
              <a:rPr lang="ja-JP" altLang="en-US" sz="2400" dirty="0">
                <a:latin typeface="Segoe UI" panose="020B0502040204020203" pitchFamily="34" charset="0"/>
                <a:ea typeface="メイリオ" panose="020B0604030504040204" pitchFamily="50" charset="-128"/>
              </a:rPr>
              <a:t>酸素飽和度の持続的な低下（パルスオキシメーターで</a:t>
            </a:r>
            <a:r>
              <a:rPr lang="en-US" altLang="ja-JP" sz="2400" dirty="0">
                <a:latin typeface="Segoe UI" panose="020B0502040204020203" pitchFamily="34" charset="0"/>
                <a:ea typeface="メイリオ" panose="020B0604030504040204" pitchFamily="50" charset="-128"/>
              </a:rPr>
              <a:t>90% </a:t>
            </a:r>
            <a:r>
              <a:rPr lang="ja-JP" altLang="en-US" sz="2400" dirty="0">
                <a:latin typeface="Segoe UI" panose="020B0502040204020203" pitchFamily="34" charset="0"/>
                <a:ea typeface="メイリオ" panose="020B0604030504040204" pitchFamily="50" charset="-128"/>
              </a:rPr>
              <a:t>以下）　ただし、遷延性意識障害の対象者の場合、体位変換や嘔吐を誘発しないような背中の軽打が有効との、現場の報告もある。</a:t>
            </a:r>
            <a:endParaRPr lang="en-US" altLang="ja-JP" sz="2400" dirty="0">
              <a:latin typeface="Segoe UI" panose="020B0502040204020203" pitchFamily="34" charset="0"/>
              <a:ea typeface="メイリオ" panose="020B0604030504040204" pitchFamily="50" charset="-128"/>
            </a:endParaRPr>
          </a:p>
          <a:p>
            <a:pPr marL="342900" indent="-342900" eaLnBrk="1" hangingPunct="1">
              <a:lnSpc>
                <a:spcPts val="2800"/>
              </a:lnSpc>
              <a:spcBef>
                <a:spcPts val="500"/>
              </a:spcBef>
              <a:buClr>
                <a:schemeClr val="tx1">
                  <a:lumMod val="50000"/>
                  <a:lumOff val="50000"/>
                </a:schemeClr>
              </a:buClr>
              <a:buFont typeface="Wingdings" pitchFamily="2" charset="2"/>
              <a:buChar char="l"/>
              <a:defRPr/>
            </a:pPr>
            <a:r>
              <a:rPr lang="ja-JP" altLang="en-US" sz="2400" dirty="0">
                <a:latin typeface="Segoe UI" panose="020B0502040204020203" pitchFamily="34" charset="0"/>
                <a:ea typeface="メイリオ" panose="020B0604030504040204" pitchFamily="50" charset="-128"/>
              </a:rPr>
              <a:t>血圧の低下（医療職と中止の値の取り決めをする）</a:t>
            </a:r>
            <a:endParaRPr lang="en-US" altLang="ja-JP" sz="2400" dirty="0">
              <a:latin typeface="Segoe UI" panose="020B0502040204020203" pitchFamily="34" charset="0"/>
              <a:ea typeface="メイリオ" panose="020B0604030504040204" pitchFamily="50" charset="-128"/>
            </a:endParaRPr>
          </a:p>
          <a:p>
            <a:pPr marL="342900" indent="-342900" eaLnBrk="1" hangingPunct="1">
              <a:lnSpc>
                <a:spcPts val="2800"/>
              </a:lnSpc>
              <a:spcBef>
                <a:spcPts val="500"/>
              </a:spcBef>
              <a:buClr>
                <a:schemeClr val="tx1">
                  <a:lumMod val="50000"/>
                  <a:lumOff val="50000"/>
                </a:schemeClr>
              </a:buClr>
              <a:buFont typeface="Wingdings" pitchFamily="2" charset="2"/>
              <a:buChar char="l"/>
              <a:defRPr/>
            </a:pPr>
            <a:r>
              <a:rPr lang="ja-JP" altLang="en-US" sz="2400" dirty="0">
                <a:latin typeface="Segoe UI" panose="020B0502040204020203" pitchFamily="34" charset="0"/>
                <a:ea typeface="メイリオ" panose="020B0604030504040204" pitchFamily="50" charset="-128"/>
              </a:rPr>
              <a:t>各種消化器症状（嘔吐、腹痛や腹部違和感、腹部の張り、水様便、黒色便、血便　等）</a:t>
            </a:r>
            <a:endParaRPr lang="en-US" altLang="ja-JP" sz="2400" dirty="0">
              <a:latin typeface="Segoe UI" panose="020B0502040204020203" pitchFamily="34" charset="0"/>
              <a:ea typeface="メイリオ" panose="020B0604030504040204" pitchFamily="50" charset="-128"/>
            </a:endParaRPr>
          </a:p>
          <a:p>
            <a:pPr marL="342900" indent="-342900" eaLnBrk="1" hangingPunct="1">
              <a:lnSpc>
                <a:spcPts val="2800"/>
              </a:lnSpc>
              <a:spcBef>
                <a:spcPts val="500"/>
              </a:spcBef>
              <a:buClr>
                <a:schemeClr val="tx1">
                  <a:lumMod val="50000"/>
                  <a:lumOff val="50000"/>
                </a:schemeClr>
              </a:buClr>
              <a:buFont typeface="Wingdings" pitchFamily="2" charset="2"/>
              <a:buChar char="l"/>
              <a:defRPr/>
            </a:pPr>
            <a:r>
              <a:rPr lang="ja-JP" altLang="en-US" sz="2400" dirty="0">
                <a:latin typeface="Segoe UI" panose="020B0502040204020203" pitchFamily="34" charset="0"/>
                <a:ea typeface="メイリオ" panose="020B0604030504040204" pitchFamily="50" charset="-128"/>
              </a:rPr>
              <a:t>胃ろう部から、胃内容物が大量に漏れる</a:t>
            </a:r>
            <a:endParaRPr lang="en-US" altLang="ja-JP" sz="2400" dirty="0">
              <a:latin typeface="Segoe UI" panose="020B0502040204020203" pitchFamily="34" charset="0"/>
              <a:ea typeface="メイリオ" panose="020B0604030504040204" pitchFamily="50" charset="-128"/>
            </a:endParaRPr>
          </a:p>
          <a:p>
            <a:pPr marL="342900" indent="-342900" eaLnBrk="1" hangingPunct="1">
              <a:lnSpc>
                <a:spcPts val="2800"/>
              </a:lnSpc>
              <a:spcBef>
                <a:spcPts val="500"/>
              </a:spcBef>
              <a:buClr>
                <a:schemeClr val="tx1">
                  <a:lumMod val="50000"/>
                  <a:lumOff val="50000"/>
                </a:schemeClr>
              </a:buClr>
              <a:buFont typeface="Wingdings" pitchFamily="2" charset="2"/>
              <a:buChar char="l"/>
              <a:defRPr/>
            </a:pPr>
            <a:r>
              <a:rPr lang="ja-JP" altLang="en-US" sz="2400" dirty="0">
                <a:latin typeface="Segoe UI" panose="020B0502040204020203" pitchFamily="34" charset="0"/>
                <a:ea typeface="メイリオ" panose="020B0604030504040204" pitchFamily="50" charset="-128"/>
              </a:rPr>
              <a:t>対象者が、経管栄養の中止を希望</a:t>
            </a:r>
            <a:endParaRPr lang="en-US" altLang="ja-JP" sz="2400" dirty="0">
              <a:latin typeface="Segoe UI" panose="020B0502040204020203" pitchFamily="34" charset="0"/>
              <a:ea typeface="メイリオ" panose="020B0604030504040204" pitchFamily="50" charset="-128"/>
            </a:endParaRPr>
          </a:p>
          <a:p>
            <a:pPr eaLnBrk="1" hangingPunct="1">
              <a:lnSpc>
                <a:spcPts val="2800"/>
              </a:lnSpc>
              <a:spcBef>
                <a:spcPts val="500"/>
              </a:spcBef>
              <a:defRPr/>
            </a:pPr>
            <a:r>
              <a:rPr lang="ja-JP" altLang="en-US" sz="2400" b="1" dirty="0">
                <a:latin typeface="Segoe UI" panose="020B0502040204020203" pitchFamily="34" charset="0"/>
                <a:ea typeface="メイリオ" panose="020B0604030504040204" pitchFamily="50" charset="-128"/>
              </a:rPr>
              <a:t>→　</a:t>
            </a:r>
            <a:r>
              <a:rPr lang="ja-JP" altLang="en-US" sz="2400" b="1" dirty="0">
                <a:solidFill>
                  <a:srgbClr val="C00000"/>
                </a:solidFill>
                <a:latin typeface="Segoe UI" panose="020B0502040204020203" pitchFamily="34" charset="0"/>
                <a:ea typeface="メイリオ" panose="020B0604030504040204" pitchFamily="50" charset="-128"/>
              </a:rPr>
              <a:t>対象者、家族、医療職に相談する</a:t>
            </a:r>
          </a:p>
        </p:txBody>
      </p:sp>
      <p:sp>
        <p:nvSpPr>
          <p:cNvPr id="2" name="タイトル 1">
            <a:extLst>
              <a:ext uri="{FF2B5EF4-FFF2-40B4-BE49-F238E27FC236}">
                <a16:creationId xmlns:a16="http://schemas.microsoft.com/office/drawing/2014/main" id="{3575288A-D6F3-4E16-85C5-FC623A3C8E06}"/>
              </a:ext>
            </a:extLst>
          </p:cNvPr>
          <p:cNvSpPr>
            <a:spLocks noGrp="1"/>
          </p:cNvSpPr>
          <p:nvPr>
            <p:ph type="title"/>
          </p:nvPr>
        </p:nvSpPr>
        <p:spPr/>
        <p:txBody>
          <a:bodyPr>
            <a:normAutofit fontScale="90000"/>
          </a:bodyPr>
          <a:lstStyle/>
          <a:p>
            <a:r>
              <a:rPr lang="ja-JP" altLang="en-US" dirty="0"/>
              <a:t>経管栄養の中止要件</a:t>
            </a:r>
            <a:endParaRPr kumimoji="1" lang="ja-JP" altLang="en-US" dirty="0"/>
          </a:p>
        </p:txBody>
      </p:sp>
      <p:sp>
        <p:nvSpPr>
          <p:cNvPr id="6" name="テキスト ボックス 5">
            <a:extLst>
              <a:ext uri="{FF2B5EF4-FFF2-40B4-BE49-F238E27FC236}">
                <a16:creationId xmlns:a16="http://schemas.microsoft.com/office/drawing/2014/main" id="{81C35F32-A5D1-4D92-A6DD-C2C2CA2044A4}"/>
              </a:ext>
            </a:extLst>
          </p:cNvPr>
          <p:cNvSpPr txBox="1"/>
          <p:nvPr/>
        </p:nvSpPr>
        <p:spPr>
          <a:xfrm>
            <a:off x="5868144" y="169200"/>
            <a:ext cx="2311851"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5-2.</a:t>
            </a:r>
            <a:r>
              <a:rPr lang="ja-JP" altLang="en-US" sz="1400" b="1" dirty="0">
                <a:solidFill>
                  <a:schemeClr val="bg1"/>
                </a:solidFill>
                <a:latin typeface="游ゴシック" panose="020B0400000000000000" pitchFamily="50" charset="-128"/>
                <a:ea typeface="游ゴシック" panose="020B0400000000000000" pitchFamily="50" charset="-128"/>
              </a:rPr>
              <a:t>経管栄養の物品・手順</a:t>
            </a:r>
          </a:p>
        </p:txBody>
      </p:sp>
      <p:sp>
        <p:nvSpPr>
          <p:cNvPr id="5" name="スライド番号プレースホルダー 1">
            <a:extLst>
              <a:ext uri="{FF2B5EF4-FFF2-40B4-BE49-F238E27FC236}">
                <a16:creationId xmlns:a16="http://schemas.microsoft.com/office/drawing/2014/main" id="{D2E8A601-CDD0-4721-8BEF-8159D9F93E5A}"/>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185</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03084993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タイトル 1">
            <a:extLst>
              <a:ext uri="{FF2B5EF4-FFF2-40B4-BE49-F238E27FC236}">
                <a16:creationId xmlns:a16="http://schemas.microsoft.com/office/drawing/2014/main" id="{71A1CD53-F334-466C-B9E4-4C2ADB143B08}"/>
              </a:ext>
            </a:extLst>
          </p:cNvPr>
          <p:cNvSpPr>
            <a:spLocks noGrp="1"/>
          </p:cNvSpPr>
          <p:nvPr>
            <p:ph type="title"/>
          </p:nvPr>
        </p:nvSpPr>
        <p:spPr/>
        <p:txBody>
          <a:bodyPr>
            <a:normAutofit fontScale="90000"/>
          </a:bodyPr>
          <a:lstStyle/>
          <a:p>
            <a:pPr algn="ctr"/>
            <a:r>
              <a:rPr lang="ja-JP" altLang="en-US" sz="4000" dirty="0"/>
              <a:t>基本研修の演習で行う手順を示す</a:t>
            </a:r>
            <a:br>
              <a:rPr lang="ja-JP" altLang="en-US" sz="4000" dirty="0"/>
            </a:br>
            <a:r>
              <a:rPr lang="ja-JP" altLang="en-US" sz="4000" dirty="0"/>
              <a:t>スライドショーを見ます</a:t>
            </a:r>
            <a:br>
              <a:rPr lang="en-US" altLang="ja-JP" sz="4000" dirty="0"/>
            </a:br>
            <a:r>
              <a:rPr lang="ja-JP" altLang="en-US" sz="4000" dirty="0"/>
              <a:t>（約</a:t>
            </a:r>
            <a:r>
              <a:rPr lang="en-US" altLang="ja-JP" sz="4000" dirty="0"/>
              <a:t>30</a:t>
            </a:r>
            <a:r>
              <a:rPr lang="ja-JP" altLang="en-US" sz="4000" dirty="0"/>
              <a:t>分）</a:t>
            </a:r>
          </a:p>
        </p:txBody>
      </p:sp>
      <p:sp>
        <p:nvSpPr>
          <p:cNvPr id="3" name="スライド番号プレースホルダー 1">
            <a:extLst>
              <a:ext uri="{FF2B5EF4-FFF2-40B4-BE49-F238E27FC236}">
                <a16:creationId xmlns:a16="http://schemas.microsoft.com/office/drawing/2014/main" id="{A48ADE4B-2137-44E2-9EDD-F6AC0B48F46A}"/>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186</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62882133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4">
            <a:extLst>
              <a:ext uri="{FF2B5EF4-FFF2-40B4-BE49-F238E27FC236}">
                <a16:creationId xmlns:a16="http://schemas.microsoft.com/office/drawing/2014/main" id="{3AB7661C-D410-4C8C-BCF7-3AD7D29B2A23}"/>
              </a:ext>
            </a:extLst>
          </p:cNvPr>
          <p:cNvSpPr>
            <a:spLocks noChangeArrowheads="1"/>
          </p:cNvSpPr>
          <p:nvPr/>
        </p:nvSpPr>
        <p:spPr bwMode="auto">
          <a:xfrm>
            <a:off x="0" y="0"/>
            <a:ext cx="9144000" cy="981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sp>
        <p:nvSpPr>
          <p:cNvPr id="3" name="タイトル 2">
            <a:extLst>
              <a:ext uri="{FF2B5EF4-FFF2-40B4-BE49-F238E27FC236}">
                <a16:creationId xmlns:a16="http://schemas.microsoft.com/office/drawing/2014/main" id="{746DEE40-EDA0-4CE6-8929-33FAFD9FE203}"/>
              </a:ext>
            </a:extLst>
          </p:cNvPr>
          <p:cNvSpPr>
            <a:spLocks noGrp="1"/>
          </p:cNvSpPr>
          <p:nvPr>
            <p:ph type="title"/>
          </p:nvPr>
        </p:nvSpPr>
        <p:spPr/>
        <p:txBody>
          <a:bodyPr>
            <a:normAutofit/>
          </a:bodyPr>
          <a:lstStyle/>
          <a:p>
            <a:pPr algn="ctr"/>
            <a:r>
              <a:rPr lang="ja-JP" altLang="en-US" dirty="0"/>
              <a:t>胃ろうによる経管栄養の手順</a:t>
            </a:r>
            <a:br>
              <a:rPr lang="ja-JP" altLang="en-US" dirty="0"/>
            </a:br>
            <a:r>
              <a:rPr lang="ja-JP" altLang="en-US" dirty="0"/>
              <a:t>（滴下型の液体栄養剤の場合）</a:t>
            </a:r>
            <a:endParaRPr kumimoji="1" lang="ja-JP" altLang="en-US" dirty="0"/>
          </a:p>
        </p:txBody>
      </p:sp>
      <p:sp>
        <p:nvSpPr>
          <p:cNvPr id="4" name="スライド番号プレースホルダー 1">
            <a:extLst>
              <a:ext uri="{FF2B5EF4-FFF2-40B4-BE49-F238E27FC236}">
                <a16:creationId xmlns:a16="http://schemas.microsoft.com/office/drawing/2014/main" id="{3313BD3E-A1CB-45EC-86D9-973F4F9E5CDF}"/>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187</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09820401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no4">
            <a:extLst>
              <a:ext uri="{FF2B5EF4-FFF2-40B4-BE49-F238E27FC236}">
                <a16:creationId xmlns:a16="http://schemas.microsoft.com/office/drawing/2014/main" id="{9D389350-8CCC-427C-AC20-7091CE18509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7584" y="3181051"/>
            <a:ext cx="3744416" cy="30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7">
            <a:extLst>
              <a:ext uri="{FF2B5EF4-FFF2-40B4-BE49-F238E27FC236}">
                <a16:creationId xmlns:a16="http://schemas.microsoft.com/office/drawing/2014/main" id="{8F032958-19B0-4A35-9DE7-576BAAC52209}"/>
              </a:ext>
            </a:extLst>
          </p:cNvPr>
          <p:cNvSpPr>
            <a:spLocks noChangeArrowheads="1"/>
          </p:cNvSpPr>
          <p:nvPr/>
        </p:nvSpPr>
        <p:spPr bwMode="auto">
          <a:xfrm>
            <a:off x="3923928" y="5589240"/>
            <a:ext cx="4824785" cy="504825"/>
          </a:xfrm>
          <a:prstGeom prst="rect">
            <a:avLst/>
          </a:prstGeom>
          <a:solidFill>
            <a:schemeClr val="accent2"/>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tIns="0" bIns="0" anchor="ctr" anchorCtr="1"/>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800" b="1" dirty="0">
                <a:solidFill>
                  <a:schemeClr val="bg1"/>
                </a:solidFill>
                <a:latin typeface="Segoe UI" panose="020B0502040204020203" pitchFamily="34" charset="0"/>
                <a:ea typeface="メイリオ" panose="020B0604030504040204" pitchFamily="50" charset="-128"/>
              </a:rPr>
              <a:t>ここまでは、ケアの前に済ませておきます</a:t>
            </a:r>
          </a:p>
        </p:txBody>
      </p:sp>
      <p:sp>
        <p:nvSpPr>
          <p:cNvPr id="61446" name="Rectangle 5">
            <a:extLst>
              <a:ext uri="{FF2B5EF4-FFF2-40B4-BE49-F238E27FC236}">
                <a16:creationId xmlns:a16="http://schemas.microsoft.com/office/drawing/2014/main" id="{3EF28ABD-07EB-4D19-B3F2-5408020D1827}"/>
              </a:ext>
            </a:extLst>
          </p:cNvPr>
          <p:cNvSpPr>
            <a:spLocks noGrp="1"/>
          </p:cNvSpPr>
          <p:nvPr>
            <p:ph type="title"/>
          </p:nvPr>
        </p:nvSpPr>
        <p:spPr/>
        <p:txBody>
          <a:bodyPr>
            <a:noAutofit/>
          </a:bodyPr>
          <a:lstStyle/>
          <a:p>
            <a:pPr algn="l" eaLnBrk="1" hangingPunct="1"/>
            <a:r>
              <a:rPr lang="ja-JP" altLang="en-US" sz="2200" spc="-150" dirty="0"/>
              <a:t>実施準備：「流水と石けん」による手洗い、指示書の確認、体調の確認</a:t>
            </a:r>
          </a:p>
        </p:txBody>
      </p:sp>
      <p:sp>
        <p:nvSpPr>
          <p:cNvPr id="9" name="Text Box 18">
            <a:extLst>
              <a:ext uri="{FF2B5EF4-FFF2-40B4-BE49-F238E27FC236}">
                <a16:creationId xmlns:a16="http://schemas.microsoft.com/office/drawing/2014/main" id="{65299F45-13B5-42F4-ACFB-9FBB7F993E8B}"/>
              </a:ext>
            </a:extLst>
          </p:cNvPr>
          <p:cNvSpPr txBox="1">
            <a:spLocks noChangeArrowheads="1"/>
          </p:cNvSpPr>
          <p:nvPr/>
        </p:nvSpPr>
        <p:spPr bwMode="auto">
          <a:xfrm>
            <a:off x="251520" y="1188000"/>
            <a:ext cx="8820960" cy="3546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a:lstStyle>
            <a:defPPr>
              <a:defRPr lang="ja-JP"/>
            </a:defPPr>
            <a:lvl1pPr marL="360000" indent="-360000">
              <a:spcBef>
                <a:spcPts val="1200"/>
              </a:spcBef>
              <a:defRPr sz="2800">
                <a:latin typeface="Segoe UI" panose="020B0502040204020203" pitchFamily="34" charset="0"/>
                <a:ea typeface="メイリオ" panose="020B0604030504040204" pitchFamily="50" charset="-128"/>
              </a:defRPr>
            </a:lvl1pPr>
            <a:lvl2pPr marL="742950" indent="-285750">
              <a:defRPr>
                <a:latin typeface="Arial" panose="020B0604020202020204" pitchFamily="34" charset="0"/>
                <a:ea typeface="ＭＳ Ｐゴシック" panose="020B0600070205080204" pitchFamily="50" charset="-128"/>
              </a:defRPr>
            </a:lvl2pPr>
            <a:lvl3pPr marL="1143000" indent="-228600">
              <a:defRPr>
                <a:latin typeface="Arial" panose="020B0604020202020204" pitchFamily="34" charset="0"/>
                <a:ea typeface="ＭＳ Ｐゴシック" panose="020B0600070205080204" pitchFamily="50" charset="-128"/>
              </a:defRPr>
            </a:lvl3pPr>
            <a:lvl4pPr marL="1600200" indent="-228600">
              <a:defRPr>
                <a:latin typeface="Arial" panose="020B0604020202020204" pitchFamily="34" charset="0"/>
                <a:ea typeface="ＭＳ Ｐゴシック" panose="020B0600070205080204" pitchFamily="50" charset="-128"/>
              </a:defRPr>
            </a:lvl4pPr>
            <a:lvl5pPr marL="2057400" indent="-228600">
              <a:defRPr>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9pPr>
          </a:lstStyle>
          <a:p>
            <a:r>
              <a:rPr lang="ja-JP" altLang="en-US" dirty="0"/>
              <a:t>○訪問時</a:t>
            </a:r>
            <a:r>
              <a:rPr lang="ja-JP" altLang="en-US" spc="-300" dirty="0"/>
              <a:t>、</a:t>
            </a:r>
            <a:r>
              <a:rPr lang="ja-JP" altLang="en-US" dirty="0"/>
              <a:t>「流水と石けん」による手洗いを済ませておく</a:t>
            </a:r>
            <a:endParaRPr lang="en-US" altLang="ja-JP" dirty="0"/>
          </a:p>
          <a:p>
            <a:r>
              <a:rPr lang="ja-JP" altLang="en-US" dirty="0"/>
              <a:t>○医師の指示書を確認する</a:t>
            </a:r>
            <a:endParaRPr lang="en-US" altLang="ja-JP" dirty="0"/>
          </a:p>
          <a:p>
            <a:r>
              <a:rPr lang="ja-JP" altLang="en-US" dirty="0"/>
              <a:t>○対象者本人・家族もしくは記録にて、体調を確認</a:t>
            </a:r>
            <a:br>
              <a:rPr lang="en-US" altLang="ja-JP" dirty="0"/>
            </a:br>
            <a:r>
              <a:rPr lang="ja-JP" altLang="en-US" dirty="0"/>
              <a:t>する</a:t>
            </a:r>
            <a:endParaRPr lang="ja-JP" altLang="en-US" strike="dblStrike" dirty="0"/>
          </a:p>
        </p:txBody>
      </p:sp>
      <p:sp>
        <p:nvSpPr>
          <p:cNvPr id="11" name="テキスト ボックス 10">
            <a:extLst>
              <a:ext uri="{FF2B5EF4-FFF2-40B4-BE49-F238E27FC236}">
                <a16:creationId xmlns:a16="http://schemas.microsoft.com/office/drawing/2014/main" id="{E999370E-3948-4C0C-8119-14971F4A81D2}"/>
              </a:ext>
            </a:extLst>
          </p:cNvPr>
          <p:cNvSpPr txBox="1"/>
          <p:nvPr/>
        </p:nvSpPr>
        <p:spPr>
          <a:xfrm>
            <a:off x="5364088" y="169200"/>
            <a:ext cx="3389069"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5-3.</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胃ろう（液体栄養剤）</a:t>
            </a:r>
          </a:p>
        </p:txBody>
      </p:sp>
      <p:sp>
        <p:nvSpPr>
          <p:cNvPr id="10" name="テキスト ボックス 9">
            <a:extLst>
              <a:ext uri="{FF2B5EF4-FFF2-40B4-BE49-F238E27FC236}">
                <a16:creationId xmlns:a16="http://schemas.microsoft.com/office/drawing/2014/main" id="{2DB63461-B9C2-4B39-9D8D-293E5E1088EF}"/>
              </a:ext>
            </a:extLst>
          </p:cNvPr>
          <p:cNvSpPr txBox="1"/>
          <p:nvPr/>
        </p:nvSpPr>
        <p:spPr>
          <a:xfrm>
            <a:off x="423843" y="6165304"/>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8" name="スライド番号プレースホルダー 1">
            <a:extLst>
              <a:ext uri="{FF2B5EF4-FFF2-40B4-BE49-F238E27FC236}">
                <a16:creationId xmlns:a16="http://schemas.microsoft.com/office/drawing/2014/main" id="{A5753017-20CC-4E53-9EEC-CA8BE53610DA}"/>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188</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90138097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2" name="Picture 6" descr="no5">
            <a:extLst>
              <a:ext uri="{FF2B5EF4-FFF2-40B4-BE49-F238E27FC236}">
                <a16:creationId xmlns:a16="http://schemas.microsoft.com/office/drawing/2014/main" id="{02863B81-18D6-449A-914F-448389796A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7704" y="2091813"/>
            <a:ext cx="5350883" cy="3569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 Box 18">
            <a:extLst>
              <a:ext uri="{FF2B5EF4-FFF2-40B4-BE49-F238E27FC236}">
                <a16:creationId xmlns:a16="http://schemas.microsoft.com/office/drawing/2014/main" id="{8725E13C-2196-4225-8D33-4EA382CC8E02}"/>
              </a:ext>
            </a:extLst>
          </p:cNvPr>
          <p:cNvSpPr txBox="1">
            <a:spLocks noChangeArrowheads="1"/>
          </p:cNvSpPr>
          <p:nvPr/>
        </p:nvSpPr>
        <p:spPr bwMode="auto">
          <a:xfrm>
            <a:off x="971600" y="5572026"/>
            <a:ext cx="7200801" cy="587441"/>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tIns="144000" bIns="72000" anchor="ctr" anchorCtr="1">
            <a:spAutoFit/>
          </a:bodyPr>
          <a:lstStyle>
            <a:lvl1pPr marL="266700" indent="-2667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2400" dirty="0">
                <a:latin typeface="Segoe UI" panose="020B0502040204020203" pitchFamily="34" charset="0"/>
                <a:ea typeface="メイリオ" panose="020B0604030504040204" pitchFamily="50" charset="-128"/>
              </a:rPr>
              <a:t>＊対象者の意思と同意の確認を行う。</a:t>
            </a:r>
          </a:p>
        </p:txBody>
      </p:sp>
      <p:sp>
        <p:nvSpPr>
          <p:cNvPr id="4" name="タイトル 3">
            <a:extLst>
              <a:ext uri="{FF2B5EF4-FFF2-40B4-BE49-F238E27FC236}">
                <a16:creationId xmlns:a16="http://schemas.microsoft.com/office/drawing/2014/main" id="{C1C4ED21-7479-4027-B68F-38C9AC89DC66}"/>
              </a:ext>
            </a:extLst>
          </p:cNvPr>
          <p:cNvSpPr>
            <a:spLocks noGrp="1"/>
          </p:cNvSpPr>
          <p:nvPr>
            <p:ph type="title"/>
          </p:nvPr>
        </p:nvSpPr>
        <p:spPr/>
        <p:txBody>
          <a:bodyPr>
            <a:normAutofit fontScale="90000"/>
          </a:bodyPr>
          <a:lstStyle/>
          <a:p>
            <a:r>
              <a:rPr lang="ja-JP" altLang="en-US" dirty="0"/>
              <a:t>手順①注入の依頼を受ける／意思を確認する</a:t>
            </a:r>
          </a:p>
        </p:txBody>
      </p:sp>
      <p:sp>
        <p:nvSpPr>
          <p:cNvPr id="8" name="Text Box 18">
            <a:extLst>
              <a:ext uri="{FF2B5EF4-FFF2-40B4-BE49-F238E27FC236}">
                <a16:creationId xmlns:a16="http://schemas.microsoft.com/office/drawing/2014/main" id="{1F3BB260-8C41-4983-9208-1D4EC95CEB8C}"/>
              </a:ext>
            </a:extLst>
          </p:cNvPr>
          <p:cNvSpPr txBox="1">
            <a:spLocks noChangeArrowheads="1"/>
          </p:cNvSpPr>
          <p:nvPr/>
        </p:nvSpPr>
        <p:spPr bwMode="auto">
          <a:xfrm>
            <a:off x="251520" y="1224000"/>
            <a:ext cx="864096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66700" indent="-2667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360000" indent="-360000" eaLnBrk="1" hangingPunct="1">
              <a:spcBef>
                <a:spcPct val="0"/>
              </a:spcBef>
              <a:buFontTx/>
              <a:buNone/>
            </a:pPr>
            <a:r>
              <a:rPr lang="ja-JP" altLang="en-US" sz="2800" dirty="0">
                <a:latin typeface="Segoe UI" panose="020B0502040204020203" pitchFamily="34" charset="0"/>
                <a:ea typeface="メイリオ" panose="020B0604030504040204" pitchFamily="50" charset="-128"/>
              </a:rPr>
              <a:t>○対象者本人から注入の依頼を受ける。あるいは、対象者の意思を確認する。</a:t>
            </a:r>
          </a:p>
        </p:txBody>
      </p:sp>
      <p:sp>
        <p:nvSpPr>
          <p:cNvPr id="10" name="テキスト ボックス 9">
            <a:extLst>
              <a:ext uri="{FF2B5EF4-FFF2-40B4-BE49-F238E27FC236}">
                <a16:creationId xmlns:a16="http://schemas.microsoft.com/office/drawing/2014/main" id="{CF9DFA8B-BD80-41AF-947C-B5FB6E8FCB04}"/>
              </a:ext>
            </a:extLst>
          </p:cNvPr>
          <p:cNvSpPr txBox="1"/>
          <p:nvPr/>
        </p:nvSpPr>
        <p:spPr>
          <a:xfrm>
            <a:off x="5364088" y="169200"/>
            <a:ext cx="3389069"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5-3.</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胃ろう（液体栄養剤）</a:t>
            </a:r>
          </a:p>
        </p:txBody>
      </p:sp>
      <p:sp>
        <p:nvSpPr>
          <p:cNvPr id="11" name="テキスト ボックス 10">
            <a:extLst>
              <a:ext uri="{FF2B5EF4-FFF2-40B4-BE49-F238E27FC236}">
                <a16:creationId xmlns:a16="http://schemas.microsoft.com/office/drawing/2014/main" id="{5C726296-69D0-4BF0-BE19-CBC1E3F34E6F}"/>
              </a:ext>
            </a:extLst>
          </p:cNvPr>
          <p:cNvSpPr txBox="1"/>
          <p:nvPr/>
        </p:nvSpPr>
        <p:spPr>
          <a:xfrm>
            <a:off x="423843" y="6165304"/>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9" name="スライド番号プレースホルダー 1">
            <a:extLst>
              <a:ext uri="{FF2B5EF4-FFF2-40B4-BE49-F238E27FC236}">
                <a16:creationId xmlns:a16="http://schemas.microsoft.com/office/drawing/2014/main" id="{D13B7506-73E4-4115-AE0B-C5AA69D58575}"/>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189</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46869796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0" name="Picture 5">
            <a:extLst>
              <a:ext uri="{FF2B5EF4-FFF2-40B4-BE49-F238E27FC236}">
                <a16:creationId xmlns:a16="http://schemas.microsoft.com/office/drawing/2014/main" id="{4B7F55A4-AD76-42D0-AD13-5E33436C04D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1560" y="1585580"/>
            <a:ext cx="7966249" cy="5048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タイトル 3">
            <a:extLst>
              <a:ext uri="{FF2B5EF4-FFF2-40B4-BE49-F238E27FC236}">
                <a16:creationId xmlns:a16="http://schemas.microsoft.com/office/drawing/2014/main" id="{BD698F96-2A16-4FCA-811D-076F99D8EAAF}"/>
              </a:ext>
            </a:extLst>
          </p:cNvPr>
          <p:cNvSpPr>
            <a:spLocks noGrp="1"/>
          </p:cNvSpPr>
          <p:nvPr>
            <p:ph type="title"/>
          </p:nvPr>
        </p:nvSpPr>
        <p:spPr/>
        <p:txBody>
          <a:bodyPr>
            <a:normAutofit fontScale="90000"/>
          </a:bodyPr>
          <a:lstStyle/>
          <a:p>
            <a:r>
              <a:rPr lang="ja-JP" altLang="en-US" dirty="0"/>
              <a:t>手順②必要物品、栄養剤を用意する</a:t>
            </a:r>
          </a:p>
        </p:txBody>
      </p:sp>
      <p:sp>
        <p:nvSpPr>
          <p:cNvPr id="3" name="テキスト ボックス 2">
            <a:extLst>
              <a:ext uri="{FF2B5EF4-FFF2-40B4-BE49-F238E27FC236}">
                <a16:creationId xmlns:a16="http://schemas.microsoft.com/office/drawing/2014/main" id="{08646382-AA0B-444C-872E-367E04ED10EB}"/>
              </a:ext>
            </a:extLst>
          </p:cNvPr>
          <p:cNvSpPr txBox="1"/>
          <p:nvPr/>
        </p:nvSpPr>
        <p:spPr>
          <a:xfrm>
            <a:off x="395288" y="1261312"/>
            <a:ext cx="1980029" cy="400110"/>
          </a:xfrm>
          <a:prstGeom prst="rect">
            <a:avLst/>
          </a:prstGeom>
          <a:solidFill>
            <a:schemeClr val="bg1"/>
          </a:solidFill>
        </p:spPr>
        <p:txBody>
          <a:bodyPr wrap="none" rtlCol="0">
            <a:spAutoFit/>
          </a:bodyPr>
          <a:lstStyle/>
          <a:p>
            <a:r>
              <a:rPr kumimoji="1" lang="ja-JP" altLang="en-US" sz="2000" b="1" dirty="0">
                <a:latin typeface="Segoe UI" panose="020B0502040204020203" pitchFamily="34" charset="0"/>
                <a:ea typeface="メイリオ" panose="020B0604030504040204" pitchFamily="50" charset="-128"/>
              </a:rPr>
              <a:t>経管栄養セット</a:t>
            </a:r>
          </a:p>
        </p:txBody>
      </p:sp>
      <p:sp>
        <p:nvSpPr>
          <p:cNvPr id="7" name="テキスト ボックス 6">
            <a:extLst>
              <a:ext uri="{FF2B5EF4-FFF2-40B4-BE49-F238E27FC236}">
                <a16:creationId xmlns:a16="http://schemas.microsoft.com/office/drawing/2014/main" id="{48E4294B-8157-4046-91C8-8580588B1DF6}"/>
              </a:ext>
            </a:extLst>
          </p:cNvPr>
          <p:cNvSpPr txBox="1"/>
          <p:nvPr/>
        </p:nvSpPr>
        <p:spPr>
          <a:xfrm>
            <a:off x="3724636" y="2420888"/>
            <a:ext cx="1207404" cy="400110"/>
          </a:xfrm>
          <a:prstGeom prst="rect">
            <a:avLst/>
          </a:prstGeom>
          <a:solidFill>
            <a:schemeClr val="bg1"/>
          </a:solidFill>
        </p:spPr>
        <p:txBody>
          <a:bodyPr wrap="square" rtlCol="0">
            <a:spAutoFit/>
          </a:bodyPr>
          <a:lstStyle/>
          <a:p>
            <a:pPr algn="ctr"/>
            <a:r>
              <a:rPr lang="ja-JP" altLang="en-US" sz="2000" b="1" dirty="0">
                <a:latin typeface="Segoe UI" panose="020B0502040204020203" pitchFamily="34" charset="0"/>
                <a:ea typeface="メイリオ" panose="020B0604030504040204" pitchFamily="50" charset="-128"/>
              </a:rPr>
              <a:t>トレイ</a:t>
            </a:r>
            <a:endParaRPr kumimoji="1" lang="ja-JP" altLang="en-US" sz="2000" b="1" dirty="0">
              <a:latin typeface="Segoe UI" panose="020B0502040204020203" pitchFamily="34" charset="0"/>
              <a:ea typeface="メイリオ" panose="020B0604030504040204" pitchFamily="50" charset="-128"/>
            </a:endParaRPr>
          </a:p>
        </p:txBody>
      </p:sp>
      <p:sp>
        <p:nvSpPr>
          <p:cNvPr id="8" name="テキスト ボックス 7">
            <a:extLst>
              <a:ext uri="{FF2B5EF4-FFF2-40B4-BE49-F238E27FC236}">
                <a16:creationId xmlns:a16="http://schemas.microsoft.com/office/drawing/2014/main" id="{C63B681E-A462-47E4-A77B-93E422DD6D0D}"/>
              </a:ext>
            </a:extLst>
          </p:cNvPr>
          <p:cNvSpPr txBox="1"/>
          <p:nvPr/>
        </p:nvSpPr>
        <p:spPr>
          <a:xfrm>
            <a:off x="5724128" y="1588730"/>
            <a:ext cx="1224136" cy="400110"/>
          </a:xfrm>
          <a:prstGeom prst="rect">
            <a:avLst/>
          </a:prstGeom>
          <a:noFill/>
        </p:spPr>
        <p:txBody>
          <a:bodyPr wrap="square" rtlCol="0">
            <a:spAutoFit/>
          </a:bodyPr>
          <a:lstStyle/>
          <a:p>
            <a:pPr algn="ctr"/>
            <a:r>
              <a:rPr lang="ja-JP" altLang="en-US" sz="2000" b="1" dirty="0">
                <a:latin typeface="Segoe UI" panose="020B0502040204020203" pitchFamily="34" charset="0"/>
                <a:ea typeface="メイリオ" panose="020B0604030504040204" pitchFamily="50" charset="-128"/>
              </a:rPr>
              <a:t>白湯</a:t>
            </a:r>
            <a:endParaRPr kumimoji="1" lang="ja-JP" altLang="en-US" sz="2000" b="1" dirty="0">
              <a:latin typeface="Segoe UI" panose="020B0502040204020203" pitchFamily="34" charset="0"/>
              <a:ea typeface="メイリオ" panose="020B0604030504040204" pitchFamily="50" charset="-128"/>
            </a:endParaRPr>
          </a:p>
        </p:txBody>
      </p:sp>
      <p:sp>
        <p:nvSpPr>
          <p:cNvPr id="9" name="テキスト ボックス 8">
            <a:extLst>
              <a:ext uri="{FF2B5EF4-FFF2-40B4-BE49-F238E27FC236}">
                <a16:creationId xmlns:a16="http://schemas.microsoft.com/office/drawing/2014/main" id="{C3F7079A-209B-4B1E-A576-B9936BA4D75A}"/>
              </a:ext>
            </a:extLst>
          </p:cNvPr>
          <p:cNvSpPr txBox="1"/>
          <p:nvPr/>
        </p:nvSpPr>
        <p:spPr>
          <a:xfrm>
            <a:off x="6588224" y="2721114"/>
            <a:ext cx="2133600" cy="707886"/>
          </a:xfrm>
          <a:prstGeom prst="rect">
            <a:avLst/>
          </a:prstGeom>
          <a:noFill/>
        </p:spPr>
        <p:txBody>
          <a:bodyPr wrap="square" rtlCol="0">
            <a:spAutoFit/>
          </a:bodyPr>
          <a:lstStyle/>
          <a:p>
            <a:pPr algn="ctr"/>
            <a:r>
              <a:rPr lang="ja-JP" altLang="en-US" sz="2000" b="1" dirty="0">
                <a:latin typeface="Segoe UI" panose="020B0502040204020203" pitchFamily="34" charset="0"/>
                <a:ea typeface="メイリオ" panose="020B0604030504040204" pitchFamily="50" charset="-128"/>
              </a:rPr>
              <a:t>栄養剤</a:t>
            </a:r>
            <a:endParaRPr lang="en-US" altLang="ja-JP" sz="2000" b="1" dirty="0">
              <a:latin typeface="Segoe UI" panose="020B0502040204020203" pitchFamily="34" charset="0"/>
              <a:ea typeface="メイリオ" panose="020B0604030504040204" pitchFamily="50" charset="-128"/>
            </a:endParaRPr>
          </a:p>
          <a:p>
            <a:pPr algn="ctr"/>
            <a:r>
              <a:rPr lang="ja-JP" altLang="en-US" sz="2000" b="1" dirty="0">
                <a:latin typeface="Segoe UI" panose="020B0502040204020203" pitchFamily="34" charset="0"/>
                <a:ea typeface="メイリオ" panose="020B0604030504040204" pitchFamily="50" charset="-128"/>
              </a:rPr>
              <a:t>（液体タイプ）</a:t>
            </a:r>
            <a:endParaRPr kumimoji="1" lang="ja-JP" altLang="en-US" sz="2000" b="1" dirty="0">
              <a:latin typeface="Segoe UI" panose="020B0502040204020203" pitchFamily="34" charset="0"/>
              <a:ea typeface="メイリオ" panose="020B0604030504040204" pitchFamily="50" charset="-128"/>
            </a:endParaRPr>
          </a:p>
        </p:txBody>
      </p:sp>
      <p:sp>
        <p:nvSpPr>
          <p:cNvPr id="10" name="テキスト ボックス 9">
            <a:extLst>
              <a:ext uri="{FF2B5EF4-FFF2-40B4-BE49-F238E27FC236}">
                <a16:creationId xmlns:a16="http://schemas.microsoft.com/office/drawing/2014/main" id="{7167FC00-783E-4528-BD71-4E15AE373EED}"/>
              </a:ext>
            </a:extLst>
          </p:cNvPr>
          <p:cNvSpPr txBox="1"/>
          <p:nvPr/>
        </p:nvSpPr>
        <p:spPr>
          <a:xfrm>
            <a:off x="7452320" y="4613066"/>
            <a:ext cx="1440160" cy="400110"/>
          </a:xfrm>
          <a:prstGeom prst="rect">
            <a:avLst/>
          </a:prstGeom>
          <a:noFill/>
        </p:spPr>
        <p:txBody>
          <a:bodyPr wrap="square" rtlCol="0">
            <a:spAutoFit/>
          </a:bodyPr>
          <a:lstStyle/>
          <a:p>
            <a:pPr algn="ctr"/>
            <a:r>
              <a:rPr lang="ja-JP" altLang="en-US" sz="2000" b="1" dirty="0">
                <a:latin typeface="Segoe UI" panose="020B0502040204020203" pitchFamily="34" charset="0"/>
                <a:ea typeface="メイリオ" panose="020B0604030504040204" pitchFamily="50" charset="-128"/>
              </a:rPr>
              <a:t>はさみ</a:t>
            </a:r>
            <a:endParaRPr kumimoji="1" lang="ja-JP" altLang="en-US" sz="2000" b="1" dirty="0">
              <a:latin typeface="Segoe UI" panose="020B0502040204020203" pitchFamily="34" charset="0"/>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6C5DE052-1F89-48C0-BCC5-2622C8DEF445}"/>
              </a:ext>
            </a:extLst>
          </p:cNvPr>
          <p:cNvSpPr txBox="1"/>
          <p:nvPr/>
        </p:nvSpPr>
        <p:spPr>
          <a:xfrm>
            <a:off x="6308958" y="5940000"/>
            <a:ext cx="2692132" cy="707886"/>
          </a:xfrm>
          <a:prstGeom prst="rect">
            <a:avLst/>
          </a:prstGeom>
          <a:noFill/>
        </p:spPr>
        <p:txBody>
          <a:bodyPr wrap="square" rtlCol="0">
            <a:spAutoFit/>
          </a:bodyPr>
          <a:lstStyle/>
          <a:p>
            <a:pPr algn="ctr"/>
            <a:r>
              <a:rPr lang="ja-JP" altLang="en-US" sz="2000" b="1" dirty="0">
                <a:latin typeface="Segoe UI" panose="020B0502040204020203" pitchFamily="34" charset="0"/>
                <a:ea typeface="メイリオ" panose="020B0604030504040204" pitchFamily="50" charset="-128"/>
              </a:rPr>
              <a:t>カテーテルチップ型シリンジ</a:t>
            </a:r>
            <a:endParaRPr kumimoji="1" lang="ja-JP" altLang="en-US" sz="2000" b="1" dirty="0">
              <a:latin typeface="Segoe UI" panose="020B0502040204020203" pitchFamily="34" charset="0"/>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3965052D-C427-4BC1-BD07-B07442225816}"/>
              </a:ext>
            </a:extLst>
          </p:cNvPr>
          <p:cNvSpPr txBox="1"/>
          <p:nvPr/>
        </p:nvSpPr>
        <p:spPr>
          <a:xfrm>
            <a:off x="3585974" y="5826170"/>
            <a:ext cx="2692132" cy="707886"/>
          </a:xfrm>
          <a:prstGeom prst="rect">
            <a:avLst/>
          </a:prstGeom>
          <a:noFill/>
        </p:spPr>
        <p:txBody>
          <a:bodyPr wrap="square" rtlCol="0">
            <a:spAutoFit/>
          </a:bodyPr>
          <a:lstStyle/>
          <a:p>
            <a:pPr algn="ctr"/>
            <a:r>
              <a:rPr lang="ja-JP" altLang="en-US" sz="2000" b="1" dirty="0">
                <a:latin typeface="Segoe UI" panose="020B0502040204020203" pitchFamily="34" charset="0"/>
                <a:ea typeface="メイリオ" panose="020B0604030504040204" pitchFamily="50" charset="-128"/>
              </a:rPr>
              <a:t>接続用チューブ</a:t>
            </a:r>
            <a:endParaRPr lang="en-US" altLang="ja-JP" sz="2000" b="1" dirty="0">
              <a:latin typeface="Segoe UI" panose="020B0502040204020203" pitchFamily="34" charset="0"/>
              <a:ea typeface="メイリオ" panose="020B0604030504040204" pitchFamily="50" charset="-128"/>
            </a:endParaRPr>
          </a:p>
          <a:p>
            <a:pPr algn="ctr"/>
            <a:r>
              <a:rPr lang="ja-JP" altLang="en-US" sz="2000" b="1" dirty="0">
                <a:latin typeface="Segoe UI" panose="020B0502040204020203" pitchFamily="34" charset="0"/>
                <a:ea typeface="メイリオ" panose="020B0604030504040204" pitchFamily="50" charset="-128"/>
              </a:rPr>
              <a:t>（必要な場合）</a:t>
            </a:r>
            <a:endParaRPr kumimoji="1" lang="ja-JP" altLang="en-US" sz="2000" b="1" dirty="0">
              <a:latin typeface="Segoe UI" panose="020B0502040204020203" pitchFamily="34" charset="0"/>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A5C8F1FE-B52B-471A-A35F-D61473EAAE49}"/>
              </a:ext>
            </a:extLst>
          </p:cNvPr>
          <p:cNvSpPr txBox="1"/>
          <p:nvPr/>
        </p:nvSpPr>
        <p:spPr>
          <a:xfrm>
            <a:off x="1469940" y="2601762"/>
            <a:ext cx="1728192" cy="1015663"/>
          </a:xfrm>
          <a:prstGeom prst="rect">
            <a:avLst/>
          </a:prstGeom>
          <a:noFill/>
        </p:spPr>
        <p:txBody>
          <a:bodyPr wrap="square" rtlCol="0">
            <a:spAutoFit/>
          </a:bodyPr>
          <a:lstStyle/>
          <a:p>
            <a:pPr algn="ctr"/>
            <a:r>
              <a:rPr kumimoji="1" lang="ja-JP" altLang="en-US" sz="2000" b="1" dirty="0">
                <a:latin typeface="Segoe UI" panose="020B0502040204020203" pitchFamily="34" charset="0"/>
                <a:ea typeface="メイリオ" panose="020B0604030504040204" pitchFamily="50" charset="-128"/>
              </a:rPr>
              <a:t>注入用</a:t>
            </a:r>
            <a:endParaRPr kumimoji="1" lang="en-US" altLang="ja-JP" sz="2000" b="1" dirty="0">
              <a:latin typeface="Segoe UI" panose="020B0502040204020203" pitchFamily="34" charset="0"/>
              <a:ea typeface="メイリオ" panose="020B0604030504040204" pitchFamily="50" charset="-128"/>
            </a:endParaRPr>
          </a:p>
          <a:p>
            <a:pPr algn="ctr"/>
            <a:r>
              <a:rPr kumimoji="1" lang="ja-JP" altLang="en-US" sz="2000" b="1" dirty="0">
                <a:latin typeface="Segoe UI" panose="020B0502040204020203" pitchFamily="34" charset="0"/>
                <a:ea typeface="メイリオ" panose="020B0604030504040204" pitchFamily="50" charset="-128"/>
              </a:rPr>
              <a:t>ボトル</a:t>
            </a:r>
            <a:endParaRPr kumimoji="1" lang="en-US" altLang="ja-JP" sz="2000" b="1" dirty="0">
              <a:latin typeface="Segoe UI" panose="020B0502040204020203" pitchFamily="34" charset="0"/>
              <a:ea typeface="メイリオ" panose="020B0604030504040204" pitchFamily="50" charset="-128"/>
            </a:endParaRPr>
          </a:p>
          <a:p>
            <a:pPr algn="ctr"/>
            <a:r>
              <a:rPr kumimoji="1" lang="ja-JP" altLang="en-US" sz="2000" b="1" dirty="0">
                <a:latin typeface="Segoe UI" panose="020B0502040204020203" pitchFamily="34" charset="0"/>
                <a:ea typeface="メイリオ" panose="020B0604030504040204" pitchFamily="50" charset="-128"/>
              </a:rPr>
              <a:t>（バッグ）</a:t>
            </a:r>
          </a:p>
        </p:txBody>
      </p:sp>
      <p:sp>
        <p:nvSpPr>
          <p:cNvPr id="14" name="テキスト ボックス 13">
            <a:extLst>
              <a:ext uri="{FF2B5EF4-FFF2-40B4-BE49-F238E27FC236}">
                <a16:creationId xmlns:a16="http://schemas.microsoft.com/office/drawing/2014/main" id="{8B4FAC2F-1B97-4328-94E4-6B30BBCD176D}"/>
              </a:ext>
            </a:extLst>
          </p:cNvPr>
          <p:cNvSpPr txBox="1"/>
          <p:nvPr/>
        </p:nvSpPr>
        <p:spPr>
          <a:xfrm>
            <a:off x="1187624" y="5426060"/>
            <a:ext cx="1547664" cy="400110"/>
          </a:xfrm>
          <a:prstGeom prst="rect">
            <a:avLst/>
          </a:prstGeom>
          <a:noFill/>
        </p:spPr>
        <p:txBody>
          <a:bodyPr wrap="square" rtlCol="0">
            <a:spAutoFit/>
          </a:bodyPr>
          <a:lstStyle/>
          <a:p>
            <a:pPr algn="ctr"/>
            <a:r>
              <a:rPr kumimoji="1" lang="ja-JP" altLang="en-US" sz="2000" b="1" dirty="0">
                <a:latin typeface="Segoe UI" panose="020B0502040204020203" pitchFamily="34" charset="0"/>
                <a:ea typeface="メイリオ" panose="020B0604030504040204" pitchFamily="50" charset="-128"/>
              </a:rPr>
              <a:t>クレンメ</a:t>
            </a:r>
          </a:p>
        </p:txBody>
      </p:sp>
      <p:sp>
        <p:nvSpPr>
          <p:cNvPr id="15" name="テキスト ボックス 14">
            <a:extLst>
              <a:ext uri="{FF2B5EF4-FFF2-40B4-BE49-F238E27FC236}">
                <a16:creationId xmlns:a16="http://schemas.microsoft.com/office/drawing/2014/main" id="{3D68C5AD-371F-4C66-8827-8D52EC3D5805}"/>
              </a:ext>
            </a:extLst>
          </p:cNvPr>
          <p:cNvSpPr txBox="1"/>
          <p:nvPr/>
        </p:nvSpPr>
        <p:spPr>
          <a:xfrm>
            <a:off x="2128231" y="4541058"/>
            <a:ext cx="1115616" cy="400110"/>
          </a:xfrm>
          <a:prstGeom prst="rect">
            <a:avLst/>
          </a:prstGeom>
          <a:noFill/>
        </p:spPr>
        <p:txBody>
          <a:bodyPr wrap="square" rtlCol="0">
            <a:spAutoFit/>
          </a:bodyPr>
          <a:lstStyle/>
          <a:p>
            <a:pPr algn="ctr"/>
            <a:r>
              <a:rPr kumimoji="1" lang="ja-JP" altLang="en-US" sz="2000" b="1" dirty="0">
                <a:latin typeface="Segoe UI" panose="020B0502040204020203" pitchFamily="34" charset="0"/>
                <a:ea typeface="メイリオ" panose="020B0604030504040204" pitchFamily="50" charset="-128"/>
              </a:rPr>
              <a:t>滴下筒</a:t>
            </a:r>
          </a:p>
        </p:txBody>
      </p:sp>
      <p:sp>
        <p:nvSpPr>
          <p:cNvPr id="18" name="テキスト ボックス 17">
            <a:extLst>
              <a:ext uri="{FF2B5EF4-FFF2-40B4-BE49-F238E27FC236}">
                <a16:creationId xmlns:a16="http://schemas.microsoft.com/office/drawing/2014/main" id="{2F96A356-75C8-4009-BED5-401FB5F1BDF8}"/>
              </a:ext>
            </a:extLst>
          </p:cNvPr>
          <p:cNvSpPr txBox="1"/>
          <p:nvPr/>
        </p:nvSpPr>
        <p:spPr>
          <a:xfrm>
            <a:off x="5364088" y="169200"/>
            <a:ext cx="3389069"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5-3.</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胃ろう（液体栄養剤）</a:t>
            </a:r>
          </a:p>
        </p:txBody>
      </p:sp>
      <p:sp>
        <p:nvSpPr>
          <p:cNvPr id="16" name="テキスト ボックス 15">
            <a:extLst>
              <a:ext uri="{FF2B5EF4-FFF2-40B4-BE49-F238E27FC236}">
                <a16:creationId xmlns:a16="http://schemas.microsoft.com/office/drawing/2014/main" id="{232C5CC7-FA1C-461D-AA47-164DF8F1C4F8}"/>
              </a:ext>
            </a:extLst>
          </p:cNvPr>
          <p:cNvSpPr txBox="1"/>
          <p:nvPr/>
        </p:nvSpPr>
        <p:spPr>
          <a:xfrm>
            <a:off x="423843" y="6222504"/>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17" name="スライド番号プレースホルダー 1">
            <a:extLst>
              <a:ext uri="{FF2B5EF4-FFF2-40B4-BE49-F238E27FC236}">
                <a16:creationId xmlns:a16="http://schemas.microsoft.com/office/drawing/2014/main" id="{71F00503-0FA6-41F5-9D41-FBE71959453A}"/>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190</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596167892"/>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F0D997AF-9CB9-4EA3-BE07-FD94501E1164}"/>
              </a:ext>
            </a:extLst>
          </p:cNvPr>
          <p:cNvGrpSpPr/>
          <p:nvPr/>
        </p:nvGrpSpPr>
        <p:grpSpPr>
          <a:xfrm>
            <a:off x="1691680" y="1124744"/>
            <a:ext cx="5832648" cy="5256584"/>
            <a:chOff x="2627784" y="2084610"/>
            <a:chExt cx="3636962" cy="3576638"/>
          </a:xfrm>
        </p:grpSpPr>
        <p:grpSp>
          <p:nvGrpSpPr>
            <p:cNvPr id="4" name="グループ化 3">
              <a:extLst>
                <a:ext uri="{FF2B5EF4-FFF2-40B4-BE49-F238E27FC236}">
                  <a16:creationId xmlns:a16="http://schemas.microsoft.com/office/drawing/2014/main" id="{5C9A1AD4-1C87-4233-A8AF-BD68B6CAEF85}"/>
                </a:ext>
              </a:extLst>
            </p:cNvPr>
            <p:cNvGrpSpPr/>
            <p:nvPr/>
          </p:nvGrpSpPr>
          <p:grpSpPr>
            <a:xfrm>
              <a:off x="2627784" y="2084610"/>
              <a:ext cx="3636962" cy="3576638"/>
              <a:chOff x="2843213" y="2349500"/>
              <a:chExt cx="3636962" cy="3576638"/>
            </a:xfrm>
          </p:grpSpPr>
          <p:pic>
            <p:nvPicPr>
              <p:cNvPr id="67590" name="Picture 7" descr="no9_体位調整ファイラー位jpg">
                <a:extLst>
                  <a:ext uri="{FF2B5EF4-FFF2-40B4-BE49-F238E27FC236}">
                    <a16:creationId xmlns:a16="http://schemas.microsoft.com/office/drawing/2014/main" id="{16F2A1C4-4FBE-4EC6-81DA-81F8B58932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2349500"/>
                <a:ext cx="3636962"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フリーフォーム: 図形 2">
                <a:extLst>
                  <a:ext uri="{FF2B5EF4-FFF2-40B4-BE49-F238E27FC236}">
                    <a16:creationId xmlns:a16="http://schemas.microsoft.com/office/drawing/2014/main" id="{C9F54E86-489C-4255-ABED-7D14711CAB54}"/>
                  </a:ext>
                </a:extLst>
              </p:cNvPr>
              <p:cNvSpPr/>
              <p:nvPr/>
            </p:nvSpPr>
            <p:spPr>
              <a:xfrm>
                <a:off x="4814888" y="2493963"/>
                <a:ext cx="682625" cy="998537"/>
              </a:xfrm>
              <a:custGeom>
                <a:avLst/>
                <a:gdLst>
                  <a:gd name="connsiteX0" fmla="*/ 0 w 682625"/>
                  <a:gd name="connsiteY0" fmla="*/ 493712 h 998537"/>
                  <a:gd name="connsiteX1" fmla="*/ 225425 w 682625"/>
                  <a:gd name="connsiteY1" fmla="*/ 820737 h 998537"/>
                  <a:gd name="connsiteX2" fmla="*/ 328612 w 682625"/>
                  <a:gd name="connsiteY2" fmla="*/ 896937 h 998537"/>
                  <a:gd name="connsiteX3" fmla="*/ 358775 w 682625"/>
                  <a:gd name="connsiteY3" fmla="*/ 895350 h 998537"/>
                  <a:gd name="connsiteX4" fmla="*/ 500062 w 682625"/>
                  <a:gd name="connsiteY4" fmla="*/ 876300 h 998537"/>
                  <a:gd name="connsiteX5" fmla="*/ 573087 w 682625"/>
                  <a:gd name="connsiteY5" fmla="*/ 920750 h 998537"/>
                  <a:gd name="connsiteX6" fmla="*/ 676275 w 682625"/>
                  <a:gd name="connsiteY6" fmla="*/ 998537 h 998537"/>
                  <a:gd name="connsiteX7" fmla="*/ 682625 w 682625"/>
                  <a:gd name="connsiteY7" fmla="*/ 23812 h 998537"/>
                  <a:gd name="connsiteX8" fmla="*/ 142875 w 682625"/>
                  <a:gd name="connsiteY8" fmla="*/ 0 h 998537"/>
                  <a:gd name="connsiteX9" fmla="*/ 0 w 682625"/>
                  <a:gd name="connsiteY9" fmla="*/ 493712 h 998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2625" h="998537">
                    <a:moveTo>
                      <a:pt x="0" y="493712"/>
                    </a:moveTo>
                    <a:lnTo>
                      <a:pt x="225425" y="820737"/>
                    </a:lnTo>
                    <a:lnTo>
                      <a:pt x="328612" y="896937"/>
                    </a:lnTo>
                    <a:lnTo>
                      <a:pt x="358775" y="895350"/>
                    </a:lnTo>
                    <a:lnTo>
                      <a:pt x="500062" y="876300"/>
                    </a:lnTo>
                    <a:lnTo>
                      <a:pt x="573087" y="920750"/>
                    </a:lnTo>
                    <a:lnTo>
                      <a:pt x="676275" y="998537"/>
                    </a:lnTo>
                    <a:cubicBezTo>
                      <a:pt x="678392" y="673629"/>
                      <a:pt x="680508" y="348720"/>
                      <a:pt x="682625" y="23812"/>
                    </a:cubicBezTo>
                    <a:lnTo>
                      <a:pt x="142875" y="0"/>
                    </a:lnTo>
                    <a:lnTo>
                      <a:pt x="0" y="493712"/>
                    </a:lnTo>
                    <a:close/>
                  </a:path>
                </a:pathLst>
              </a:custGeom>
              <a:solidFill>
                <a:schemeClr val="bg1"/>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フリーフォーム: 図形 4">
              <a:extLst>
                <a:ext uri="{FF2B5EF4-FFF2-40B4-BE49-F238E27FC236}">
                  <a16:creationId xmlns:a16="http://schemas.microsoft.com/office/drawing/2014/main" id="{9022E0E7-F936-4AC2-A751-E03FC0311C0E}"/>
                </a:ext>
              </a:extLst>
            </p:cNvPr>
            <p:cNvSpPr/>
            <p:nvPr/>
          </p:nvSpPr>
          <p:spPr>
            <a:xfrm>
              <a:off x="5133372" y="3862717"/>
              <a:ext cx="130215" cy="827590"/>
            </a:xfrm>
            <a:custGeom>
              <a:avLst/>
              <a:gdLst>
                <a:gd name="connsiteX0" fmla="*/ 112853 w 130215"/>
                <a:gd name="connsiteY0" fmla="*/ 0 h 827590"/>
                <a:gd name="connsiteX1" fmla="*/ 5787 w 130215"/>
                <a:gd name="connsiteY1" fmla="*/ 182301 h 827590"/>
                <a:gd name="connsiteX2" fmla="*/ 0 w 130215"/>
                <a:gd name="connsiteY2" fmla="*/ 827590 h 827590"/>
                <a:gd name="connsiteX3" fmla="*/ 130215 w 130215"/>
                <a:gd name="connsiteY3" fmla="*/ 824696 h 827590"/>
                <a:gd name="connsiteX4" fmla="*/ 78129 w 130215"/>
                <a:gd name="connsiteY4" fmla="*/ 164939 h 827590"/>
                <a:gd name="connsiteX5" fmla="*/ 112853 w 130215"/>
                <a:gd name="connsiteY5" fmla="*/ 0 h 82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215" h="827590">
                  <a:moveTo>
                    <a:pt x="112853" y="0"/>
                  </a:moveTo>
                  <a:lnTo>
                    <a:pt x="5787" y="182301"/>
                  </a:lnTo>
                  <a:lnTo>
                    <a:pt x="0" y="827590"/>
                  </a:lnTo>
                  <a:lnTo>
                    <a:pt x="130215" y="824696"/>
                  </a:lnTo>
                  <a:lnTo>
                    <a:pt x="78129" y="164939"/>
                  </a:lnTo>
                  <a:lnTo>
                    <a:pt x="112853"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タイトル 5">
            <a:extLst>
              <a:ext uri="{FF2B5EF4-FFF2-40B4-BE49-F238E27FC236}">
                <a16:creationId xmlns:a16="http://schemas.microsoft.com/office/drawing/2014/main" id="{3F91D5D9-CE7F-4C56-AAF0-595CA3EBF6EF}"/>
              </a:ext>
            </a:extLst>
          </p:cNvPr>
          <p:cNvSpPr>
            <a:spLocks noGrp="1"/>
          </p:cNvSpPr>
          <p:nvPr>
            <p:ph type="title"/>
          </p:nvPr>
        </p:nvSpPr>
        <p:spPr/>
        <p:txBody>
          <a:bodyPr>
            <a:normAutofit fontScale="90000"/>
          </a:bodyPr>
          <a:lstStyle/>
          <a:p>
            <a:r>
              <a:rPr lang="ja-JP" altLang="en-US" dirty="0"/>
              <a:t>手順③体位を調整する</a:t>
            </a:r>
          </a:p>
        </p:txBody>
      </p:sp>
      <p:sp>
        <p:nvSpPr>
          <p:cNvPr id="67588" name="Rectangle 8">
            <a:extLst>
              <a:ext uri="{FF2B5EF4-FFF2-40B4-BE49-F238E27FC236}">
                <a16:creationId xmlns:a16="http://schemas.microsoft.com/office/drawing/2014/main" id="{B8740FF5-1ABA-4C2D-9679-1E8E60FA86C6}"/>
              </a:ext>
            </a:extLst>
          </p:cNvPr>
          <p:cNvSpPr>
            <a:spLocks noChangeArrowheads="1"/>
          </p:cNvSpPr>
          <p:nvPr/>
        </p:nvSpPr>
        <p:spPr bwMode="auto">
          <a:xfrm>
            <a:off x="251520" y="1260000"/>
            <a:ext cx="8640960"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61938" indent="-261938">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360000" indent="-360000" eaLnBrk="1" hangingPunct="1">
              <a:spcBef>
                <a:spcPct val="0"/>
              </a:spcBef>
              <a:buFontTx/>
              <a:buNone/>
            </a:pPr>
            <a:r>
              <a:rPr lang="ja-JP" altLang="en-US" sz="2800" dirty="0">
                <a:latin typeface="Segoe UI" panose="020B0502040204020203" pitchFamily="34" charset="0"/>
                <a:ea typeface="メイリオ" panose="020B0604030504040204" pitchFamily="50" charset="-128"/>
              </a:rPr>
              <a:t>○対象者が望むいつもの決められた体位に調整する。</a:t>
            </a:r>
          </a:p>
          <a:p>
            <a:pPr marL="360000" indent="-360000" eaLnBrk="1" hangingPunct="1">
              <a:spcBef>
                <a:spcPct val="0"/>
              </a:spcBef>
              <a:buFontTx/>
              <a:buNone/>
            </a:pPr>
            <a:r>
              <a:rPr lang="ja-JP" altLang="en-US" sz="2400" dirty="0">
                <a:latin typeface="Segoe UI" panose="020B0502040204020203" pitchFamily="34" charset="0"/>
                <a:ea typeface="メイリオ" panose="020B0604030504040204" pitchFamily="50" charset="-128"/>
              </a:rPr>
              <a:t>（ベッドの頭側を上げる、あるいは車イスや安楽なソファーなどに移乗することもある）</a:t>
            </a:r>
          </a:p>
          <a:p>
            <a:pPr marL="360000" indent="-360000" eaLnBrk="1" hangingPunct="1">
              <a:spcBef>
                <a:spcPts val="1200"/>
              </a:spcBef>
              <a:buFontTx/>
              <a:buNone/>
            </a:pPr>
            <a:r>
              <a:rPr lang="ja-JP" altLang="en-US" sz="2800" dirty="0">
                <a:latin typeface="Segoe UI" panose="020B0502040204020203" pitchFamily="34" charset="0"/>
                <a:ea typeface="メイリオ" panose="020B0604030504040204" pitchFamily="50" charset="-128"/>
              </a:rPr>
              <a:t>○体位の安楽をはかる。</a:t>
            </a:r>
          </a:p>
        </p:txBody>
      </p:sp>
      <p:sp>
        <p:nvSpPr>
          <p:cNvPr id="12" name="テキスト ボックス 11">
            <a:extLst>
              <a:ext uri="{FF2B5EF4-FFF2-40B4-BE49-F238E27FC236}">
                <a16:creationId xmlns:a16="http://schemas.microsoft.com/office/drawing/2014/main" id="{47D728E5-A4DA-4F9E-9121-053824B3278E}"/>
              </a:ext>
            </a:extLst>
          </p:cNvPr>
          <p:cNvSpPr txBox="1"/>
          <p:nvPr/>
        </p:nvSpPr>
        <p:spPr>
          <a:xfrm>
            <a:off x="5364088" y="169200"/>
            <a:ext cx="3389069"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5-3.</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胃ろう（液体栄養剤）</a:t>
            </a:r>
          </a:p>
        </p:txBody>
      </p:sp>
      <p:sp>
        <p:nvSpPr>
          <p:cNvPr id="13" name="テキスト ボックス 12">
            <a:extLst>
              <a:ext uri="{FF2B5EF4-FFF2-40B4-BE49-F238E27FC236}">
                <a16:creationId xmlns:a16="http://schemas.microsoft.com/office/drawing/2014/main" id="{82400FE0-FB97-4ACB-98A7-AD1E0DCC7F09}"/>
              </a:ext>
            </a:extLst>
          </p:cNvPr>
          <p:cNvSpPr txBox="1"/>
          <p:nvPr/>
        </p:nvSpPr>
        <p:spPr>
          <a:xfrm>
            <a:off x="423843" y="6165304"/>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11" name="スライド番号プレースホルダー 1">
            <a:extLst>
              <a:ext uri="{FF2B5EF4-FFF2-40B4-BE49-F238E27FC236}">
                <a16:creationId xmlns:a16="http://schemas.microsoft.com/office/drawing/2014/main" id="{555981CC-D861-4034-A3F9-89F0817AD5EF}"/>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191</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780143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タイトル 1"/>
          <p:cNvSpPr>
            <a:spLocks noGrp="1"/>
          </p:cNvSpPr>
          <p:nvPr>
            <p:ph type="title"/>
          </p:nvPr>
        </p:nvSpPr>
        <p:spPr/>
        <p:txBody>
          <a:bodyPr>
            <a:normAutofit fontScale="90000"/>
          </a:bodyPr>
          <a:lstStyle/>
          <a:p>
            <a:pPr eaLnBrk="1" hangingPunct="1"/>
            <a:r>
              <a:rPr lang="ja-JP" altLang="en-US" dirty="0"/>
              <a:t>目次</a:t>
            </a:r>
          </a:p>
        </p:txBody>
      </p:sp>
      <p:sp>
        <p:nvSpPr>
          <p:cNvPr id="3" name="コンテンツ プレースホルダ 2"/>
          <p:cNvSpPr>
            <a:spLocks noGrp="1"/>
          </p:cNvSpPr>
          <p:nvPr>
            <p:ph idx="4294967295"/>
          </p:nvPr>
        </p:nvSpPr>
        <p:spPr>
          <a:xfrm>
            <a:off x="226435" y="1260000"/>
            <a:ext cx="3985525" cy="2952328"/>
          </a:xfrm>
        </p:spPr>
        <p:txBody>
          <a:bodyPr rtlCol="0">
            <a:noAutofit/>
          </a:bodyPr>
          <a:lstStyle/>
          <a:p>
            <a:pPr>
              <a:spcBef>
                <a:spcPts val="0"/>
              </a:spcBef>
              <a:buNone/>
              <a:defRPr/>
            </a:pPr>
            <a:r>
              <a:rPr lang="ja-JP" altLang="en-US" sz="1600" b="1" dirty="0"/>
              <a:t>１．健康状態の把握</a:t>
            </a:r>
            <a:endParaRPr lang="ja-JP" altLang="ja-JP" sz="1600" b="1" dirty="0"/>
          </a:p>
          <a:p>
            <a:pPr>
              <a:spcBef>
                <a:spcPts val="0"/>
              </a:spcBef>
              <a:buNone/>
              <a:defRPr/>
            </a:pPr>
            <a:r>
              <a:rPr lang="ja-JP" altLang="en-US" sz="1600" dirty="0"/>
              <a:t>　　１－１　観察と測定</a:t>
            </a:r>
            <a:endParaRPr lang="ja-JP" altLang="ja-JP" sz="1600" dirty="0"/>
          </a:p>
          <a:p>
            <a:pPr>
              <a:spcBef>
                <a:spcPts val="0"/>
              </a:spcBef>
              <a:buNone/>
              <a:defRPr/>
            </a:pPr>
            <a:r>
              <a:rPr lang="ja-JP" altLang="en-US" sz="1600" dirty="0"/>
              <a:t>　　１－２　いつもと様子が違うときの</a:t>
            </a:r>
            <a:endParaRPr lang="en-US" altLang="ja-JP" sz="1600" dirty="0"/>
          </a:p>
          <a:p>
            <a:pPr>
              <a:spcBef>
                <a:spcPts val="0"/>
              </a:spcBef>
              <a:buNone/>
              <a:defRPr/>
            </a:pPr>
            <a:r>
              <a:rPr lang="ja-JP" altLang="en-US" sz="1600" dirty="0"/>
              <a:t>　　　　　　対応</a:t>
            </a:r>
            <a:endParaRPr lang="en-US" altLang="ja-JP" sz="1600" dirty="0"/>
          </a:p>
          <a:p>
            <a:pPr>
              <a:spcBef>
                <a:spcPts val="0"/>
              </a:spcBef>
              <a:buNone/>
              <a:defRPr/>
            </a:pPr>
            <a:endParaRPr lang="en-US" altLang="ja-JP" sz="1600" b="1" dirty="0"/>
          </a:p>
          <a:p>
            <a:pPr>
              <a:spcBef>
                <a:spcPts val="0"/>
              </a:spcBef>
              <a:buNone/>
              <a:defRPr/>
            </a:pPr>
            <a:r>
              <a:rPr lang="ja-JP" altLang="en-US" sz="1600" b="1" dirty="0"/>
              <a:t>２．感染予防</a:t>
            </a:r>
            <a:endParaRPr lang="en-US" altLang="ja-JP" sz="1600" b="1" dirty="0"/>
          </a:p>
          <a:p>
            <a:pPr>
              <a:spcBef>
                <a:spcPts val="0"/>
              </a:spcBef>
              <a:buNone/>
              <a:defRPr/>
            </a:pPr>
            <a:r>
              <a:rPr lang="ja-JP" altLang="en-US" sz="1600" dirty="0"/>
              <a:t>　　１－１　感染予防知識</a:t>
            </a:r>
            <a:endParaRPr lang="ja-JP" altLang="ja-JP" sz="1600" dirty="0"/>
          </a:p>
          <a:p>
            <a:pPr>
              <a:spcBef>
                <a:spcPts val="0"/>
              </a:spcBef>
              <a:buNone/>
              <a:defRPr/>
            </a:pPr>
            <a:r>
              <a:rPr lang="ja-JP" altLang="en-US" sz="1600" dirty="0"/>
              <a:t>　　１－２　感染予防の具体的な方法</a:t>
            </a:r>
            <a:endParaRPr lang="en-US" altLang="ja-JP" sz="1600" dirty="0"/>
          </a:p>
          <a:p>
            <a:pPr>
              <a:spcBef>
                <a:spcPts val="0"/>
              </a:spcBef>
              <a:buNone/>
              <a:defRPr/>
            </a:pPr>
            <a:endParaRPr lang="en-US" altLang="ja-JP" sz="1600" b="1" dirty="0"/>
          </a:p>
          <a:p>
            <a:pPr>
              <a:spcBef>
                <a:spcPts val="0"/>
              </a:spcBef>
              <a:buNone/>
              <a:defRPr/>
            </a:pPr>
            <a:r>
              <a:rPr lang="ja-JP" altLang="en-US" sz="1600" b="1" dirty="0"/>
              <a:t>３．呼吸の仕組みと呼吸障害</a:t>
            </a:r>
            <a:endParaRPr lang="ja-JP" altLang="ja-JP" sz="1600" b="1" dirty="0"/>
          </a:p>
          <a:p>
            <a:pPr eaLnBrk="1" fontAlgn="auto" hangingPunct="1">
              <a:spcBef>
                <a:spcPts val="0"/>
              </a:spcBef>
              <a:buFont typeface="Arial" pitchFamily="34" charset="0"/>
              <a:buNone/>
              <a:defRPr/>
            </a:pPr>
            <a:r>
              <a:rPr lang="ja-JP" altLang="en-US" sz="1600" dirty="0"/>
              <a:t>　　３－１　呼吸の仕組み</a:t>
            </a:r>
            <a:r>
              <a:rPr lang="ja-JP" altLang="ja-JP" sz="1600" dirty="0"/>
              <a:t> </a:t>
            </a:r>
          </a:p>
          <a:p>
            <a:pPr marL="1433513" indent="-1433513" eaLnBrk="1" fontAlgn="auto" hangingPunct="1">
              <a:spcBef>
                <a:spcPts val="0"/>
              </a:spcBef>
              <a:buFont typeface="Arial" pitchFamily="34" charset="0"/>
              <a:buNone/>
              <a:defRPr/>
            </a:pPr>
            <a:r>
              <a:rPr lang="ja-JP" altLang="en-US" sz="1600" dirty="0"/>
              <a:t>　　３－２　呼吸障害</a:t>
            </a:r>
            <a:endParaRPr lang="en-US" altLang="ja-JP" sz="1600" dirty="0"/>
          </a:p>
          <a:p>
            <a:pPr marL="1433513" indent="-1433513" eaLnBrk="1" fontAlgn="auto" hangingPunct="1">
              <a:spcBef>
                <a:spcPts val="0"/>
              </a:spcBef>
              <a:buFont typeface="Arial" pitchFamily="34" charset="0"/>
              <a:buNone/>
              <a:defRPr/>
            </a:pPr>
            <a:r>
              <a:rPr lang="ja-JP" altLang="en-US" sz="1600" dirty="0"/>
              <a:t>　　３－３　</a:t>
            </a:r>
            <a:r>
              <a:rPr lang="zh-TW" altLang="en-US" sz="1600" dirty="0"/>
              <a:t>人工呼吸器療法</a:t>
            </a:r>
            <a:endParaRPr lang="en-US" altLang="ja-JP" sz="1600" dirty="0"/>
          </a:p>
          <a:p>
            <a:pPr marL="1433513" indent="-1433513" eaLnBrk="1" fontAlgn="auto" hangingPunct="1">
              <a:spcBef>
                <a:spcPts val="0"/>
              </a:spcBef>
              <a:buFont typeface="Arial" pitchFamily="34" charset="0"/>
              <a:buNone/>
              <a:defRPr/>
            </a:pPr>
            <a:r>
              <a:rPr lang="ja-JP" altLang="en-US" sz="1600" dirty="0"/>
              <a:t>　　３－４　人工呼吸器使用者の緊急時</a:t>
            </a:r>
            <a:endParaRPr lang="en-US" altLang="ja-JP" sz="1600" dirty="0"/>
          </a:p>
          <a:p>
            <a:pPr marL="1433513" indent="-1433513" eaLnBrk="1" fontAlgn="auto" hangingPunct="1">
              <a:spcBef>
                <a:spcPts val="0"/>
              </a:spcBef>
              <a:buFont typeface="Arial" pitchFamily="34" charset="0"/>
              <a:buNone/>
              <a:defRPr/>
            </a:pPr>
            <a:r>
              <a:rPr lang="ja-JP" altLang="en-US" sz="1600" dirty="0"/>
              <a:t>　　　　　　対応</a:t>
            </a:r>
            <a:r>
              <a:rPr lang="ja-JP" altLang="ja-JP" sz="1600" dirty="0"/>
              <a:t> </a:t>
            </a:r>
          </a:p>
        </p:txBody>
      </p:sp>
      <p:sp>
        <p:nvSpPr>
          <p:cNvPr id="5" name="テキスト ボックス 4">
            <a:extLst>
              <a:ext uri="{FF2B5EF4-FFF2-40B4-BE49-F238E27FC236}">
                <a16:creationId xmlns:a16="http://schemas.microsoft.com/office/drawing/2014/main" id="{5B22BB9F-0E4A-4134-BDDA-6C044A001BCA}"/>
              </a:ext>
            </a:extLst>
          </p:cNvPr>
          <p:cNvSpPr txBox="1"/>
          <p:nvPr/>
        </p:nvSpPr>
        <p:spPr>
          <a:xfrm>
            <a:off x="6513021" y="169200"/>
            <a:ext cx="72327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目　次</a:t>
            </a:r>
          </a:p>
        </p:txBody>
      </p:sp>
      <p:sp>
        <p:nvSpPr>
          <p:cNvPr id="6" name="コンテンツ プレースホルダ 2">
            <a:extLst>
              <a:ext uri="{FF2B5EF4-FFF2-40B4-BE49-F238E27FC236}">
                <a16:creationId xmlns:a16="http://schemas.microsoft.com/office/drawing/2014/main" id="{3FC3C13E-4AD1-4A66-95E5-92F4650BB78D}"/>
              </a:ext>
            </a:extLst>
          </p:cNvPr>
          <p:cNvSpPr txBox="1">
            <a:spLocks/>
          </p:cNvSpPr>
          <p:nvPr/>
        </p:nvSpPr>
        <p:spPr>
          <a:xfrm>
            <a:off x="4176000" y="1260000"/>
            <a:ext cx="4968552" cy="396044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baseline="0">
                <a:solidFill>
                  <a:schemeClr val="tx1"/>
                </a:solidFill>
                <a:latin typeface="Segoe UI" panose="020B0502040204020203" pitchFamily="34" charset="0"/>
                <a:ea typeface="メイリオ" panose="020B0604030504040204"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baseline="0">
                <a:solidFill>
                  <a:schemeClr val="tx1"/>
                </a:solidFill>
                <a:latin typeface="Segoe UI" panose="020B0502040204020203" pitchFamily="34" charset="0"/>
                <a:ea typeface="メイリオ" panose="020B0604030504040204" pitchFamily="50" charset="-128"/>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baseline="0">
                <a:solidFill>
                  <a:schemeClr val="tx1"/>
                </a:solidFill>
                <a:latin typeface="Segoe UI" panose="020B0502040204020203" pitchFamily="34" charset="0"/>
                <a:ea typeface="メイリオ" panose="020B0604030504040204" pitchFamily="50"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baseline="0">
                <a:solidFill>
                  <a:schemeClr val="tx1"/>
                </a:solidFill>
                <a:latin typeface="Segoe UI" panose="020B0502040204020203" pitchFamily="34" charset="0"/>
                <a:ea typeface="メイリオ" panose="020B0604030504040204" pitchFamily="50" charset="-128"/>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baseline="0">
                <a:solidFill>
                  <a:schemeClr val="tx1"/>
                </a:solidFill>
                <a:latin typeface="Segoe UI" panose="020B0502040204020203" pitchFamily="34" charset="0"/>
                <a:ea typeface="メイリオ" panose="020B0604030504040204" pitchFamily="50" charset="-128"/>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a:spcBef>
                <a:spcPts val="0"/>
              </a:spcBef>
              <a:buFont typeface="Arial" panose="020B0604020202020204" pitchFamily="34" charset="0"/>
              <a:buNone/>
              <a:defRPr/>
            </a:pPr>
            <a:r>
              <a:rPr lang="ja-JP" altLang="en-US" sz="1600" b="1" dirty="0"/>
              <a:t>４．喀痰の吸引</a:t>
            </a:r>
            <a:endParaRPr lang="ja-JP" altLang="ja-JP" sz="1600" b="1" dirty="0"/>
          </a:p>
          <a:p>
            <a:pPr>
              <a:spcBef>
                <a:spcPts val="0"/>
              </a:spcBef>
              <a:buFont typeface="Arial" panose="020B0604020202020204" pitchFamily="34" charset="0"/>
              <a:buNone/>
              <a:defRPr/>
            </a:pPr>
            <a:r>
              <a:rPr lang="ja-JP" altLang="en-US" sz="1600" dirty="0"/>
              <a:t>　　４－１　喀痰を吸引する部位の解剖</a:t>
            </a:r>
            <a:r>
              <a:rPr lang="ja-JP" altLang="ja-JP" sz="1600" dirty="0"/>
              <a:t> </a:t>
            </a:r>
          </a:p>
          <a:p>
            <a:pPr>
              <a:spcBef>
                <a:spcPts val="0"/>
              </a:spcBef>
              <a:buFont typeface="Arial" panose="020B0604020202020204" pitchFamily="34" charset="0"/>
              <a:buNone/>
              <a:defRPr/>
            </a:pPr>
            <a:r>
              <a:rPr lang="ja-JP" altLang="en-US" sz="1600" dirty="0"/>
              <a:t>　　４－２　喀痰吸引の基本</a:t>
            </a:r>
            <a:endParaRPr lang="en-US" altLang="ja-JP" sz="1600" dirty="0"/>
          </a:p>
          <a:p>
            <a:pPr>
              <a:spcBef>
                <a:spcPts val="0"/>
              </a:spcBef>
              <a:buFont typeface="Arial" panose="020B0604020202020204" pitchFamily="34" charset="0"/>
              <a:buNone/>
              <a:defRPr/>
            </a:pPr>
            <a:r>
              <a:rPr lang="ja-JP" altLang="en-US" sz="1600" dirty="0"/>
              <a:t>　　４－３　喀痰吸引のコツと注意点</a:t>
            </a:r>
            <a:endParaRPr lang="en-US" altLang="ja-JP" sz="1600" dirty="0"/>
          </a:p>
          <a:p>
            <a:pPr>
              <a:spcBef>
                <a:spcPts val="0"/>
              </a:spcBef>
              <a:buFont typeface="Arial" panose="020B0604020202020204" pitchFamily="34" charset="0"/>
              <a:buNone/>
              <a:defRPr/>
            </a:pPr>
            <a:r>
              <a:rPr lang="ja-JP" altLang="en-US" sz="1600" dirty="0"/>
              <a:t>　　４－４　喀痰吸引の物品・手順</a:t>
            </a:r>
            <a:endParaRPr lang="en-US" altLang="ja-JP" sz="1600" dirty="0"/>
          </a:p>
          <a:p>
            <a:pPr>
              <a:spcBef>
                <a:spcPts val="0"/>
              </a:spcBef>
              <a:buFont typeface="Arial" panose="020B0604020202020204" pitchFamily="34" charset="0"/>
              <a:buNone/>
              <a:defRPr/>
            </a:pPr>
            <a:r>
              <a:rPr lang="ja-JP" altLang="en-US" sz="1600" dirty="0"/>
              <a:t>　　４－５　演習の手順</a:t>
            </a:r>
            <a:r>
              <a:rPr lang="ja-JP" altLang="en-US" sz="1600" dirty="0" err="1"/>
              <a:t>ー</a:t>
            </a:r>
            <a:r>
              <a:rPr lang="ja-JP" altLang="en-US" sz="1600" dirty="0"/>
              <a:t>口腔内・鼻腔内吸引</a:t>
            </a:r>
            <a:endParaRPr lang="en-US" altLang="ja-JP" sz="1600" dirty="0"/>
          </a:p>
          <a:p>
            <a:pPr>
              <a:spcBef>
                <a:spcPts val="0"/>
              </a:spcBef>
              <a:buFont typeface="Arial" panose="020B0604020202020204" pitchFamily="34" charset="0"/>
              <a:buNone/>
              <a:defRPr/>
            </a:pPr>
            <a:r>
              <a:rPr lang="ja-JP" altLang="en-US" sz="1600" dirty="0"/>
              <a:t>　　４－６　演習の手順</a:t>
            </a:r>
            <a:r>
              <a:rPr lang="ja-JP" altLang="en-US" sz="1600" dirty="0" err="1"/>
              <a:t>ー</a:t>
            </a:r>
            <a:r>
              <a:rPr lang="ja-JP" altLang="en-US" sz="1600" dirty="0"/>
              <a:t>気管カニューレ内吸引</a:t>
            </a:r>
            <a:endParaRPr lang="en-US" altLang="ja-JP" sz="1600" dirty="0"/>
          </a:p>
          <a:p>
            <a:pPr>
              <a:spcBef>
                <a:spcPts val="0"/>
              </a:spcBef>
              <a:buFont typeface="Arial" panose="020B0604020202020204" pitchFamily="34" charset="0"/>
              <a:buNone/>
              <a:defRPr/>
            </a:pPr>
            <a:r>
              <a:rPr lang="ja-JP" altLang="en-US" sz="1600" dirty="0"/>
              <a:t>　　４－７　ヒヤリ・ハット、アクシデント</a:t>
            </a:r>
            <a:endParaRPr lang="en-US" altLang="ja-JP" sz="1600" dirty="0"/>
          </a:p>
          <a:p>
            <a:pPr>
              <a:spcBef>
                <a:spcPts val="0"/>
              </a:spcBef>
              <a:buFont typeface="Arial" panose="020B0604020202020204" pitchFamily="34" charset="0"/>
              <a:buNone/>
              <a:defRPr/>
            </a:pPr>
            <a:endParaRPr lang="ja-JP" altLang="ja-JP" sz="1600" dirty="0"/>
          </a:p>
          <a:p>
            <a:pPr>
              <a:spcBef>
                <a:spcPts val="0"/>
              </a:spcBef>
              <a:buFont typeface="Arial" panose="020B0604020202020204" pitchFamily="34" charset="0"/>
              <a:buNone/>
              <a:defRPr/>
            </a:pPr>
            <a:r>
              <a:rPr lang="ja-JP" altLang="en-US" sz="1600" b="1" dirty="0"/>
              <a:t>５．経管栄養</a:t>
            </a:r>
            <a:endParaRPr lang="ja-JP" altLang="ja-JP" sz="1600" b="1" dirty="0"/>
          </a:p>
          <a:p>
            <a:pPr>
              <a:spcBef>
                <a:spcPts val="0"/>
              </a:spcBef>
              <a:buFont typeface="Arial" panose="020B0604020202020204" pitchFamily="34" charset="0"/>
              <a:buNone/>
              <a:defRPr/>
            </a:pPr>
            <a:r>
              <a:rPr lang="ja-JP" altLang="en-US" sz="1600" dirty="0"/>
              <a:t>　　５－１　栄養補給と経管栄養法</a:t>
            </a:r>
            <a:endParaRPr lang="ja-JP" altLang="ja-JP" sz="1600" dirty="0"/>
          </a:p>
          <a:p>
            <a:pPr>
              <a:spcBef>
                <a:spcPts val="0"/>
              </a:spcBef>
              <a:buFont typeface="Arial" panose="020B0604020202020204" pitchFamily="34" charset="0"/>
              <a:buNone/>
              <a:defRPr/>
            </a:pPr>
            <a:r>
              <a:rPr lang="ja-JP" altLang="en-US" sz="1600" dirty="0"/>
              <a:t>　　５－２　経管栄養の物品・手順</a:t>
            </a:r>
            <a:endParaRPr lang="ja-JP" altLang="ja-JP" sz="1600" dirty="0"/>
          </a:p>
          <a:p>
            <a:pPr>
              <a:spcBef>
                <a:spcPts val="0"/>
              </a:spcBef>
              <a:buFont typeface="Arial" panose="020B0604020202020204" pitchFamily="34" charset="0"/>
              <a:buNone/>
              <a:defRPr/>
            </a:pPr>
            <a:r>
              <a:rPr lang="ja-JP" altLang="en-US" sz="1600" dirty="0"/>
              <a:t>　　５－３　演習の手順</a:t>
            </a:r>
            <a:r>
              <a:rPr lang="ja-JP" altLang="en-US" sz="1600" dirty="0" err="1"/>
              <a:t>ー</a:t>
            </a:r>
            <a:r>
              <a:rPr lang="ja-JP" altLang="en-US" sz="1600" dirty="0"/>
              <a:t>胃ろう（滴下型の液体　</a:t>
            </a:r>
            <a:endParaRPr lang="en-US" altLang="ja-JP" sz="1600" dirty="0"/>
          </a:p>
          <a:p>
            <a:pPr>
              <a:spcBef>
                <a:spcPts val="0"/>
              </a:spcBef>
              <a:buFont typeface="Arial" panose="020B0604020202020204" pitchFamily="34" charset="0"/>
              <a:buNone/>
              <a:defRPr/>
            </a:pPr>
            <a:r>
              <a:rPr lang="ja-JP" altLang="en-US" sz="1600" dirty="0"/>
              <a:t>　　　　　　栄養剤）</a:t>
            </a:r>
          </a:p>
          <a:p>
            <a:pPr>
              <a:spcBef>
                <a:spcPts val="0"/>
              </a:spcBef>
              <a:buFont typeface="Arial" panose="020B0604020202020204" pitchFamily="34" charset="0"/>
              <a:buNone/>
              <a:defRPr/>
            </a:pPr>
            <a:r>
              <a:rPr lang="ja-JP" altLang="en-US" sz="1600" dirty="0"/>
              <a:t>　　５－４　演習の手順</a:t>
            </a:r>
            <a:r>
              <a:rPr lang="ja-JP" altLang="en-US" sz="1600" dirty="0" err="1"/>
              <a:t>ー</a:t>
            </a:r>
            <a:r>
              <a:rPr lang="ja-JP" altLang="en-US" sz="1600" dirty="0"/>
              <a:t>胃ろう（半固形栄養剤）</a:t>
            </a:r>
          </a:p>
          <a:p>
            <a:pPr>
              <a:spcBef>
                <a:spcPts val="0"/>
              </a:spcBef>
              <a:buFont typeface="Arial" panose="020B0604020202020204" pitchFamily="34" charset="0"/>
              <a:buNone/>
              <a:defRPr/>
            </a:pPr>
            <a:r>
              <a:rPr lang="ja-JP" altLang="en-US" sz="1600" dirty="0"/>
              <a:t>　　５－５　演習の手順</a:t>
            </a:r>
            <a:r>
              <a:rPr lang="ja-JP" altLang="en-US" sz="1600" dirty="0" err="1"/>
              <a:t>ー</a:t>
            </a:r>
            <a:r>
              <a:rPr lang="ja-JP" altLang="en-US" sz="1600" dirty="0"/>
              <a:t>経鼻経管栄養</a:t>
            </a:r>
          </a:p>
          <a:p>
            <a:pPr marL="1433513" indent="-1433513">
              <a:spcBef>
                <a:spcPts val="0"/>
              </a:spcBef>
              <a:buFont typeface="Arial" panose="020B0604020202020204" pitchFamily="34" charset="0"/>
              <a:buNone/>
              <a:defRPr/>
            </a:pPr>
            <a:r>
              <a:rPr lang="ja-JP" altLang="en-US" sz="1600" dirty="0"/>
              <a:t>　　５－６　緊急時対応</a:t>
            </a:r>
            <a:endParaRPr lang="ja-JP" altLang="ja-JP" sz="1600" dirty="0"/>
          </a:p>
        </p:txBody>
      </p:sp>
    </p:spTree>
    <p:extLst>
      <p:ext uri="{BB962C8B-B14F-4D97-AF65-F5344CB8AC3E}">
        <p14:creationId xmlns:p14="http://schemas.microsoft.com/office/powerpoint/2010/main" val="23103359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C5A3E4-9832-4BF4-A5E9-1256226A05DB}"/>
              </a:ext>
            </a:extLst>
          </p:cNvPr>
          <p:cNvSpPr>
            <a:spLocks noGrp="1"/>
          </p:cNvSpPr>
          <p:nvPr>
            <p:ph type="title"/>
          </p:nvPr>
        </p:nvSpPr>
        <p:spPr/>
        <p:txBody>
          <a:bodyPr>
            <a:normAutofit fontScale="90000"/>
          </a:bodyPr>
          <a:lstStyle/>
          <a:p>
            <a:r>
              <a:rPr lang="ja-JP" altLang="en-US" dirty="0"/>
              <a:t>ケア内容と防護の必要性</a:t>
            </a:r>
            <a:endParaRPr kumimoji="1" lang="ja-JP" altLang="en-US" dirty="0"/>
          </a:p>
        </p:txBody>
      </p:sp>
      <p:graphicFrame>
        <p:nvGraphicFramePr>
          <p:cNvPr id="15" name="表 14">
            <a:extLst>
              <a:ext uri="{FF2B5EF4-FFF2-40B4-BE49-F238E27FC236}">
                <a16:creationId xmlns:a16="http://schemas.microsoft.com/office/drawing/2014/main" id="{CDBBA442-B7FA-47EC-8CDD-73B30A41C55C}"/>
              </a:ext>
            </a:extLst>
          </p:cNvPr>
          <p:cNvGraphicFramePr>
            <a:graphicFrameLocks noGrp="1"/>
          </p:cNvGraphicFramePr>
          <p:nvPr>
            <p:extLst>
              <p:ext uri="{D42A27DB-BD31-4B8C-83A1-F6EECF244321}">
                <p14:modId xmlns:p14="http://schemas.microsoft.com/office/powerpoint/2010/main" val="1833681216"/>
              </p:ext>
            </p:extLst>
          </p:nvPr>
        </p:nvGraphicFramePr>
        <p:xfrm>
          <a:off x="324456" y="1412776"/>
          <a:ext cx="8352000" cy="4801920"/>
        </p:xfrm>
        <a:graphic>
          <a:graphicData uri="http://schemas.openxmlformats.org/drawingml/2006/table">
            <a:tbl>
              <a:tblPr firstRow="1" bandRow="1">
                <a:tableStyleId>{9DCAF9ED-07DC-4A11-8D7F-57B35C25682E}</a:tableStyleId>
              </a:tblPr>
              <a:tblGrid>
                <a:gridCol w="1728000">
                  <a:extLst>
                    <a:ext uri="{9D8B030D-6E8A-4147-A177-3AD203B41FA5}">
                      <a16:colId xmlns:a16="http://schemas.microsoft.com/office/drawing/2014/main" val="1463694417"/>
                    </a:ext>
                  </a:extLst>
                </a:gridCol>
                <a:gridCol w="2304000">
                  <a:extLst>
                    <a:ext uri="{9D8B030D-6E8A-4147-A177-3AD203B41FA5}">
                      <a16:colId xmlns:a16="http://schemas.microsoft.com/office/drawing/2014/main" val="1544732763"/>
                    </a:ext>
                  </a:extLst>
                </a:gridCol>
                <a:gridCol w="2304000">
                  <a:extLst>
                    <a:ext uri="{9D8B030D-6E8A-4147-A177-3AD203B41FA5}">
                      <a16:colId xmlns:a16="http://schemas.microsoft.com/office/drawing/2014/main" val="3270328522"/>
                    </a:ext>
                  </a:extLst>
                </a:gridCol>
                <a:gridCol w="2016000">
                  <a:extLst>
                    <a:ext uri="{9D8B030D-6E8A-4147-A177-3AD203B41FA5}">
                      <a16:colId xmlns:a16="http://schemas.microsoft.com/office/drawing/2014/main" val="1751459724"/>
                    </a:ext>
                  </a:extLst>
                </a:gridCol>
              </a:tblGrid>
              <a:tr h="370840">
                <a:tc>
                  <a:txBody>
                    <a:bodyPr/>
                    <a:lstStyle/>
                    <a:p>
                      <a:endParaRPr kumimoji="1" lang="ja-JP" altLang="en-US" sz="2400" baseline="0" dirty="0">
                        <a:latin typeface="Segoe UI" panose="020B0502040204020203" pitchFamily="34" charset="0"/>
                        <a:ea typeface="メイリオ" panose="020B0604030504040204" pitchFamily="50" charset="-128"/>
                      </a:endParaRPr>
                    </a:p>
                  </a:txBody>
                  <a:tcPr marL="90000" marR="90000" marT="72000" marB="36000" anchor="ctr">
                    <a:lnR w="19050" cap="flat" cmpd="sng" algn="ctr">
                      <a:solidFill>
                        <a:schemeClr val="bg1"/>
                      </a:solidFill>
                      <a:prstDash val="solid"/>
                      <a:round/>
                      <a:headEnd type="none" w="med" len="med"/>
                      <a:tailEnd type="none" w="med" len="med"/>
                    </a:lnR>
                  </a:tcPr>
                </a:tc>
                <a:tc>
                  <a:txBody>
                    <a:bodyPr/>
                    <a:lstStyle/>
                    <a:p>
                      <a:pPr algn="ctr"/>
                      <a:r>
                        <a:rPr kumimoji="1" lang="ja-JP" altLang="en-US" sz="2200" baseline="0" dirty="0">
                          <a:latin typeface="Segoe UI" panose="020B0502040204020203" pitchFamily="34" charset="0"/>
                          <a:ea typeface="メイリオ" panose="020B0604030504040204" pitchFamily="50" charset="-128"/>
                        </a:rPr>
                        <a:t>口腔内・鼻腔内</a:t>
                      </a:r>
                      <a:endParaRPr kumimoji="1" lang="en-US" altLang="ja-JP" sz="2200" baseline="0" dirty="0">
                        <a:latin typeface="Segoe UI" panose="020B0502040204020203" pitchFamily="34" charset="0"/>
                        <a:ea typeface="メイリオ" panose="020B0604030504040204" pitchFamily="50" charset="-128"/>
                      </a:endParaRPr>
                    </a:p>
                    <a:p>
                      <a:pPr algn="ctr"/>
                      <a:r>
                        <a:rPr kumimoji="1" lang="ja-JP" altLang="en-US" sz="2200" baseline="0" dirty="0">
                          <a:latin typeface="Segoe UI" panose="020B0502040204020203" pitchFamily="34" charset="0"/>
                          <a:ea typeface="メイリオ" panose="020B0604030504040204" pitchFamily="50" charset="-128"/>
                        </a:rPr>
                        <a:t>吸引</a:t>
                      </a:r>
                    </a:p>
                  </a:txBody>
                  <a:tcPr marL="90000" marR="90000" marT="72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tc>
                  <a:txBody>
                    <a:bodyPr/>
                    <a:lstStyle/>
                    <a:p>
                      <a:pPr algn="ctr"/>
                      <a:r>
                        <a:rPr kumimoji="1" lang="ja-JP" altLang="en-US" sz="2200" baseline="0" dirty="0">
                          <a:latin typeface="Segoe UI" panose="020B0502040204020203" pitchFamily="34" charset="0"/>
                          <a:ea typeface="メイリオ" panose="020B0604030504040204" pitchFamily="50" charset="-128"/>
                        </a:rPr>
                        <a:t>気管カニューレ内吸引</a:t>
                      </a:r>
                    </a:p>
                  </a:txBody>
                  <a:tcPr marL="90000" marR="90000" marT="72000" marB="36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tc>
                  <a:txBody>
                    <a:bodyPr/>
                    <a:lstStyle/>
                    <a:p>
                      <a:pPr algn="ctr"/>
                      <a:r>
                        <a:rPr kumimoji="1" lang="ja-JP" altLang="en-US" sz="2200" baseline="0" dirty="0">
                          <a:latin typeface="Segoe UI" panose="020B0502040204020203" pitchFamily="34" charset="0"/>
                          <a:ea typeface="メイリオ" panose="020B0604030504040204" pitchFamily="50" charset="-128"/>
                        </a:rPr>
                        <a:t>経管栄養</a:t>
                      </a:r>
                    </a:p>
                  </a:txBody>
                  <a:tcPr marL="90000" marR="90000" marT="72000" marB="36000" anchor="ct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247480128"/>
                  </a:ext>
                </a:extLst>
              </a:tr>
              <a:tr h="1005840">
                <a:tc>
                  <a:txBody>
                    <a:bodyPr/>
                    <a:lstStyle/>
                    <a:p>
                      <a:r>
                        <a:rPr kumimoji="1" lang="ja-JP" altLang="en-US" sz="2200" baseline="0" dirty="0">
                          <a:latin typeface="Segoe UI" panose="020B0502040204020203" pitchFamily="34" charset="0"/>
                          <a:ea typeface="メイリオ" panose="020B0604030504040204" pitchFamily="50" charset="-128"/>
                        </a:rPr>
                        <a:t>手袋</a:t>
                      </a:r>
                    </a:p>
                  </a:txBody>
                  <a:tcPr anchor="ctr">
                    <a:lnR w="19050" cap="flat" cmpd="sng" algn="ctr">
                      <a:solidFill>
                        <a:schemeClr val="bg1"/>
                      </a:solidFill>
                      <a:prstDash val="solid"/>
                      <a:round/>
                      <a:headEnd type="none" w="med" len="med"/>
                      <a:tailEnd type="none" w="med" len="med"/>
                    </a:lnR>
                  </a:tcPr>
                </a:tc>
                <a:tc>
                  <a:txBody>
                    <a:bodyPr/>
                    <a:lstStyle/>
                    <a:p>
                      <a:pPr algn="ctr"/>
                      <a:r>
                        <a:rPr kumimoji="1" lang="ja-JP" altLang="en-US" sz="2400" baseline="0" dirty="0">
                          <a:latin typeface="Segoe UI" panose="020B0502040204020203" pitchFamily="34" charset="0"/>
                          <a:ea typeface="メイリオ" panose="020B0604030504040204" pitchFamily="50" charset="-128"/>
                        </a:rPr>
                        <a:t>○</a:t>
                      </a:r>
                      <a:endParaRPr kumimoji="1" lang="en-US" altLang="ja-JP" sz="2400" baseline="0" dirty="0">
                        <a:latin typeface="Segoe UI" panose="020B0502040204020203" pitchFamily="34" charset="0"/>
                        <a:ea typeface="メイリオ" panose="020B0604030504040204" pitchFamily="50" charset="-128"/>
                      </a:endParaRPr>
                    </a:p>
                    <a:p>
                      <a:pPr algn="ctr"/>
                      <a:r>
                        <a:rPr kumimoji="1" lang="ja-JP" altLang="en-US" sz="2400" baseline="0" dirty="0">
                          <a:latin typeface="Segoe UI" panose="020B0502040204020203" pitchFamily="34" charset="0"/>
                          <a:ea typeface="メイリオ" panose="020B0604030504040204" pitchFamily="50" charset="-128"/>
                        </a:rPr>
                        <a:t>使い捨て手袋</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tc>
                  <a:txBody>
                    <a:bodyPr/>
                    <a:lstStyle/>
                    <a:p>
                      <a:pPr algn="ctr"/>
                      <a:r>
                        <a:rPr kumimoji="1" lang="ja-JP" altLang="en-US" sz="2400" baseline="0" dirty="0">
                          <a:latin typeface="Segoe UI" panose="020B0502040204020203" pitchFamily="34" charset="0"/>
                          <a:ea typeface="メイリオ" panose="020B0604030504040204" pitchFamily="50" charset="-128"/>
                        </a:rPr>
                        <a:t>○</a:t>
                      </a:r>
                      <a:endParaRPr kumimoji="1" lang="en-US" altLang="ja-JP" sz="2400" baseline="0" dirty="0">
                        <a:latin typeface="Segoe UI" panose="020B0502040204020203" pitchFamily="34" charset="0"/>
                        <a:ea typeface="メイリオ" panose="020B0604030504040204" pitchFamily="50" charset="-128"/>
                      </a:endParaRPr>
                    </a:p>
                    <a:p>
                      <a:pPr algn="ctr"/>
                      <a:r>
                        <a:rPr kumimoji="1" lang="ja-JP" altLang="en-US" sz="2400" baseline="0" dirty="0">
                          <a:latin typeface="Segoe UI" panose="020B0502040204020203" pitchFamily="34" charset="0"/>
                          <a:ea typeface="メイリオ" panose="020B0604030504040204" pitchFamily="50" charset="-128"/>
                        </a:rPr>
                        <a:t>使い捨て手袋</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a:t>
                      </a:r>
                      <a:endPar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（必要に応じて）</a:t>
                      </a:r>
                    </a:p>
                  </a:txBody>
                  <a:tcPr anchor="ct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4191826804"/>
                  </a:ext>
                </a:extLst>
              </a:tr>
              <a:tr h="1005840">
                <a:tc>
                  <a:txBody>
                    <a:bodyPr/>
                    <a:lstStyle/>
                    <a:p>
                      <a:r>
                        <a:rPr kumimoji="1" lang="ja-JP" altLang="en-US" sz="2200" baseline="0" dirty="0">
                          <a:latin typeface="Segoe UI" panose="020B0502040204020203" pitchFamily="34" charset="0"/>
                          <a:ea typeface="メイリオ" panose="020B0604030504040204" pitchFamily="50" charset="-128"/>
                        </a:rPr>
                        <a:t>マスク</a:t>
                      </a:r>
                    </a:p>
                  </a:txBody>
                  <a:tcPr anchor="ctr">
                    <a:lnR w="19050" cap="flat" cmpd="sng" algn="ctr">
                      <a:solidFill>
                        <a:schemeClr val="bg1"/>
                      </a:solidFill>
                      <a:prstDash val="solid"/>
                      <a:round/>
                      <a:headEnd type="none" w="med" len="med"/>
                      <a:tailEnd type="none" w="med" len="med"/>
                    </a:lnR>
                  </a:tcPr>
                </a:tc>
                <a:tc>
                  <a:txBody>
                    <a:bodyPr/>
                    <a:lstStyle/>
                    <a:p>
                      <a:pPr algn="ctr"/>
                      <a:r>
                        <a:rPr kumimoji="1" lang="ja-JP" altLang="en-US" sz="2400" baseline="0" dirty="0">
                          <a:latin typeface="Segoe UI" panose="020B0502040204020203" pitchFamily="34" charset="0"/>
                          <a:ea typeface="メイリオ" panose="020B0604030504040204" pitchFamily="50" charset="-128"/>
                        </a:rPr>
                        <a:t>△</a:t>
                      </a:r>
                      <a:endParaRPr kumimoji="1" lang="en-US" altLang="ja-JP" sz="2400" baseline="0" dirty="0">
                        <a:latin typeface="Segoe UI" panose="020B0502040204020203" pitchFamily="34" charset="0"/>
                        <a:ea typeface="メイリオ" panose="020B0604030504040204" pitchFamily="50" charset="-128"/>
                      </a:endParaRPr>
                    </a:p>
                    <a:p>
                      <a:pPr algn="ctr"/>
                      <a:r>
                        <a:rPr kumimoji="1" lang="ja-JP" altLang="en-US" sz="1800" baseline="0" dirty="0">
                          <a:latin typeface="Segoe UI" panose="020B0502040204020203" pitchFamily="34" charset="0"/>
                          <a:ea typeface="メイリオ" panose="020B0604030504040204" pitchFamily="50" charset="-128"/>
                        </a:rPr>
                        <a:t>（飛散があり</a:t>
                      </a:r>
                      <a:endParaRPr kumimoji="1" lang="en-US" altLang="ja-JP" sz="1800" baseline="0" dirty="0">
                        <a:latin typeface="Segoe UI" panose="020B0502040204020203" pitchFamily="34" charset="0"/>
                        <a:ea typeface="メイリオ" panose="020B0604030504040204" pitchFamily="50" charset="-128"/>
                      </a:endParaRPr>
                    </a:p>
                    <a:p>
                      <a:pPr algn="ctr"/>
                      <a:r>
                        <a:rPr kumimoji="1" lang="ja-JP" altLang="en-US" sz="1800" baseline="0" dirty="0">
                          <a:latin typeface="Segoe UI" panose="020B0502040204020203" pitchFamily="34" charset="0"/>
                          <a:ea typeface="メイリオ" panose="020B0604030504040204" pitchFamily="50" charset="-128"/>
                        </a:rPr>
                        <a:t>　そうなら）</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a:t>
                      </a:r>
                      <a:endPar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algn="ctr"/>
                      <a:r>
                        <a:rPr kumimoji="1" lang="ja-JP" altLang="en-US" sz="1800" baseline="0" dirty="0">
                          <a:latin typeface="Segoe UI" panose="020B0502040204020203" pitchFamily="34" charset="0"/>
                          <a:ea typeface="メイリオ" panose="020B0604030504040204" pitchFamily="50" charset="-128"/>
                        </a:rPr>
                        <a:t>（飛散があり</a:t>
                      </a:r>
                      <a:endParaRPr kumimoji="1" lang="en-US" altLang="ja-JP" sz="1800" baseline="0" dirty="0">
                        <a:latin typeface="Segoe UI" panose="020B0502040204020203" pitchFamily="34" charset="0"/>
                        <a:ea typeface="メイリオ" panose="020B0604030504040204" pitchFamily="50" charset="-128"/>
                      </a:endParaRPr>
                    </a:p>
                    <a:p>
                      <a:pPr algn="ctr"/>
                      <a:r>
                        <a:rPr kumimoji="1" lang="ja-JP" altLang="en-US" sz="1800" baseline="0" dirty="0">
                          <a:latin typeface="Segoe UI" panose="020B0502040204020203" pitchFamily="34" charset="0"/>
                          <a:ea typeface="メイリオ" panose="020B0604030504040204" pitchFamily="50" charset="-128"/>
                        </a:rPr>
                        <a:t>　そうなら）</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a:t>
                      </a:r>
                      <a:endPar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（必要に応じて）</a:t>
                      </a:r>
                    </a:p>
                  </a:txBody>
                  <a:tcPr anchor="ct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56600509"/>
                  </a:ext>
                </a:extLst>
              </a:tr>
              <a:tr h="1005840">
                <a:tc>
                  <a:txBody>
                    <a:bodyPr/>
                    <a:lstStyle/>
                    <a:p>
                      <a:r>
                        <a:rPr kumimoji="1" lang="ja-JP" altLang="en-US" sz="2000" baseline="0" dirty="0">
                          <a:latin typeface="Segoe UI" panose="020B0502040204020203" pitchFamily="34" charset="0"/>
                          <a:ea typeface="メイリオ" panose="020B0604030504040204" pitchFamily="50" charset="-128"/>
                        </a:rPr>
                        <a:t>ガウン・</a:t>
                      </a:r>
                      <a:endParaRPr kumimoji="1" lang="en-US" altLang="ja-JP" sz="2000" baseline="0" dirty="0">
                        <a:latin typeface="Segoe UI" panose="020B0502040204020203" pitchFamily="34" charset="0"/>
                        <a:ea typeface="メイリオ" panose="020B0604030504040204" pitchFamily="50" charset="-128"/>
                      </a:endParaRPr>
                    </a:p>
                    <a:p>
                      <a:r>
                        <a:rPr kumimoji="1" lang="ja-JP" altLang="en-US" sz="2000" baseline="0" dirty="0">
                          <a:latin typeface="Segoe UI" panose="020B0502040204020203" pitchFamily="34" charset="0"/>
                          <a:ea typeface="メイリオ" panose="020B0604030504040204" pitchFamily="50" charset="-128"/>
                        </a:rPr>
                        <a:t>プラスチック</a:t>
                      </a:r>
                      <a:endParaRPr kumimoji="1" lang="en-US" altLang="ja-JP" sz="2000" baseline="0" dirty="0">
                        <a:latin typeface="Segoe UI" panose="020B0502040204020203" pitchFamily="34" charset="0"/>
                        <a:ea typeface="メイリオ" panose="020B0604030504040204" pitchFamily="50" charset="-128"/>
                      </a:endParaRPr>
                    </a:p>
                    <a:p>
                      <a:r>
                        <a:rPr kumimoji="1" lang="ja-JP" altLang="en-US" sz="2000" baseline="0" dirty="0">
                          <a:latin typeface="Segoe UI" panose="020B0502040204020203" pitchFamily="34" charset="0"/>
                          <a:ea typeface="メイリオ" panose="020B0604030504040204" pitchFamily="50" charset="-128"/>
                        </a:rPr>
                        <a:t>エプロン</a:t>
                      </a:r>
                    </a:p>
                  </a:txBody>
                  <a:tcPr anchor="ctr">
                    <a:lnR w="19050"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a:t>
                      </a:r>
                      <a:endPar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algn="ctr"/>
                      <a:r>
                        <a:rPr kumimoji="1" lang="ja-JP" altLang="en-US" sz="1800" baseline="0" dirty="0">
                          <a:latin typeface="Segoe UI" panose="020B0502040204020203" pitchFamily="34" charset="0"/>
                          <a:ea typeface="メイリオ" panose="020B0604030504040204" pitchFamily="50" charset="-128"/>
                        </a:rPr>
                        <a:t>（飛散があり</a:t>
                      </a:r>
                      <a:endParaRPr kumimoji="1" lang="en-US" altLang="ja-JP" sz="1800" baseline="0" dirty="0">
                        <a:latin typeface="Segoe UI" panose="020B0502040204020203" pitchFamily="34" charset="0"/>
                        <a:ea typeface="メイリオ" panose="020B0604030504040204" pitchFamily="50" charset="-128"/>
                      </a:endParaRPr>
                    </a:p>
                    <a:p>
                      <a:pPr algn="ctr"/>
                      <a:r>
                        <a:rPr kumimoji="1" lang="ja-JP" altLang="en-US" sz="1800" baseline="0" dirty="0">
                          <a:latin typeface="Segoe UI" panose="020B0502040204020203" pitchFamily="34" charset="0"/>
                          <a:ea typeface="メイリオ" panose="020B0604030504040204" pitchFamily="50" charset="-128"/>
                        </a:rPr>
                        <a:t>　そうなら）</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a:t>
                      </a:r>
                      <a:endPar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algn="ctr"/>
                      <a:r>
                        <a:rPr kumimoji="1" lang="ja-JP" altLang="en-US" sz="1800" baseline="0" dirty="0">
                          <a:latin typeface="Segoe UI" panose="020B0502040204020203" pitchFamily="34" charset="0"/>
                          <a:ea typeface="メイリオ" panose="020B0604030504040204" pitchFamily="50" charset="-128"/>
                        </a:rPr>
                        <a:t>（飛散があり</a:t>
                      </a:r>
                      <a:endParaRPr kumimoji="1" lang="en-US" altLang="ja-JP" sz="1800" baseline="0" dirty="0">
                        <a:latin typeface="Segoe UI" panose="020B0502040204020203" pitchFamily="34" charset="0"/>
                        <a:ea typeface="メイリオ" panose="020B0604030504040204" pitchFamily="50" charset="-128"/>
                      </a:endParaRPr>
                    </a:p>
                    <a:p>
                      <a:pPr algn="ctr"/>
                      <a:r>
                        <a:rPr kumimoji="1" lang="ja-JP" altLang="en-US" sz="1800" baseline="0" dirty="0">
                          <a:latin typeface="Segoe UI" panose="020B0502040204020203" pitchFamily="34" charset="0"/>
                          <a:ea typeface="メイリオ" panose="020B0604030504040204" pitchFamily="50" charset="-128"/>
                        </a:rPr>
                        <a:t>　そうなら）</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a:t>
                      </a:r>
                      <a:endPar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（必要に応じて）</a:t>
                      </a:r>
                    </a:p>
                  </a:txBody>
                  <a:tcPr anchor="ct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216880603"/>
                  </a:ext>
                </a:extLst>
              </a:tr>
              <a:tr h="1005840">
                <a:tc>
                  <a:txBody>
                    <a:bodyPr/>
                    <a:lstStyle/>
                    <a:p>
                      <a:r>
                        <a:rPr kumimoji="1" lang="ja-JP" altLang="en-US" sz="2200" baseline="0" dirty="0">
                          <a:latin typeface="Segoe UI" panose="020B0502040204020203" pitchFamily="34" charset="0"/>
                          <a:ea typeface="メイリオ" panose="020B0604030504040204" pitchFamily="50" charset="-128"/>
                        </a:rPr>
                        <a:t>ゴーグル</a:t>
                      </a:r>
                    </a:p>
                  </a:txBody>
                  <a:tcPr anchor="ctr">
                    <a:lnR w="19050"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a:t>
                      </a:r>
                      <a:endPar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algn="ctr"/>
                      <a:r>
                        <a:rPr kumimoji="1" lang="ja-JP" altLang="en-US" sz="1800" baseline="0" dirty="0">
                          <a:latin typeface="Segoe UI" panose="020B0502040204020203" pitchFamily="34" charset="0"/>
                          <a:ea typeface="メイリオ" panose="020B0604030504040204" pitchFamily="50" charset="-128"/>
                        </a:rPr>
                        <a:t>（飛散があり</a:t>
                      </a:r>
                      <a:endParaRPr kumimoji="1" lang="en-US" altLang="ja-JP" sz="1800" baseline="0" dirty="0">
                        <a:latin typeface="Segoe UI" panose="020B0502040204020203" pitchFamily="34" charset="0"/>
                        <a:ea typeface="メイリオ" panose="020B0604030504040204" pitchFamily="50" charset="-128"/>
                      </a:endParaRPr>
                    </a:p>
                    <a:p>
                      <a:pPr algn="ctr"/>
                      <a:r>
                        <a:rPr kumimoji="1" lang="ja-JP" altLang="en-US" sz="1800" baseline="0" dirty="0">
                          <a:latin typeface="Segoe UI" panose="020B0502040204020203" pitchFamily="34" charset="0"/>
                          <a:ea typeface="メイリオ" panose="020B0604030504040204" pitchFamily="50" charset="-128"/>
                        </a:rPr>
                        <a:t>　そうなら）</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a:t>
                      </a:r>
                      <a:endPar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algn="ctr"/>
                      <a:r>
                        <a:rPr kumimoji="1" lang="ja-JP" altLang="en-US" sz="1800" baseline="0" dirty="0">
                          <a:latin typeface="Segoe UI" panose="020B0502040204020203" pitchFamily="34" charset="0"/>
                          <a:ea typeface="メイリオ" panose="020B0604030504040204" pitchFamily="50" charset="-128"/>
                        </a:rPr>
                        <a:t>（飛散があり</a:t>
                      </a:r>
                      <a:endParaRPr kumimoji="1" lang="en-US" altLang="ja-JP" sz="1800" baseline="0" dirty="0">
                        <a:latin typeface="Segoe UI" panose="020B0502040204020203" pitchFamily="34" charset="0"/>
                        <a:ea typeface="メイリオ" panose="020B0604030504040204" pitchFamily="50" charset="-128"/>
                      </a:endParaRPr>
                    </a:p>
                    <a:p>
                      <a:pPr algn="ctr"/>
                      <a:r>
                        <a:rPr kumimoji="1" lang="ja-JP" altLang="en-US" sz="1800" baseline="0" dirty="0">
                          <a:latin typeface="Segoe UI" panose="020B0502040204020203" pitchFamily="34" charset="0"/>
                          <a:ea typeface="メイリオ" panose="020B0604030504040204" pitchFamily="50" charset="-128"/>
                        </a:rPr>
                        <a:t>　そうなら）</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a:t>
                      </a:r>
                      <a:endParaRPr kumimoji="1" lang="en-US" altLang="ja-JP" sz="24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（必要に応じて）</a:t>
                      </a:r>
                    </a:p>
                  </a:txBody>
                  <a:tcPr anchor="ct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358957961"/>
                  </a:ext>
                </a:extLst>
              </a:tr>
            </a:tbl>
          </a:graphicData>
        </a:graphic>
      </p:graphicFrame>
      <p:sp>
        <p:nvSpPr>
          <p:cNvPr id="8" name="テキスト ボックス 7">
            <a:extLst>
              <a:ext uri="{FF2B5EF4-FFF2-40B4-BE49-F238E27FC236}">
                <a16:creationId xmlns:a16="http://schemas.microsoft.com/office/drawing/2014/main" id="{7359EB81-7925-4684-9840-C4D24B1C59C7}"/>
              </a:ext>
            </a:extLst>
          </p:cNvPr>
          <p:cNvSpPr txBox="1"/>
          <p:nvPr/>
        </p:nvSpPr>
        <p:spPr>
          <a:xfrm>
            <a:off x="5652120" y="169200"/>
            <a:ext cx="2491388" cy="307777"/>
          </a:xfrm>
          <a:prstGeom prst="rect">
            <a:avLst/>
          </a:prstGeom>
          <a:noFill/>
        </p:spPr>
        <p:txBody>
          <a:bodyPr wrap="none" rtlCol="0">
            <a:spAutoFit/>
          </a:bodyPr>
          <a:lstStyle/>
          <a:p>
            <a:r>
              <a:rPr kumimoji="1" lang="en-US" altLang="ja-JP" sz="1400" b="1" dirty="0">
                <a:solidFill>
                  <a:schemeClr val="bg1"/>
                </a:solidFill>
                <a:latin typeface="游ゴシック" panose="020B0400000000000000" pitchFamily="50" charset="-128"/>
                <a:ea typeface="游ゴシック" panose="020B0400000000000000" pitchFamily="50" charset="-128"/>
              </a:rPr>
              <a:t>2-2.</a:t>
            </a:r>
            <a:r>
              <a:rPr kumimoji="1" lang="ja-JP" altLang="en-US" sz="1400" b="1" dirty="0">
                <a:solidFill>
                  <a:schemeClr val="bg1"/>
                </a:solidFill>
                <a:latin typeface="游ゴシック" panose="020B0400000000000000" pitchFamily="50" charset="-128"/>
                <a:ea typeface="游ゴシック" panose="020B0400000000000000" pitchFamily="50" charset="-128"/>
              </a:rPr>
              <a:t>感染予防の具体的な方法</a:t>
            </a:r>
          </a:p>
        </p:txBody>
      </p:sp>
      <p:sp>
        <p:nvSpPr>
          <p:cNvPr id="5" name="スライド番号プレースホルダー 1">
            <a:extLst>
              <a:ext uri="{FF2B5EF4-FFF2-40B4-BE49-F238E27FC236}">
                <a16:creationId xmlns:a16="http://schemas.microsoft.com/office/drawing/2014/main" id="{AA982901-843C-4388-84DF-448EBBA3E0DC}"/>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15</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66216353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5004048" y="2578124"/>
            <a:ext cx="3456384" cy="1932034"/>
            <a:chOff x="5004048" y="2996952"/>
            <a:chExt cx="3054938" cy="1513206"/>
          </a:xfrm>
        </p:grpSpPr>
        <p:pic>
          <p:nvPicPr>
            <p:cNvPr id="69638" name="Picture 8" descr="no10-1_クレンメ操作">
              <a:extLst>
                <a:ext uri="{FF2B5EF4-FFF2-40B4-BE49-F238E27FC236}">
                  <a16:creationId xmlns:a16="http://schemas.microsoft.com/office/drawing/2014/main" id="{8FD5D7F2-3742-4C3C-AB0A-FB540A73782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3012746"/>
              <a:ext cx="1370233" cy="149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no10-3高所につるす">
              <a:extLst>
                <a:ext uri="{FF2B5EF4-FFF2-40B4-BE49-F238E27FC236}">
                  <a16:creationId xmlns:a16="http://schemas.microsoft.com/office/drawing/2014/main" id="{1FEC1C08-22A9-4D4F-A777-A8BD54D24D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1747" y="2996952"/>
              <a:ext cx="1627239" cy="149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9637" name="Text Box 9">
            <a:extLst>
              <a:ext uri="{FF2B5EF4-FFF2-40B4-BE49-F238E27FC236}">
                <a16:creationId xmlns:a16="http://schemas.microsoft.com/office/drawing/2014/main" id="{FDC0CCA0-0F47-4414-963B-667D31DDD3EF}"/>
              </a:ext>
            </a:extLst>
          </p:cNvPr>
          <p:cNvSpPr txBox="1">
            <a:spLocks noChangeArrowheads="1"/>
          </p:cNvSpPr>
          <p:nvPr/>
        </p:nvSpPr>
        <p:spPr bwMode="auto">
          <a:xfrm>
            <a:off x="372443" y="4369886"/>
            <a:ext cx="4487589" cy="1326105"/>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tIns="144000" bIns="72000" anchor="ctr" anchorCtr="1">
            <a:spAutoFit/>
          </a:bodyPr>
          <a:lstStyle>
            <a:lvl1pPr marL="266700" indent="-2667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just" eaLnBrk="1" hangingPunct="1">
              <a:spcBef>
                <a:spcPts val="1200"/>
              </a:spcBef>
              <a:buFontTx/>
              <a:buNone/>
            </a:pPr>
            <a:r>
              <a:rPr lang="ja-JP" altLang="en-US" sz="2400" dirty="0">
                <a:latin typeface="Segoe UI" panose="020B0502040204020203" pitchFamily="34" charset="0"/>
                <a:ea typeface="メイリオ" panose="020B0604030504040204" pitchFamily="50" charset="-128"/>
              </a:rPr>
              <a:t>＊滴下筒を指でゆっくり押しつぶして、滴下筒内</a:t>
            </a:r>
            <a:r>
              <a:rPr lang="en-US" altLang="ja-JP" sz="2400" dirty="0">
                <a:latin typeface="Segoe UI" panose="020B0502040204020203" pitchFamily="34" charset="0"/>
                <a:ea typeface="メイリオ" panose="020B0604030504040204" pitchFamily="50" charset="-128"/>
              </a:rPr>
              <a:t>1/3</a:t>
            </a:r>
            <a:r>
              <a:rPr lang="ja-JP" altLang="en-US" sz="2400" dirty="0">
                <a:latin typeface="Segoe UI" panose="020B0502040204020203" pitchFamily="34" charset="0"/>
                <a:ea typeface="メイリオ" panose="020B0604030504040204" pitchFamily="50" charset="-128"/>
              </a:rPr>
              <a:t>～</a:t>
            </a:r>
            <a:r>
              <a:rPr lang="en-US" altLang="ja-JP" sz="2400" dirty="0">
                <a:latin typeface="Segoe UI" panose="020B0502040204020203" pitchFamily="34" charset="0"/>
                <a:ea typeface="メイリオ" panose="020B0604030504040204" pitchFamily="50" charset="-128"/>
              </a:rPr>
              <a:t>1/2</a:t>
            </a:r>
            <a:r>
              <a:rPr lang="ja-JP" altLang="en-US" sz="2400" dirty="0">
                <a:latin typeface="Segoe UI" panose="020B0502040204020203" pitchFamily="34" charset="0"/>
                <a:ea typeface="メイリオ" panose="020B0604030504040204" pitchFamily="50" charset="-128"/>
              </a:rPr>
              <a:t>程度栄養剤を充填する。</a:t>
            </a:r>
            <a:endParaRPr lang="en-US" altLang="ja-JP" sz="2400" dirty="0">
              <a:latin typeface="Segoe UI" panose="020B0502040204020203" pitchFamily="34" charset="0"/>
              <a:ea typeface="メイリオ" panose="020B0604030504040204" pitchFamily="50" charset="-128"/>
            </a:endParaRPr>
          </a:p>
        </p:txBody>
      </p:sp>
      <p:sp>
        <p:nvSpPr>
          <p:cNvPr id="13" name="Rectangle 8">
            <a:extLst>
              <a:ext uri="{FF2B5EF4-FFF2-40B4-BE49-F238E27FC236}">
                <a16:creationId xmlns:a16="http://schemas.microsoft.com/office/drawing/2014/main" id="{02083489-A596-4742-A013-D2652BC6C296}"/>
              </a:ext>
            </a:extLst>
          </p:cNvPr>
          <p:cNvSpPr>
            <a:spLocks noChangeArrowheads="1"/>
          </p:cNvSpPr>
          <p:nvPr/>
        </p:nvSpPr>
        <p:spPr bwMode="auto">
          <a:xfrm>
            <a:off x="251520" y="1188000"/>
            <a:ext cx="8640960" cy="2780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61938" indent="-261938">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360000" indent="-360000">
              <a:spcBef>
                <a:spcPts val="400"/>
              </a:spcBef>
              <a:buNone/>
            </a:pPr>
            <a:r>
              <a:rPr lang="ja-JP" altLang="en-US" sz="2800" dirty="0">
                <a:latin typeface="Segoe UI" panose="020B0502040204020203" pitchFamily="34" charset="0"/>
                <a:ea typeface="メイリオ" panose="020B0604030504040204" pitchFamily="50" charset="-128"/>
              </a:rPr>
              <a:t>○注入内容を確認し、</a:t>
            </a:r>
            <a:r>
              <a:rPr lang="ja-JP" altLang="en-US" sz="2800" b="1" dirty="0">
                <a:solidFill>
                  <a:srgbClr val="C00000"/>
                </a:solidFill>
                <a:latin typeface="Segoe UI" panose="020B0502040204020203" pitchFamily="34" charset="0"/>
                <a:ea typeface="メイリオ" panose="020B0604030504040204" pitchFamily="50" charset="-128"/>
              </a:rPr>
              <a:t>クレンメを閉めてから</a:t>
            </a:r>
            <a:r>
              <a:rPr lang="ja-JP" altLang="en-US" sz="2800" dirty="0">
                <a:latin typeface="Segoe UI" panose="020B0502040204020203" pitchFamily="34" charset="0"/>
                <a:ea typeface="メイリオ" panose="020B0604030504040204" pitchFamily="50" charset="-128"/>
              </a:rPr>
              <a:t>、栄養剤を注入用ボトルに入れる。</a:t>
            </a:r>
            <a:endParaRPr lang="en-US" altLang="ja-JP" sz="2800" dirty="0">
              <a:latin typeface="Segoe UI" panose="020B0502040204020203" pitchFamily="34" charset="0"/>
              <a:ea typeface="メイリオ" panose="020B0604030504040204" pitchFamily="50" charset="-128"/>
            </a:endParaRPr>
          </a:p>
          <a:p>
            <a:pPr marL="360000" indent="-360000">
              <a:spcBef>
                <a:spcPts val="400"/>
              </a:spcBef>
              <a:buNone/>
            </a:pPr>
            <a:r>
              <a:rPr lang="ja-JP" altLang="en-US" sz="2800" dirty="0">
                <a:latin typeface="Segoe UI" panose="020B0502040204020203" pitchFamily="34" charset="0"/>
                <a:ea typeface="メイリオ" panose="020B0604030504040204" pitchFamily="50" charset="-128"/>
              </a:rPr>
              <a:t>○注入用ボトルを高いところにかける。</a:t>
            </a:r>
            <a:endParaRPr lang="en-US" altLang="ja-JP" sz="2800" dirty="0">
              <a:latin typeface="Segoe UI" panose="020B0502040204020203" pitchFamily="34" charset="0"/>
              <a:ea typeface="メイリオ" panose="020B0604030504040204" pitchFamily="50" charset="-128"/>
            </a:endParaRPr>
          </a:p>
          <a:p>
            <a:pPr marL="360000" indent="-360000">
              <a:spcBef>
                <a:spcPts val="400"/>
              </a:spcBef>
              <a:buNone/>
            </a:pPr>
            <a:r>
              <a:rPr lang="ja-JP" altLang="en-US" sz="2800" dirty="0">
                <a:latin typeface="Segoe UI" panose="020B0502040204020203" pitchFamily="34" charset="0"/>
                <a:ea typeface="メイリオ" panose="020B0604030504040204" pitchFamily="50" charset="-128"/>
              </a:rPr>
              <a:t>○滴下筒に半分くらい満たし、</a:t>
            </a:r>
            <a:br>
              <a:rPr lang="en-US" altLang="ja-JP" sz="2800" dirty="0">
                <a:latin typeface="Segoe UI" panose="020B0502040204020203" pitchFamily="34" charset="0"/>
                <a:ea typeface="メイリオ" panose="020B0604030504040204" pitchFamily="50" charset="-128"/>
              </a:rPr>
            </a:br>
            <a:r>
              <a:rPr lang="ja-JP" altLang="en-US" sz="2800" dirty="0">
                <a:latin typeface="Segoe UI" panose="020B0502040204020203" pitchFamily="34" charset="0"/>
                <a:ea typeface="メイリオ" panose="020B0604030504040204" pitchFamily="50" charset="-128"/>
              </a:rPr>
              <a:t>滴下が確認できるように</a:t>
            </a:r>
            <a:br>
              <a:rPr lang="en-US" altLang="ja-JP" sz="2800" dirty="0">
                <a:latin typeface="Segoe UI" panose="020B0502040204020203" pitchFamily="34" charset="0"/>
                <a:ea typeface="メイリオ" panose="020B0604030504040204" pitchFamily="50" charset="-128"/>
              </a:rPr>
            </a:br>
            <a:r>
              <a:rPr lang="ja-JP" altLang="en-US" sz="2800" dirty="0">
                <a:latin typeface="Segoe UI" panose="020B0502040204020203" pitchFamily="34" charset="0"/>
                <a:ea typeface="メイリオ" panose="020B0604030504040204" pitchFamily="50" charset="-128"/>
              </a:rPr>
              <a:t>する。</a:t>
            </a:r>
          </a:p>
        </p:txBody>
      </p:sp>
      <p:sp>
        <p:nvSpPr>
          <p:cNvPr id="4" name="タイトル 3">
            <a:extLst>
              <a:ext uri="{FF2B5EF4-FFF2-40B4-BE49-F238E27FC236}">
                <a16:creationId xmlns:a16="http://schemas.microsoft.com/office/drawing/2014/main" id="{165BF5B4-C50C-4350-8CFD-5C641DAB8192}"/>
              </a:ext>
            </a:extLst>
          </p:cNvPr>
          <p:cNvSpPr>
            <a:spLocks noGrp="1"/>
          </p:cNvSpPr>
          <p:nvPr>
            <p:ph type="title"/>
          </p:nvPr>
        </p:nvSpPr>
        <p:spPr/>
        <p:txBody>
          <a:bodyPr>
            <a:normAutofit fontScale="90000"/>
          </a:bodyPr>
          <a:lstStyle/>
          <a:p>
            <a:r>
              <a:rPr lang="ja-JP" altLang="en-US" dirty="0"/>
              <a:t>手順④栄養剤を注入用ボトルに入れる</a:t>
            </a:r>
          </a:p>
        </p:txBody>
      </p:sp>
      <p:sp>
        <p:nvSpPr>
          <p:cNvPr id="15" name="テキスト ボックス 14">
            <a:extLst>
              <a:ext uri="{FF2B5EF4-FFF2-40B4-BE49-F238E27FC236}">
                <a16:creationId xmlns:a16="http://schemas.microsoft.com/office/drawing/2014/main" id="{F8253564-EBA5-4F71-8218-0DA58207A106}"/>
              </a:ext>
            </a:extLst>
          </p:cNvPr>
          <p:cNvSpPr txBox="1"/>
          <p:nvPr/>
        </p:nvSpPr>
        <p:spPr>
          <a:xfrm>
            <a:off x="5364088" y="169200"/>
            <a:ext cx="3389069"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5-3.</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胃ろう（液体栄養剤）</a:t>
            </a:r>
          </a:p>
        </p:txBody>
      </p:sp>
      <p:pic>
        <p:nvPicPr>
          <p:cNvPr id="69639" name="Picture 9" descr="no10-2親指で押しつぶす">
            <a:extLst>
              <a:ext uri="{FF2B5EF4-FFF2-40B4-BE49-F238E27FC236}">
                <a16:creationId xmlns:a16="http://schemas.microsoft.com/office/drawing/2014/main" id="{33D2EBD1-72A9-4B34-A376-5931963B6D8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99506" y="4800846"/>
            <a:ext cx="1660380" cy="1654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0" name="Picture 10" descr="no10-4チェンバー">
            <a:extLst>
              <a:ext uri="{FF2B5EF4-FFF2-40B4-BE49-F238E27FC236}">
                <a16:creationId xmlns:a16="http://schemas.microsoft.com/office/drawing/2014/main" id="{FD54E28E-D50B-4FFA-86DC-954921B4417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59886" y="4719082"/>
            <a:ext cx="816049" cy="1734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2" name="Line 9">
            <a:extLst>
              <a:ext uri="{FF2B5EF4-FFF2-40B4-BE49-F238E27FC236}">
                <a16:creationId xmlns:a16="http://schemas.microsoft.com/office/drawing/2014/main" id="{2E013129-D2A1-43B0-B430-5593733EB01F}"/>
              </a:ext>
            </a:extLst>
          </p:cNvPr>
          <p:cNvSpPr>
            <a:spLocks noChangeShapeType="1"/>
          </p:cNvSpPr>
          <p:nvPr/>
        </p:nvSpPr>
        <p:spPr bwMode="auto">
          <a:xfrm>
            <a:off x="7493024" y="5518436"/>
            <a:ext cx="0" cy="355112"/>
          </a:xfrm>
          <a:prstGeom prst="line">
            <a:avLst/>
          </a:prstGeom>
          <a:noFill/>
          <a:ln w="9525">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a:lstStyle/>
          <a:p>
            <a:endParaRPr lang="ja-JP" altLang="en-US"/>
          </a:p>
        </p:txBody>
      </p:sp>
      <p:sp>
        <p:nvSpPr>
          <p:cNvPr id="69643" name="Text Box 10">
            <a:extLst>
              <a:ext uri="{FF2B5EF4-FFF2-40B4-BE49-F238E27FC236}">
                <a16:creationId xmlns:a16="http://schemas.microsoft.com/office/drawing/2014/main" id="{99490AB3-1951-4CB3-ABD1-F2FF9DC03C93}"/>
              </a:ext>
            </a:extLst>
          </p:cNvPr>
          <p:cNvSpPr txBox="1">
            <a:spLocks noChangeArrowheads="1"/>
          </p:cNvSpPr>
          <p:nvPr/>
        </p:nvSpPr>
        <p:spPr bwMode="auto">
          <a:xfrm>
            <a:off x="7537876" y="5498608"/>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2000" dirty="0">
                <a:latin typeface="ＭＳ Ｐゴシック" panose="020B0600070205080204" pitchFamily="50" charset="-128"/>
              </a:rPr>
              <a:t>1/3</a:t>
            </a:r>
            <a:r>
              <a:rPr lang="ja-JP" altLang="en-US" sz="2000" dirty="0">
                <a:latin typeface="ＭＳ Ｐゴシック" panose="020B0600070205080204" pitchFamily="50" charset="-128"/>
              </a:rPr>
              <a:t>～</a:t>
            </a:r>
            <a:r>
              <a:rPr lang="en-US" altLang="ja-JP" sz="2000" dirty="0">
                <a:latin typeface="ＭＳ Ｐゴシック" panose="020B0600070205080204" pitchFamily="50" charset="-128"/>
              </a:rPr>
              <a:t>1/2</a:t>
            </a:r>
          </a:p>
        </p:txBody>
      </p:sp>
      <p:sp>
        <p:nvSpPr>
          <p:cNvPr id="3" name="二等辺三角形 2">
            <a:extLst>
              <a:ext uri="{FF2B5EF4-FFF2-40B4-BE49-F238E27FC236}">
                <a16:creationId xmlns:a16="http://schemas.microsoft.com/office/drawing/2014/main" id="{24687263-298B-437F-A5D1-6CC9C6576B0C}"/>
              </a:ext>
            </a:extLst>
          </p:cNvPr>
          <p:cNvSpPr/>
          <p:nvPr/>
        </p:nvSpPr>
        <p:spPr>
          <a:xfrm flipV="1">
            <a:off x="5472525" y="4510157"/>
            <a:ext cx="2197228" cy="317141"/>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3EFBBC40-7C45-41C4-B321-5A113974053B}"/>
              </a:ext>
            </a:extLst>
          </p:cNvPr>
          <p:cNvSpPr txBox="1"/>
          <p:nvPr/>
        </p:nvSpPr>
        <p:spPr>
          <a:xfrm>
            <a:off x="423843" y="6165304"/>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17" name="スライド番号プレースホルダー 1">
            <a:extLst>
              <a:ext uri="{FF2B5EF4-FFF2-40B4-BE49-F238E27FC236}">
                <a16:creationId xmlns:a16="http://schemas.microsoft.com/office/drawing/2014/main" id="{9DB32BE0-54A2-4838-AB42-E70D56DB536E}"/>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192</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8633361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99BAC4C8-F943-4098-8DEF-A8909F3E75C6}"/>
              </a:ext>
            </a:extLst>
          </p:cNvPr>
          <p:cNvSpPr>
            <a:spLocks noGrp="1"/>
          </p:cNvSpPr>
          <p:nvPr>
            <p:ph type="title"/>
          </p:nvPr>
        </p:nvSpPr>
        <p:spPr/>
        <p:txBody>
          <a:bodyPr>
            <a:normAutofit fontScale="90000"/>
          </a:bodyPr>
          <a:lstStyle/>
          <a:p>
            <a:r>
              <a:rPr lang="ja-JP" altLang="en-US" dirty="0"/>
              <a:t>手順⑤栄養剤を満たす</a:t>
            </a:r>
          </a:p>
        </p:txBody>
      </p:sp>
      <p:pic>
        <p:nvPicPr>
          <p:cNvPr id="69641" name="Picture 11" descr="no7_カニューレ内充填">
            <a:extLst>
              <a:ext uri="{FF2B5EF4-FFF2-40B4-BE49-F238E27FC236}">
                <a16:creationId xmlns:a16="http://schemas.microsoft.com/office/drawing/2014/main" id="{5C45DFA6-B0A5-49AF-839D-3A93F8EAF7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2035668"/>
            <a:ext cx="4104456" cy="4511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4" name="Rectangle 7">
            <a:extLst>
              <a:ext uri="{FF2B5EF4-FFF2-40B4-BE49-F238E27FC236}">
                <a16:creationId xmlns:a16="http://schemas.microsoft.com/office/drawing/2014/main" id="{26E30465-A38D-42C4-94D3-6FF1F05C8E29}"/>
              </a:ext>
            </a:extLst>
          </p:cNvPr>
          <p:cNvSpPr>
            <a:spLocks noChangeArrowheads="1"/>
          </p:cNvSpPr>
          <p:nvPr/>
        </p:nvSpPr>
        <p:spPr bwMode="auto">
          <a:xfrm>
            <a:off x="252000" y="1260001"/>
            <a:ext cx="8712488" cy="944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1074738" indent="-1074738">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360000" indent="-360000">
              <a:spcBef>
                <a:spcPct val="0"/>
              </a:spcBef>
              <a:buNone/>
            </a:pPr>
            <a:r>
              <a:rPr lang="ja-JP" altLang="en-US" sz="2750" dirty="0">
                <a:latin typeface="Segoe UI" panose="020B0502040204020203" pitchFamily="34" charset="0"/>
                <a:ea typeface="メイリオ" panose="020B0604030504040204" pitchFamily="50" charset="-128"/>
              </a:rPr>
              <a:t>○クレンメを緩め、経管栄養セットのラインの先端まで栄養剤を流して空気を抜き、クレンメを閉める。</a:t>
            </a:r>
          </a:p>
        </p:txBody>
      </p:sp>
      <p:sp>
        <p:nvSpPr>
          <p:cNvPr id="8" name="テキスト ボックス 7">
            <a:extLst>
              <a:ext uri="{FF2B5EF4-FFF2-40B4-BE49-F238E27FC236}">
                <a16:creationId xmlns:a16="http://schemas.microsoft.com/office/drawing/2014/main" id="{76CE06D8-1C8C-4B86-9684-7B4335252781}"/>
              </a:ext>
            </a:extLst>
          </p:cNvPr>
          <p:cNvSpPr txBox="1"/>
          <p:nvPr/>
        </p:nvSpPr>
        <p:spPr>
          <a:xfrm>
            <a:off x="5364088" y="169200"/>
            <a:ext cx="3389069"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5-3.</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胃ろう（液体栄養剤）</a:t>
            </a:r>
          </a:p>
        </p:txBody>
      </p:sp>
      <p:sp>
        <p:nvSpPr>
          <p:cNvPr id="9" name="テキスト ボックス 8">
            <a:extLst>
              <a:ext uri="{FF2B5EF4-FFF2-40B4-BE49-F238E27FC236}">
                <a16:creationId xmlns:a16="http://schemas.microsoft.com/office/drawing/2014/main" id="{95ACDF26-E4E5-4676-B7FD-37C3D66556A4}"/>
              </a:ext>
            </a:extLst>
          </p:cNvPr>
          <p:cNvSpPr txBox="1"/>
          <p:nvPr/>
        </p:nvSpPr>
        <p:spPr>
          <a:xfrm>
            <a:off x="423843" y="6165304"/>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7" name="スライド番号プレースホルダー 1">
            <a:extLst>
              <a:ext uri="{FF2B5EF4-FFF2-40B4-BE49-F238E27FC236}">
                <a16:creationId xmlns:a16="http://schemas.microsoft.com/office/drawing/2014/main" id="{CEC536D4-630F-4CC2-B5FC-CC897240E963}"/>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193</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483366902"/>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F408AC4F-C467-42C5-ABFB-18D560472360}"/>
              </a:ext>
            </a:extLst>
          </p:cNvPr>
          <p:cNvSpPr>
            <a:spLocks noGrp="1"/>
          </p:cNvSpPr>
          <p:nvPr>
            <p:ph type="title"/>
          </p:nvPr>
        </p:nvSpPr>
        <p:spPr/>
        <p:txBody>
          <a:bodyPr>
            <a:normAutofit fontScale="90000"/>
          </a:bodyPr>
          <a:lstStyle/>
          <a:p>
            <a:r>
              <a:rPr lang="ja-JP" altLang="en-US" dirty="0"/>
              <a:t>手順⑥胃ろう</a:t>
            </a:r>
            <a:r>
              <a:rPr lang="ja-JP" altLang="en-US" dirty="0">
                <a:sym typeface="Wingdings" panose="05000000000000000000" pitchFamily="2" charset="2"/>
              </a:rPr>
              <a:t>チューブを観察する</a:t>
            </a:r>
            <a:endParaRPr lang="ja-JP" altLang="en-US" dirty="0"/>
          </a:p>
        </p:txBody>
      </p:sp>
      <p:sp>
        <p:nvSpPr>
          <p:cNvPr id="71684" name="Text Box 9">
            <a:extLst>
              <a:ext uri="{FF2B5EF4-FFF2-40B4-BE49-F238E27FC236}">
                <a16:creationId xmlns:a16="http://schemas.microsoft.com/office/drawing/2014/main" id="{C13DB9B2-9593-4155-8394-33C0684EE218}"/>
              </a:ext>
            </a:extLst>
          </p:cNvPr>
          <p:cNvSpPr txBox="1">
            <a:spLocks noChangeArrowheads="1"/>
          </p:cNvSpPr>
          <p:nvPr/>
        </p:nvSpPr>
        <p:spPr bwMode="auto">
          <a:xfrm>
            <a:off x="251520" y="1268760"/>
            <a:ext cx="8640960" cy="227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66700" indent="-2667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360000" indent="-360000" eaLnBrk="1" hangingPunct="1">
              <a:spcBef>
                <a:spcPts val="3600"/>
              </a:spcBef>
              <a:buFontTx/>
              <a:buNone/>
            </a:pPr>
            <a:r>
              <a:rPr lang="ja-JP" altLang="en-US" sz="2800" dirty="0">
                <a:latin typeface="Segoe UI" panose="020B0502040204020203" pitchFamily="34" charset="0"/>
                <a:ea typeface="メイリオ" panose="020B0604030504040204" pitchFamily="50" charset="-128"/>
              </a:rPr>
              <a:t>○胃ろうチューブの破損や抜けがないか、固定の位置（胃ろうから出ているチューブの長さ）を目視で観察する。</a:t>
            </a:r>
            <a:endParaRPr lang="en-US" altLang="ja-JP" sz="2800" dirty="0">
              <a:latin typeface="Segoe UI" panose="020B0502040204020203" pitchFamily="34" charset="0"/>
              <a:ea typeface="メイリオ" panose="020B0604030504040204" pitchFamily="50" charset="-128"/>
            </a:endParaRPr>
          </a:p>
          <a:p>
            <a:pPr marL="360000" indent="-360000" eaLnBrk="1" hangingPunct="1">
              <a:spcBef>
                <a:spcPts val="3600"/>
              </a:spcBef>
              <a:buFontTx/>
              <a:buNone/>
            </a:pPr>
            <a:r>
              <a:rPr lang="ja-JP" altLang="en-US" sz="2800" dirty="0">
                <a:latin typeface="Segoe UI" panose="020B0502040204020203" pitchFamily="34" charset="0"/>
                <a:ea typeface="メイリオ" panose="020B0604030504040204" pitchFamily="50" charset="-128"/>
              </a:rPr>
              <a:t>○胃ろう周囲の観察を行う。</a:t>
            </a:r>
          </a:p>
        </p:txBody>
      </p:sp>
      <p:sp>
        <p:nvSpPr>
          <p:cNvPr id="10" name="テキスト ボックス 9">
            <a:extLst>
              <a:ext uri="{FF2B5EF4-FFF2-40B4-BE49-F238E27FC236}">
                <a16:creationId xmlns:a16="http://schemas.microsoft.com/office/drawing/2014/main" id="{95E74F25-4C60-4EEC-B504-17A75FE32B29}"/>
              </a:ext>
            </a:extLst>
          </p:cNvPr>
          <p:cNvSpPr txBox="1"/>
          <p:nvPr/>
        </p:nvSpPr>
        <p:spPr>
          <a:xfrm>
            <a:off x="5364088" y="169200"/>
            <a:ext cx="3389069"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5-3.</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胃ろう（液体栄養剤）</a:t>
            </a:r>
          </a:p>
        </p:txBody>
      </p:sp>
      <p:sp>
        <p:nvSpPr>
          <p:cNvPr id="6" name="Text Box 9">
            <a:extLst>
              <a:ext uri="{FF2B5EF4-FFF2-40B4-BE49-F238E27FC236}">
                <a16:creationId xmlns:a16="http://schemas.microsoft.com/office/drawing/2014/main" id="{A6F8FEB4-792A-4C14-A0AE-2C39C4A54E32}"/>
              </a:ext>
            </a:extLst>
          </p:cNvPr>
          <p:cNvSpPr txBox="1">
            <a:spLocks noChangeArrowheads="1"/>
          </p:cNvSpPr>
          <p:nvPr/>
        </p:nvSpPr>
        <p:spPr bwMode="auto">
          <a:xfrm>
            <a:off x="971600" y="3789040"/>
            <a:ext cx="7200800" cy="618219"/>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tIns="144000" bIns="72000" anchor="ctr" anchorCtr="1">
            <a:spAutoFit/>
          </a:bodyPr>
          <a:lstStyle>
            <a:lvl1pPr marL="266700" indent="-2667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ts val="1200"/>
              </a:spcBef>
              <a:buFontTx/>
              <a:buNone/>
            </a:pPr>
            <a:r>
              <a:rPr lang="ja-JP" altLang="en-US" sz="2600" dirty="0">
                <a:latin typeface="Segoe UI" panose="020B0502040204020203" pitchFamily="34" charset="0"/>
                <a:ea typeface="メイリオ" panose="020B0604030504040204" pitchFamily="50" charset="-128"/>
              </a:rPr>
              <a:t>＊固定の確認は、看護師や家族が行う</a:t>
            </a:r>
            <a:endParaRPr lang="en-US" altLang="ja-JP" sz="2600" dirty="0">
              <a:latin typeface="Segoe UI" panose="020B0502040204020203" pitchFamily="34" charset="0"/>
              <a:ea typeface="メイリオ" panose="020B0604030504040204" pitchFamily="50" charset="-128"/>
            </a:endParaRPr>
          </a:p>
        </p:txBody>
      </p:sp>
      <p:sp>
        <p:nvSpPr>
          <p:cNvPr id="7" name="テキスト ボックス 6">
            <a:extLst>
              <a:ext uri="{FF2B5EF4-FFF2-40B4-BE49-F238E27FC236}">
                <a16:creationId xmlns:a16="http://schemas.microsoft.com/office/drawing/2014/main" id="{EA4B2F63-AC3B-44C8-9F1F-9ADDF64DB260}"/>
              </a:ext>
            </a:extLst>
          </p:cNvPr>
          <p:cNvSpPr txBox="1"/>
          <p:nvPr/>
        </p:nvSpPr>
        <p:spPr>
          <a:xfrm>
            <a:off x="467544" y="4869160"/>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8" name="スライド番号プレースホルダー 1">
            <a:extLst>
              <a:ext uri="{FF2B5EF4-FFF2-40B4-BE49-F238E27FC236}">
                <a16:creationId xmlns:a16="http://schemas.microsoft.com/office/drawing/2014/main" id="{A711E6DF-F467-46D0-A657-5B9955374B4B}"/>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194</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59824318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5" name="Picture 10" descr="no10-3高所につるす">
            <a:extLst>
              <a:ext uri="{FF2B5EF4-FFF2-40B4-BE49-F238E27FC236}">
                <a16:creationId xmlns:a16="http://schemas.microsoft.com/office/drawing/2014/main" id="{B9432A13-6441-42FF-8267-8D80164312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073" y="3501008"/>
            <a:ext cx="3168600" cy="2890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0" name="Picture 9">
            <a:extLst>
              <a:ext uri="{FF2B5EF4-FFF2-40B4-BE49-F238E27FC236}">
                <a16:creationId xmlns:a16="http://schemas.microsoft.com/office/drawing/2014/main" id="{80A276FE-D898-4DD2-AF24-C1F1EF3AB55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491880" y="3742545"/>
            <a:ext cx="5400600" cy="278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Rectangle 6">
            <a:extLst>
              <a:ext uri="{FF2B5EF4-FFF2-40B4-BE49-F238E27FC236}">
                <a16:creationId xmlns:a16="http://schemas.microsoft.com/office/drawing/2014/main" id="{82B245E7-07E5-43EA-8EC9-8BCF49075049}"/>
              </a:ext>
            </a:extLst>
          </p:cNvPr>
          <p:cNvSpPr txBox="1">
            <a:spLocks noGrp="1" noChangeArrowheads="1"/>
          </p:cNvSpPr>
          <p:nvPr/>
        </p:nvSpPr>
        <p:spPr bwMode="auto">
          <a:xfrm>
            <a:off x="6553200" y="6545263"/>
            <a:ext cx="213360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r" eaLnBrk="1" hangingPunct="1">
              <a:spcBef>
                <a:spcPct val="0"/>
              </a:spcBef>
              <a:buFontTx/>
              <a:buNone/>
            </a:pPr>
            <a:endParaRPr lang="en-US" altLang="ja-JP" sz="1200">
              <a:latin typeface="Arial" panose="020B0604020202020204" pitchFamily="34" charset="0"/>
            </a:endParaRPr>
          </a:p>
        </p:txBody>
      </p:sp>
      <p:sp>
        <p:nvSpPr>
          <p:cNvPr id="73734" name="Rectangle 16">
            <a:extLst>
              <a:ext uri="{FF2B5EF4-FFF2-40B4-BE49-F238E27FC236}">
                <a16:creationId xmlns:a16="http://schemas.microsoft.com/office/drawing/2014/main" id="{DE0F1748-774C-4A6A-9751-607E83FF09A2}"/>
              </a:ext>
            </a:extLst>
          </p:cNvPr>
          <p:cNvSpPr>
            <a:spLocks noChangeArrowheads="1"/>
          </p:cNvSpPr>
          <p:nvPr/>
        </p:nvSpPr>
        <p:spPr bwMode="auto">
          <a:xfrm>
            <a:off x="252000" y="1188000"/>
            <a:ext cx="8501157"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66700" indent="-2667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360000" indent="-360000" algn="just">
              <a:spcBef>
                <a:spcPts val="1200"/>
              </a:spcBef>
              <a:buNone/>
            </a:pPr>
            <a:r>
              <a:rPr lang="ja-JP" altLang="en-US" sz="2700" dirty="0">
                <a:latin typeface="Segoe UI" panose="020B0502040204020203" pitchFamily="34" charset="0"/>
                <a:ea typeface="メイリオ" panose="020B0604030504040204" pitchFamily="50" charset="-128"/>
              </a:rPr>
              <a:t>○注入前に胃内のガスの自然な排出を促し、胃液や前回注入した栄養剤などが戻ってこないか確認する。</a:t>
            </a:r>
          </a:p>
          <a:p>
            <a:pPr marL="360000" indent="-360000" algn="just" eaLnBrk="1" hangingPunct="1">
              <a:spcBef>
                <a:spcPts val="1200"/>
              </a:spcBef>
              <a:buFontTx/>
              <a:buNone/>
            </a:pPr>
            <a:r>
              <a:rPr lang="ja-JP" altLang="en-US" sz="2700" dirty="0">
                <a:latin typeface="Segoe UI" panose="020B0502040204020203" pitchFamily="34" charset="0"/>
                <a:ea typeface="メイリオ" panose="020B0604030504040204" pitchFamily="50" charset="-128"/>
              </a:rPr>
              <a:t>○注入用ボトルを所定の位置につるす。</a:t>
            </a:r>
          </a:p>
          <a:p>
            <a:pPr marL="360000" indent="-360000" algn="just" eaLnBrk="1" hangingPunct="1">
              <a:spcBef>
                <a:spcPts val="1200"/>
              </a:spcBef>
              <a:buFontTx/>
              <a:buNone/>
            </a:pPr>
            <a:r>
              <a:rPr lang="ja-JP" altLang="en-US" sz="2700" dirty="0">
                <a:latin typeface="Segoe UI" panose="020B0502040204020203" pitchFamily="34" charset="0"/>
                <a:ea typeface="メイリオ" panose="020B0604030504040204" pitchFamily="50" charset="-128"/>
              </a:rPr>
              <a:t>○胃ろうチューブの先端と経管栄養セットのラインの先端を、アルコール綿などで拭いてから接続する。</a:t>
            </a:r>
            <a:endParaRPr lang="ja-JP" altLang="en-US" sz="2700" b="1" dirty="0">
              <a:latin typeface="Segoe UI" panose="020B0502040204020203" pitchFamily="34" charset="0"/>
              <a:ea typeface="メイリオ" panose="020B0604030504040204" pitchFamily="50" charset="-128"/>
            </a:endParaRPr>
          </a:p>
        </p:txBody>
      </p:sp>
      <p:sp>
        <p:nvSpPr>
          <p:cNvPr id="4" name="タイトル 3">
            <a:extLst>
              <a:ext uri="{FF2B5EF4-FFF2-40B4-BE49-F238E27FC236}">
                <a16:creationId xmlns:a16="http://schemas.microsoft.com/office/drawing/2014/main" id="{EBB539D2-E248-4877-A446-1705015D52A8}"/>
              </a:ext>
            </a:extLst>
          </p:cNvPr>
          <p:cNvSpPr>
            <a:spLocks noGrp="1"/>
          </p:cNvSpPr>
          <p:nvPr>
            <p:ph type="title"/>
          </p:nvPr>
        </p:nvSpPr>
        <p:spPr/>
        <p:txBody>
          <a:bodyPr>
            <a:normAutofit fontScale="90000"/>
          </a:bodyPr>
          <a:lstStyle/>
          <a:p>
            <a:r>
              <a:rPr lang="ja-JP" altLang="en-US" dirty="0"/>
              <a:t>手順⑦胃ろうチューブと経管栄養セットをつなぐ</a:t>
            </a:r>
          </a:p>
        </p:txBody>
      </p:sp>
      <p:sp>
        <p:nvSpPr>
          <p:cNvPr id="3" name="テキスト ボックス 2">
            <a:extLst>
              <a:ext uri="{FF2B5EF4-FFF2-40B4-BE49-F238E27FC236}">
                <a16:creationId xmlns:a16="http://schemas.microsoft.com/office/drawing/2014/main" id="{64FE65BE-B9DD-4EB3-A8C4-D7B5ED72D1F5}"/>
              </a:ext>
            </a:extLst>
          </p:cNvPr>
          <p:cNvSpPr txBox="1"/>
          <p:nvPr/>
        </p:nvSpPr>
        <p:spPr>
          <a:xfrm>
            <a:off x="3540224" y="3892986"/>
            <a:ext cx="3120008" cy="400110"/>
          </a:xfrm>
          <a:prstGeom prst="rect">
            <a:avLst/>
          </a:prstGeom>
          <a:solidFill>
            <a:schemeClr val="bg1"/>
          </a:solidFill>
        </p:spPr>
        <p:txBody>
          <a:bodyPr wrap="square" rtlCol="0">
            <a:spAutoFit/>
          </a:bodyPr>
          <a:lstStyle/>
          <a:p>
            <a:pPr algn="ctr"/>
            <a:r>
              <a:rPr kumimoji="1" lang="ja-JP" altLang="en-US" sz="2000" dirty="0">
                <a:latin typeface="Segoe UI" panose="020B0502040204020203" pitchFamily="34" charset="0"/>
                <a:ea typeface="メイリオ" panose="020B0604030504040204" pitchFamily="50" charset="-128"/>
              </a:rPr>
              <a:t>経管栄養セットのライン</a:t>
            </a:r>
          </a:p>
        </p:txBody>
      </p:sp>
      <p:sp>
        <p:nvSpPr>
          <p:cNvPr id="11" name="テキスト ボックス 10">
            <a:extLst>
              <a:ext uri="{FF2B5EF4-FFF2-40B4-BE49-F238E27FC236}">
                <a16:creationId xmlns:a16="http://schemas.microsoft.com/office/drawing/2014/main" id="{396B5D9B-A721-4EAC-82B7-242A6DA93AC6}"/>
              </a:ext>
            </a:extLst>
          </p:cNvPr>
          <p:cNvSpPr txBox="1"/>
          <p:nvPr/>
        </p:nvSpPr>
        <p:spPr>
          <a:xfrm>
            <a:off x="6588224" y="5616963"/>
            <a:ext cx="1980029" cy="400110"/>
          </a:xfrm>
          <a:prstGeom prst="rect">
            <a:avLst/>
          </a:prstGeom>
          <a:solidFill>
            <a:schemeClr val="bg1"/>
          </a:solidFill>
        </p:spPr>
        <p:txBody>
          <a:bodyPr wrap="none" rtlCol="0">
            <a:spAutoFit/>
          </a:bodyPr>
          <a:lstStyle/>
          <a:p>
            <a:r>
              <a:rPr kumimoji="1" lang="ja-JP" altLang="en-US" sz="2000" dirty="0">
                <a:latin typeface="Segoe UI" panose="020B0502040204020203" pitchFamily="34" charset="0"/>
                <a:ea typeface="メイリオ" panose="020B0604030504040204" pitchFamily="50" charset="-128"/>
              </a:rPr>
              <a:t>胃ろうチューブ</a:t>
            </a:r>
          </a:p>
        </p:txBody>
      </p:sp>
      <p:sp>
        <p:nvSpPr>
          <p:cNvPr id="12" name="テキスト ボックス 11">
            <a:extLst>
              <a:ext uri="{FF2B5EF4-FFF2-40B4-BE49-F238E27FC236}">
                <a16:creationId xmlns:a16="http://schemas.microsoft.com/office/drawing/2014/main" id="{CB01D7FC-C51F-4857-A14B-E8342A5B4191}"/>
              </a:ext>
            </a:extLst>
          </p:cNvPr>
          <p:cNvSpPr txBox="1"/>
          <p:nvPr/>
        </p:nvSpPr>
        <p:spPr>
          <a:xfrm>
            <a:off x="5364088" y="169200"/>
            <a:ext cx="3389069"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5-3.</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胃ろう（液体栄養剤）</a:t>
            </a:r>
          </a:p>
        </p:txBody>
      </p:sp>
      <p:sp>
        <p:nvSpPr>
          <p:cNvPr id="14" name="テキスト ボックス 13">
            <a:extLst>
              <a:ext uri="{FF2B5EF4-FFF2-40B4-BE49-F238E27FC236}">
                <a16:creationId xmlns:a16="http://schemas.microsoft.com/office/drawing/2014/main" id="{7AFCB532-DE91-4643-87AF-71D0F6933FFE}"/>
              </a:ext>
            </a:extLst>
          </p:cNvPr>
          <p:cNvSpPr txBox="1"/>
          <p:nvPr/>
        </p:nvSpPr>
        <p:spPr>
          <a:xfrm>
            <a:off x="423843" y="6165304"/>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13" name="スライド番号プレースホルダー 1">
            <a:extLst>
              <a:ext uri="{FF2B5EF4-FFF2-40B4-BE49-F238E27FC236}">
                <a16:creationId xmlns:a16="http://schemas.microsoft.com/office/drawing/2014/main" id="{6EA3B40B-2845-4E03-843B-613F0393CCA6}"/>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195</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51744425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Text Box 9">
            <a:extLst>
              <a:ext uri="{FF2B5EF4-FFF2-40B4-BE49-F238E27FC236}">
                <a16:creationId xmlns:a16="http://schemas.microsoft.com/office/drawing/2014/main" id="{68C96FEE-A572-4699-84D4-BB2BCCC2A44D}"/>
              </a:ext>
            </a:extLst>
          </p:cNvPr>
          <p:cNvSpPr txBox="1">
            <a:spLocks noChangeArrowheads="1"/>
          </p:cNvSpPr>
          <p:nvPr/>
        </p:nvSpPr>
        <p:spPr bwMode="auto">
          <a:xfrm>
            <a:off x="251520" y="1188000"/>
            <a:ext cx="882096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8900" indent="-88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360000" indent="-360000" eaLnBrk="1" hangingPunct="1">
              <a:spcBef>
                <a:spcPts val="300"/>
              </a:spcBef>
              <a:buFontTx/>
              <a:buNone/>
            </a:pPr>
            <a:r>
              <a:rPr lang="ja-JP" altLang="en-US" sz="2800" dirty="0">
                <a:latin typeface="Segoe UI" panose="020B0502040204020203" pitchFamily="34" charset="0"/>
                <a:ea typeface="メイリオ" panose="020B0604030504040204" pitchFamily="50" charset="-128"/>
              </a:rPr>
              <a:t>○注入を開始することを対象者に伝える。</a:t>
            </a:r>
            <a:endParaRPr lang="en-US" altLang="ja-JP" sz="2000" strike="dblStrike" dirty="0">
              <a:latin typeface="Segoe UI" panose="020B0502040204020203" pitchFamily="34" charset="0"/>
              <a:ea typeface="メイリオ" panose="020B0604030504040204" pitchFamily="50" charset="-128"/>
            </a:endParaRPr>
          </a:p>
          <a:p>
            <a:pPr marL="360000" indent="-360000" eaLnBrk="1" hangingPunct="1">
              <a:spcBef>
                <a:spcPts val="300"/>
              </a:spcBef>
              <a:buFontTx/>
              <a:buNone/>
            </a:pPr>
            <a:r>
              <a:rPr lang="ja-JP" altLang="en-US" sz="2800" dirty="0">
                <a:latin typeface="Segoe UI" panose="020B0502040204020203" pitchFamily="34" charset="0"/>
                <a:ea typeface="メイリオ" panose="020B0604030504040204" pitchFamily="50" charset="-128"/>
              </a:rPr>
              <a:t>○クレンメをゆっくりと緩める。</a:t>
            </a:r>
            <a:endParaRPr lang="en-US" altLang="ja-JP" sz="2800" dirty="0">
              <a:latin typeface="Segoe UI" panose="020B0502040204020203" pitchFamily="34" charset="0"/>
              <a:ea typeface="メイリオ" panose="020B0604030504040204" pitchFamily="50" charset="-128"/>
            </a:endParaRPr>
          </a:p>
          <a:p>
            <a:pPr marL="360000" indent="-360000" eaLnBrk="1" hangingPunct="1">
              <a:spcBef>
                <a:spcPts val="300"/>
              </a:spcBef>
              <a:buFontTx/>
              <a:buNone/>
            </a:pPr>
            <a:r>
              <a:rPr lang="ja-JP" altLang="en-US" sz="2800" dirty="0">
                <a:latin typeface="Segoe UI" panose="020B0502040204020203" pitchFamily="34" charset="0"/>
                <a:ea typeface="メイリオ" panose="020B0604030504040204" pitchFamily="50" charset="-128"/>
              </a:rPr>
              <a:t>○滴下筒の滴下で注入速度を調整して医師から指示</a:t>
            </a:r>
            <a:br>
              <a:rPr lang="en-US" altLang="ja-JP" sz="2800" dirty="0">
                <a:latin typeface="Segoe UI" panose="020B0502040204020203" pitchFamily="34" charset="0"/>
                <a:ea typeface="メイリオ" panose="020B0604030504040204" pitchFamily="50" charset="-128"/>
              </a:rPr>
            </a:br>
            <a:r>
              <a:rPr lang="ja-JP" altLang="en-US" sz="2800" dirty="0">
                <a:latin typeface="Segoe UI" panose="020B0502040204020203" pitchFamily="34" charset="0"/>
                <a:ea typeface="メイリオ" panose="020B0604030504040204" pitchFamily="50" charset="-128"/>
              </a:rPr>
              <a:t>された速度にして滴下する。</a:t>
            </a:r>
            <a:endParaRPr lang="en-US" altLang="ja-JP" sz="2800" dirty="0">
              <a:latin typeface="Segoe UI" panose="020B0502040204020203" pitchFamily="34" charset="0"/>
              <a:ea typeface="メイリオ" panose="020B0604030504040204" pitchFamily="50" charset="-128"/>
            </a:endParaRPr>
          </a:p>
          <a:p>
            <a:pPr marL="360000" indent="-360000" eaLnBrk="1" hangingPunct="1">
              <a:spcBef>
                <a:spcPts val="600"/>
              </a:spcBef>
              <a:buFontTx/>
              <a:buNone/>
            </a:pPr>
            <a:r>
              <a:rPr lang="ja-JP" altLang="en-US" sz="1800" dirty="0">
                <a:latin typeface="Segoe UI" panose="020B0502040204020203" pitchFamily="34" charset="0"/>
                <a:ea typeface="メイリオ" panose="020B0604030504040204" pitchFamily="50" charset="-128"/>
              </a:rPr>
              <a:t>「１分間に</a:t>
            </a:r>
            <a:r>
              <a:rPr lang="en-US" altLang="ja-JP" sz="1800" dirty="0">
                <a:latin typeface="Segoe UI" panose="020B0502040204020203" pitchFamily="34" charset="0"/>
                <a:ea typeface="メイリオ" panose="020B0604030504040204" pitchFamily="50" charset="-128"/>
              </a:rPr>
              <a:t>60</a:t>
            </a:r>
            <a:r>
              <a:rPr lang="ja-JP" altLang="en-US" sz="1800" dirty="0">
                <a:latin typeface="Segoe UI" panose="020B0502040204020203" pitchFamily="34" charset="0"/>
                <a:ea typeface="メイリオ" panose="020B0604030504040204" pitchFamily="50" charset="-128"/>
              </a:rPr>
              <a:t>滴→</a:t>
            </a:r>
            <a:r>
              <a:rPr lang="en-US" altLang="ja-JP" sz="1800" dirty="0">
                <a:latin typeface="Segoe UI" panose="020B0502040204020203" pitchFamily="34" charset="0"/>
                <a:ea typeface="メイリオ" panose="020B0604030504040204" pitchFamily="50" charset="-128"/>
              </a:rPr>
              <a:t>10</a:t>
            </a:r>
            <a:r>
              <a:rPr lang="ja-JP" altLang="en-US" sz="1800" dirty="0">
                <a:latin typeface="Segoe UI" panose="020B0502040204020203" pitchFamily="34" charset="0"/>
                <a:ea typeface="メイリオ" panose="020B0604030504040204" pitchFamily="50" charset="-128"/>
              </a:rPr>
              <a:t>秒で</a:t>
            </a:r>
            <a:r>
              <a:rPr lang="en-US" altLang="ja-JP" sz="1800" dirty="0">
                <a:latin typeface="Segoe UI" panose="020B0502040204020203" pitchFamily="34" charset="0"/>
                <a:ea typeface="メイリオ" panose="020B0604030504040204" pitchFamily="50" charset="-128"/>
              </a:rPr>
              <a:t>10</a:t>
            </a:r>
            <a:r>
              <a:rPr lang="ja-JP" altLang="en-US" sz="1800" dirty="0">
                <a:latin typeface="Segoe UI" panose="020B0502040204020203" pitchFamily="34" charset="0"/>
                <a:ea typeface="メイリオ" panose="020B0604030504040204" pitchFamily="50" charset="-128"/>
              </a:rPr>
              <a:t>滴→</a:t>
            </a:r>
            <a:r>
              <a:rPr lang="en-US" altLang="ja-JP" sz="1800" dirty="0">
                <a:latin typeface="Segoe UI" panose="020B0502040204020203" pitchFamily="34" charset="0"/>
                <a:ea typeface="メイリオ" panose="020B0604030504040204" pitchFamily="50" charset="-128"/>
              </a:rPr>
              <a:t>1</a:t>
            </a:r>
            <a:r>
              <a:rPr lang="ja-JP" altLang="en-US" sz="1800" dirty="0">
                <a:latin typeface="Segoe UI" panose="020B0502040204020203" pitchFamily="34" charset="0"/>
                <a:ea typeface="メイリオ" panose="020B0604030504040204" pitchFamily="50" charset="-128"/>
              </a:rPr>
              <a:t>時間で</a:t>
            </a:r>
            <a:r>
              <a:rPr lang="en-US" altLang="ja-JP" sz="1800" dirty="0">
                <a:latin typeface="Segoe UI" panose="020B0502040204020203" pitchFamily="34" charset="0"/>
                <a:ea typeface="メイリオ" panose="020B0604030504040204" pitchFamily="50" charset="-128"/>
              </a:rPr>
              <a:t>200ml</a:t>
            </a:r>
            <a:r>
              <a:rPr lang="ja-JP" altLang="en-US" sz="1800" dirty="0">
                <a:latin typeface="Segoe UI" panose="020B0502040204020203" pitchFamily="34" charset="0"/>
                <a:ea typeface="メイリオ" panose="020B0604030504040204" pitchFamily="50" charset="-128"/>
              </a:rPr>
              <a:t>」</a:t>
            </a:r>
            <a:endParaRPr lang="en-US" altLang="ja-JP" sz="1800" dirty="0">
              <a:latin typeface="Segoe UI" panose="020B0502040204020203" pitchFamily="34" charset="0"/>
              <a:ea typeface="メイリオ" panose="020B0604030504040204" pitchFamily="50" charset="-128"/>
            </a:endParaRPr>
          </a:p>
          <a:p>
            <a:pPr marL="360000" indent="-360000">
              <a:spcBef>
                <a:spcPts val="0"/>
              </a:spcBef>
              <a:buNone/>
            </a:pPr>
            <a:r>
              <a:rPr lang="ja-JP" altLang="en-US" sz="1800" dirty="0">
                <a:latin typeface="Segoe UI" panose="020B0502040204020203" pitchFamily="34" charset="0"/>
                <a:ea typeface="メイリオ" panose="020B0604030504040204" pitchFamily="50" charset="-128"/>
              </a:rPr>
              <a:t>「１分間に</a:t>
            </a:r>
            <a:r>
              <a:rPr lang="en-US" altLang="ja-JP" sz="1800" dirty="0">
                <a:latin typeface="Segoe UI" panose="020B0502040204020203" pitchFamily="34" charset="0"/>
                <a:ea typeface="メイリオ" panose="020B0604030504040204" pitchFamily="50" charset="-128"/>
              </a:rPr>
              <a:t>90</a:t>
            </a:r>
            <a:r>
              <a:rPr lang="ja-JP" altLang="en-US" sz="1800" dirty="0">
                <a:latin typeface="Segoe UI" panose="020B0502040204020203" pitchFamily="34" charset="0"/>
                <a:ea typeface="メイリオ" panose="020B0604030504040204" pitchFamily="50" charset="-128"/>
              </a:rPr>
              <a:t>滴→</a:t>
            </a:r>
            <a:r>
              <a:rPr lang="en-US" altLang="ja-JP" sz="1800" dirty="0">
                <a:latin typeface="Segoe UI" panose="020B0502040204020203" pitchFamily="34" charset="0"/>
                <a:ea typeface="メイリオ" panose="020B0604030504040204" pitchFamily="50" charset="-128"/>
              </a:rPr>
              <a:t>10</a:t>
            </a:r>
            <a:r>
              <a:rPr lang="ja-JP" altLang="en-US" sz="1800" dirty="0">
                <a:latin typeface="Segoe UI" panose="020B0502040204020203" pitchFamily="34" charset="0"/>
                <a:ea typeface="メイリオ" panose="020B0604030504040204" pitchFamily="50" charset="-128"/>
              </a:rPr>
              <a:t>秒で</a:t>
            </a:r>
            <a:r>
              <a:rPr lang="en-US" altLang="ja-JP" sz="1800" dirty="0">
                <a:latin typeface="Segoe UI" panose="020B0502040204020203" pitchFamily="34" charset="0"/>
                <a:ea typeface="メイリオ" panose="020B0604030504040204" pitchFamily="50" charset="-128"/>
              </a:rPr>
              <a:t>15</a:t>
            </a:r>
            <a:r>
              <a:rPr lang="ja-JP" altLang="en-US" sz="1800" dirty="0">
                <a:latin typeface="Segoe UI" panose="020B0502040204020203" pitchFamily="34" charset="0"/>
                <a:ea typeface="メイリオ" panose="020B0604030504040204" pitchFamily="50" charset="-128"/>
              </a:rPr>
              <a:t>滴→</a:t>
            </a:r>
            <a:r>
              <a:rPr lang="en-US" altLang="ja-JP" sz="1800" dirty="0">
                <a:latin typeface="Segoe UI" panose="020B0502040204020203" pitchFamily="34" charset="0"/>
                <a:ea typeface="メイリオ" panose="020B0604030504040204" pitchFamily="50" charset="-128"/>
              </a:rPr>
              <a:t>1</a:t>
            </a:r>
            <a:r>
              <a:rPr lang="ja-JP" altLang="en-US" sz="1800" dirty="0">
                <a:latin typeface="Segoe UI" panose="020B0502040204020203" pitchFamily="34" charset="0"/>
                <a:ea typeface="メイリオ" panose="020B0604030504040204" pitchFamily="50" charset="-128"/>
              </a:rPr>
              <a:t>時間で</a:t>
            </a:r>
            <a:r>
              <a:rPr lang="en-US" altLang="ja-JP" sz="1800" dirty="0">
                <a:latin typeface="Segoe UI" panose="020B0502040204020203" pitchFamily="34" charset="0"/>
                <a:ea typeface="メイリオ" panose="020B0604030504040204" pitchFamily="50" charset="-128"/>
              </a:rPr>
              <a:t>300ml</a:t>
            </a:r>
            <a:r>
              <a:rPr lang="ja-JP" altLang="en-US" sz="1800" dirty="0">
                <a:latin typeface="Segoe UI" panose="020B0502040204020203" pitchFamily="34" charset="0"/>
                <a:ea typeface="メイリオ" panose="020B0604030504040204" pitchFamily="50" charset="-128"/>
              </a:rPr>
              <a:t>」</a:t>
            </a:r>
            <a:endParaRPr lang="en-US" altLang="ja-JP" sz="1800" dirty="0">
              <a:latin typeface="Segoe UI" panose="020B0502040204020203" pitchFamily="34" charset="0"/>
              <a:ea typeface="メイリオ" panose="020B0604030504040204" pitchFamily="50" charset="-128"/>
            </a:endParaRPr>
          </a:p>
          <a:p>
            <a:pPr marL="360000" indent="-360000" eaLnBrk="1" hangingPunct="1">
              <a:spcBef>
                <a:spcPts val="1200"/>
              </a:spcBef>
              <a:buFontTx/>
              <a:buNone/>
            </a:pPr>
            <a:r>
              <a:rPr lang="ja-JP" altLang="en-US" sz="2800" dirty="0">
                <a:latin typeface="Segoe UI" panose="020B0502040204020203" pitchFamily="34" charset="0"/>
                <a:ea typeface="メイリオ" panose="020B0604030504040204" pitchFamily="50" charset="-128"/>
              </a:rPr>
              <a:t>○注入開始時刻を記録する。</a:t>
            </a:r>
          </a:p>
        </p:txBody>
      </p:sp>
      <p:pic>
        <p:nvPicPr>
          <p:cNvPr id="75784" name="Picture 13" descr="正常な滴下滴下停止">
            <a:extLst>
              <a:ext uri="{FF2B5EF4-FFF2-40B4-BE49-F238E27FC236}">
                <a16:creationId xmlns:a16="http://schemas.microsoft.com/office/drawing/2014/main" id="{26BC5F85-2371-4F97-8582-D49536C3940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585"/>
          <a:stretch/>
        </p:blipFill>
        <p:spPr bwMode="auto">
          <a:xfrm>
            <a:off x="7468720" y="3871858"/>
            <a:ext cx="1261906" cy="2077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9">
            <a:extLst>
              <a:ext uri="{FF2B5EF4-FFF2-40B4-BE49-F238E27FC236}">
                <a16:creationId xmlns:a16="http://schemas.microsoft.com/office/drawing/2014/main" id="{1C40EC16-AF1C-4C57-94E0-1FF4B0E7512B}"/>
              </a:ext>
            </a:extLst>
          </p:cNvPr>
          <p:cNvSpPr txBox="1">
            <a:spLocks noChangeArrowheads="1"/>
          </p:cNvSpPr>
          <p:nvPr/>
        </p:nvSpPr>
        <p:spPr bwMode="auto">
          <a:xfrm>
            <a:off x="373783" y="4282186"/>
            <a:ext cx="4844851" cy="1957047"/>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tIns="144000" bIns="72000" anchor="ctr" anchorCtr="1">
            <a:spAutoFit/>
          </a:bodyPr>
          <a:lstStyle>
            <a:lvl1pPr marL="88900" indent="-889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216000" indent="-216000" eaLnBrk="1" hangingPunct="1">
              <a:spcBef>
                <a:spcPts val="600"/>
              </a:spcBef>
              <a:buFontTx/>
              <a:buNone/>
            </a:pPr>
            <a:r>
              <a:rPr lang="ja-JP" altLang="en-US" sz="1800" dirty="0">
                <a:latin typeface="Segoe UI" panose="020B0502040204020203" pitchFamily="34" charset="0"/>
                <a:ea typeface="メイリオ" panose="020B0604030504040204" pitchFamily="50" charset="-128"/>
              </a:rPr>
              <a:t>＊注入の速度が速いと、胃食道逆流による嘔吐や喘鳴・呼吸障害を起こしたり、ダンピング症状（頻脈など）、下痢などを起こすことがあるので適切な速さで注入する。</a:t>
            </a:r>
            <a:endParaRPr lang="en-US" altLang="ja-JP" sz="1800" dirty="0">
              <a:latin typeface="Segoe UI" panose="020B0502040204020203" pitchFamily="34" charset="0"/>
              <a:ea typeface="メイリオ" panose="020B0604030504040204" pitchFamily="50" charset="-128"/>
            </a:endParaRPr>
          </a:p>
          <a:p>
            <a:pPr marL="216000" indent="-216000" eaLnBrk="1" hangingPunct="1">
              <a:spcBef>
                <a:spcPts val="600"/>
              </a:spcBef>
              <a:buFontTx/>
              <a:buNone/>
            </a:pPr>
            <a:r>
              <a:rPr lang="ja-JP" altLang="en-US" sz="1800" dirty="0">
                <a:latin typeface="Segoe UI" panose="020B0502040204020203" pitchFamily="34" charset="0"/>
                <a:ea typeface="メイリオ" panose="020B0604030504040204" pitchFamily="50" charset="-128"/>
              </a:rPr>
              <a:t>＊体位によって注入速度が変わるので、体位を整えた後には必ず滴下速度を確認する。</a:t>
            </a:r>
          </a:p>
        </p:txBody>
      </p:sp>
      <p:sp>
        <p:nvSpPr>
          <p:cNvPr id="4" name="タイトル 3">
            <a:extLst>
              <a:ext uri="{FF2B5EF4-FFF2-40B4-BE49-F238E27FC236}">
                <a16:creationId xmlns:a16="http://schemas.microsoft.com/office/drawing/2014/main" id="{F17C98B9-4B81-4C7B-9924-E5E625A33CD6}"/>
              </a:ext>
            </a:extLst>
          </p:cNvPr>
          <p:cNvSpPr>
            <a:spLocks noGrp="1"/>
          </p:cNvSpPr>
          <p:nvPr>
            <p:ph type="title"/>
          </p:nvPr>
        </p:nvSpPr>
        <p:spPr/>
        <p:txBody>
          <a:bodyPr>
            <a:normAutofit fontScale="90000"/>
          </a:bodyPr>
          <a:lstStyle/>
          <a:p>
            <a:r>
              <a:rPr lang="ja-JP" altLang="en-US" dirty="0"/>
              <a:t>手順⑧クレンメを緩めて滴下する</a:t>
            </a:r>
          </a:p>
        </p:txBody>
      </p:sp>
      <p:sp>
        <p:nvSpPr>
          <p:cNvPr id="16" name="テキスト ボックス 15">
            <a:extLst>
              <a:ext uri="{FF2B5EF4-FFF2-40B4-BE49-F238E27FC236}">
                <a16:creationId xmlns:a16="http://schemas.microsoft.com/office/drawing/2014/main" id="{C1A6E600-BCFD-4761-8584-11D6056450BF}"/>
              </a:ext>
            </a:extLst>
          </p:cNvPr>
          <p:cNvSpPr txBox="1"/>
          <p:nvPr/>
        </p:nvSpPr>
        <p:spPr>
          <a:xfrm>
            <a:off x="5364088" y="169200"/>
            <a:ext cx="3389069"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5-3.</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胃ろう（液体栄養剤）</a:t>
            </a:r>
          </a:p>
        </p:txBody>
      </p:sp>
      <p:pic>
        <p:nvPicPr>
          <p:cNvPr id="14" name="Picture 13" descr="正常な滴下滴下停止">
            <a:extLst>
              <a:ext uri="{FF2B5EF4-FFF2-40B4-BE49-F238E27FC236}">
                <a16:creationId xmlns:a16="http://schemas.microsoft.com/office/drawing/2014/main" id="{06640B61-E0E5-4B3C-B9F5-E771B0F3885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4880"/>
          <a:stretch/>
        </p:blipFill>
        <p:spPr bwMode="auto">
          <a:xfrm>
            <a:off x="5713728" y="3871858"/>
            <a:ext cx="1027472" cy="2077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3" name="Picture 13">
            <a:extLst>
              <a:ext uri="{FF2B5EF4-FFF2-40B4-BE49-F238E27FC236}">
                <a16:creationId xmlns:a16="http://schemas.microsoft.com/office/drawing/2014/main" id="{E0043A6D-7D89-4A2E-8BCA-3A0522246604}"/>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155311" y="2551957"/>
            <a:ext cx="1727043" cy="1933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AutoShape 11">
            <a:extLst>
              <a:ext uri="{FF2B5EF4-FFF2-40B4-BE49-F238E27FC236}">
                <a16:creationId xmlns:a16="http://schemas.microsoft.com/office/drawing/2014/main" id="{EF5F68A7-F858-4EF1-ACE9-776875047BB6}"/>
              </a:ext>
            </a:extLst>
          </p:cNvPr>
          <p:cNvSpPr>
            <a:spLocks noChangeArrowheads="1"/>
          </p:cNvSpPr>
          <p:nvPr/>
        </p:nvSpPr>
        <p:spPr bwMode="auto">
          <a:xfrm>
            <a:off x="5436096" y="5948511"/>
            <a:ext cx="1582737" cy="504825"/>
          </a:xfrm>
          <a:prstGeom prst="flowChartTerminator">
            <a:avLst/>
          </a:prstGeom>
          <a:noFill/>
          <a:ln w="28575">
            <a:solidFill>
              <a:srgbClr val="339966"/>
            </a:solidFill>
            <a:miter lim="800000"/>
            <a:headEnd/>
            <a:tailEnd/>
          </a:ln>
        </p:spPr>
        <p:txBody>
          <a:bodyPr wrap="none" tIns="0" anchor="ctr"/>
          <a:lstStyle/>
          <a:p>
            <a:pPr algn="ctr" eaLnBrk="1" hangingPunct="1">
              <a:defRPr/>
            </a:pPr>
            <a:r>
              <a:rPr lang="ja-JP" altLang="en-US" sz="2000" b="1" dirty="0">
                <a:solidFill>
                  <a:schemeClr val="accent3">
                    <a:lumMod val="50000"/>
                  </a:schemeClr>
                </a:solidFill>
                <a:latin typeface="Arial" charset="0"/>
                <a:ea typeface="ＭＳ Ｐゴシック" charset="-128"/>
              </a:rPr>
              <a:t>適切な滴下</a:t>
            </a:r>
          </a:p>
        </p:txBody>
      </p:sp>
      <p:sp>
        <p:nvSpPr>
          <p:cNvPr id="107525" name="AutoShape 12">
            <a:extLst>
              <a:ext uri="{FF2B5EF4-FFF2-40B4-BE49-F238E27FC236}">
                <a16:creationId xmlns:a16="http://schemas.microsoft.com/office/drawing/2014/main" id="{D0C20C7E-B5CC-420F-9CBE-C5DA92C41943}"/>
              </a:ext>
            </a:extLst>
          </p:cNvPr>
          <p:cNvSpPr>
            <a:spLocks noChangeArrowheads="1"/>
          </p:cNvSpPr>
          <p:nvPr/>
        </p:nvSpPr>
        <p:spPr bwMode="auto">
          <a:xfrm>
            <a:off x="7308304" y="5948511"/>
            <a:ext cx="1582738" cy="504825"/>
          </a:xfrm>
          <a:prstGeom prst="flowChartTerminator">
            <a:avLst/>
          </a:prstGeom>
          <a:noFill/>
          <a:ln w="28575">
            <a:solidFill>
              <a:srgbClr val="339966"/>
            </a:solidFill>
            <a:miter lim="800000"/>
            <a:headEnd/>
            <a:tailEnd/>
          </a:ln>
        </p:spPr>
        <p:txBody>
          <a:bodyPr wrap="none" tIns="0" anchor="ctr"/>
          <a:lstStyle/>
          <a:p>
            <a:pPr algn="ctr" eaLnBrk="1" hangingPunct="1">
              <a:defRPr/>
            </a:pPr>
            <a:r>
              <a:rPr lang="ja-JP" altLang="en-US" sz="2000" b="1" dirty="0">
                <a:solidFill>
                  <a:schemeClr val="accent3">
                    <a:lumMod val="50000"/>
                  </a:schemeClr>
                </a:solidFill>
                <a:latin typeface="Arial" charset="0"/>
                <a:ea typeface="ＭＳ Ｐゴシック" charset="-128"/>
              </a:rPr>
              <a:t>滴下停止</a:t>
            </a:r>
          </a:p>
        </p:txBody>
      </p:sp>
      <p:sp>
        <p:nvSpPr>
          <p:cNvPr id="15" name="テキスト ボックス 14">
            <a:extLst>
              <a:ext uri="{FF2B5EF4-FFF2-40B4-BE49-F238E27FC236}">
                <a16:creationId xmlns:a16="http://schemas.microsoft.com/office/drawing/2014/main" id="{9F937B84-102E-4ED8-9A6B-870232049662}"/>
              </a:ext>
            </a:extLst>
          </p:cNvPr>
          <p:cNvSpPr txBox="1"/>
          <p:nvPr/>
        </p:nvSpPr>
        <p:spPr>
          <a:xfrm>
            <a:off x="423843" y="6237312"/>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12" name="スライド番号プレースホルダー 1">
            <a:extLst>
              <a:ext uri="{FF2B5EF4-FFF2-40B4-BE49-F238E27FC236}">
                <a16:creationId xmlns:a16="http://schemas.microsoft.com/office/drawing/2014/main" id="{87C60ABB-97D1-44C2-BC3E-EE9934BD862D}"/>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196</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405070325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テキスト ボックス 655"/>
          <p:cNvSpPr txBox="1">
            <a:spLocks noChangeArrowheads="1"/>
          </p:cNvSpPr>
          <p:nvPr/>
        </p:nvSpPr>
        <p:spPr bwMode="auto">
          <a:xfrm>
            <a:off x="107545" y="1975187"/>
            <a:ext cx="9000959" cy="4196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9pPr>
          </a:lstStyle>
          <a:p>
            <a:pPr eaLnBrk="1" fontAlgn="base" hangingPunct="1">
              <a:lnSpc>
                <a:spcPts val="2775"/>
              </a:lnSpc>
              <a:spcBef>
                <a:spcPct val="0"/>
              </a:spcBef>
              <a:spcAft>
                <a:spcPct val="0"/>
              </a:spcAft>
            </a:pPr>
            <a:r>
              <a:rPr lang="ja-JP" altLang="en-US" sz="2200" dirty="0">
                <a:solidFill>
                  <a:srgbClr val="000000"/>
                </a:solidFill>
                <a:latin typeface="Segoe UI" panose="020B0502040204020203" pitchFamily="34" charset="0"/>
                <a:ea typeface="メイリオ" panose="020B0604030504040204" pitchFamily="50" charset="-128"/>
              </a:rPr>
              <a:t>　</a:t>
            </a:r>
            <a:r>
              <a:rPr lang="ja-JP" altLang="en-US" sz="2200" b="1" dirty="0">
                <a:solidFill>
                  <a:srgbClr val="002060"/>
                </a:solidFill>
                <a:latin typeface="Segoe UI" panose="020B0502040204020203" pitchFamily="34" charset="0"/>
                <a:ea typeface="メイリオ" panose="020B0604030504040204" pitchFamily="50" charset="-128"/>
              </a:rPr>
              <a:t>早期ダンピング症候群</a:t>
            </a:r>
          </a:p>
          <a:p>
            <a:pPr eaLnBrk="1" fontAlgn="base" hangingPunct="1">
              <a:lnSpc>
                <a:spcPts val="2600"/>
              </a:lnSpc>
              <a:spcBef>
                <a:spcPct val="0"/>
              </a:spcBef>
              <a:spcAft>
                <a:spcPct val="0"/>
              </a:spcAft>
            </a:pPr>
            <a:r>
              <a:rPr lang="en-US" altLang="ja-JP" sz="2100" dirty="0">
                <a:solidFill>
                  <a:srgbClr val="000000"/>
                </a:solidFill>
                <a:latin typeface="Segoe UI" panose="020B0502040204020203" pitchFamily="34" charset="0"/>
                <a:ea typeface="メイリオ" panose="020B0604030504040204" pitchFamily="50" charset="-128"/>
              </a:rPr>
              <a:t>【</a:t>
            </a:r>
            <a:r>
              <a:rPr lang="ja-JP" altLang="en-US" sz="2100" dirty="0">
                <a:solidFill>
                  <a:srgbClr val="000000"/>
                </a:solidFill>
                <a:latin typeface="Segoe UI" panose="020B0502040204020203" pitchFamily="34" charset="0"/>
                <a:ea typeface="メイリオ" panose="020B0604030504040204" pitchFamily="50" charset="-128"/>
              </a:rPr>
              <a:t>病態</a:t>
            </a:r>
            <a:r>
              <a:rPr lang="en-US" altLang="ja-JP" sz="2100" dirty="0">
                <a:solidFill>
                  <a:srgbClr val="000000"/>
                </a:solidFill>
                <a:latin typeface="Segoe UI" panose="020B0502040204020203" pitchFamily="34" charset="0"/>
                <a:ea typeface="メイリオ" panose="020B0604030504040204" pitchFamily="50" charset="-128"/>
              </a:rPr>
              <a:t>】</a:t>
            </a:r>
            <a:r>
              <a:rPr lang="ja-JP" altLang="en-US" sz="2100" dirty="0">
                <a:solidFill>
                  <a:srgbClr val="000000"/>
                </a:solidFill>
                <a:latin typeface="Segoe UI" panose="020B0502040204020203" pitchFamily="34" charset="0"/>
                <a:ea typeface="メイリオ" panose="020B0604030504040204" pitchFamily="50" charset="-128"/>
              </a:rPr>
              <a:t>栄養剤が急速に小腸に流れ込むと、</a:t>
            </a:r>
            <a:endParaRPr lang="en-US" altLang="ja-JP" sz="2100" dirty="0">
              <a:solidFill>
                <a:srgbClr val="000000"/>
              </a:solidFill>
              <a:latin typeface="Segoe UI" panose="020B0502040204020203" pitchFamily="34" charset="0"/>
              <a:ea typeface="メイリオ" panose="020B0604030504040204" pitchFamily="50" charset="-128"/>
            </a:endParaRPr>
          </a:p>
          <a:p>
            <a:pPr eaLnBrk="1" fontAlgn="base" hangingPunct="1">
              <a:lnSpc>
                <a:spcPts val="2600"/>
              </a:lnSpc>
              <a:spcBef>
                <a:spcPct val="0"/>
              </a:spcBef>
              <a:spcAft>
                <a:spcPct val="0"/>
              </a:spcAft>
            </a:pPr>
            <a:r>
              <a:rPr lang="ja-JP" altLang="en-US" sz="2100" dirty="0">
                <a:solidFill>
                  <a:srgbClr val="000000"/>
                </a:solidFill>
                <a:latin typeface="Segoe UI" panose="020B0502040204020203" pitchFamily="34" charset="0"/>
                <a:ea typeface="メイリオ" panose="020B0604030504040204" pitchFamily="50" charset="-128"/>
              </a:rPr>
              <a:t>　　　　浸透圧で体の水分が腸の中に集まり、</a:t>
            </a:r>
            <a:endParaRPr lang="en-US" altLang="ja-JP" sz="2100" dirty="0">
              <a:solidFill>
                <a:srgbClr val="000000"/>
              </a:solidFill>
              <a:latin typeface="Segoe UI" panose="020B0502040204020203" pitchFamily="34" charset="0"/>
              <a:ea typeface="メイリオ" panose="020B0604030504040204" pitchFamily="50" charset="-128"/>
            </a:endParaRPr>
          </a:p>
          <a:p>
            <a:pPr eaLnBrk="1" fontAlgn="base" hangingPunct="1">
              <a:lnSpc>
                <a:spcPts val="2600"/>
              </a:lnSpc>
              <a:spcBef>
                <a:spcPct val="0"/>
              </a:spcBef>
              <a:spcAft>
                <a:spcPct val="0"/>
              </a:spcAft>
            </a:pPr>
            <a:r>
              <a:rPr lang="ja-JP" altLang="en-US" sz="2100" dirty="0">
                <a:solidFill>
                  <a:srgbClr val="000000"/>
                </a:solidFill>
                <a:latin typeface="Segoe UI" panose="020B0502040204020203" pitchFamily="34" charset="0"/>
                <a:ea typeface="メイリオ" panose="020B0604030504040204" pitchFamily="50" charset="-128"/>
              </a:rPr>
              <a:t>　　　　一時的に血管内の</a:t>
            </a:r>
            <a:r>
              <a:rPr lang="ja-JP" altLang="en-US" sz="2100" dirty="0">
                <a:solidFill>
                  <a:srgbClr val="C00000"/>
                </a:solidFill>
                <a:latin typeface="Segoe UI" panose="020B0502040204020203" pitchFamily="34" charset="0"/>
                <a:ea typeface="メイリオ" panose="020B0604030504040204" pitchFamily="50" charset="-128"/>
              </a:rPr>
              <a:t>循環血液量が減少</a:t>
            </a:r>
            <a:r>
              <a:rPr lang="ja-JP" altLang="en-US" sz="2100" dirty="0">
                <a:solidFill>
                  <a:srgbClr val="000000"/>
                </a:solidFill>
                <a:latin typeface="Segoe UI" panose="020B0502040204020203" pitchFamily="34" charset="0"/>
                <a:ea typeface="メイリオ" panose="020B0604030504040204" pitchFamily="50" charset="-128"/>
              </a:rPr>
              <a:t>する。</a:t>
            </a:r>
          </a:p>
          <a:p>
            <a:pPr eaLnBrk="1" fontAlgn="base" hangingPunct="1">
              <a:lnSpc>
                <a:spcPts val="2600"/>
              </a:lnSpc>
              <a:spcBef>
                <a:spcPct val="0"/>
              </a:spcBef>
              <a:spcAft>
                <a:spcPct val="0"/>
              </a:spcAft>
            </a:pPr>
            <a:r>
              <a:rPr lang="en-US" altLang="ja-JP" sz="2100" dirty="0">
                <a:solidFill>
                  <a:srgbClr val="000000"/>
                </a:solidFill>
                <a:latin typeface="Segoe UI" panose="020B0502040204020203" pitchFamily="34" charset="0"/>
                <a:ea typeface="メイリオ" panose="020B0604030504040204" pitchFamily="50" charset="-128"/>
              </a:rPr>
              <a:t>【</a:t>
            </a:r>
            <a:r>
              <a:rPr lang="ja-JP" altLang="en-US" sz="2100" dirty="0">
                <a:solidFill>
                  <a:srgbClr val="000000"/>
                </a:solidFill>
                <a:latin typeface="Segoe UI" panose="020B0502040204020203" pitchFamily="34" charset="0"/>
                <a:ea typeface="メイリオ" panose="020B0604030504040204" pitchFamily="50" charset="-128"/>
              </a:rPr>
              <a:t>症状</a:t>
            </a:r>
            <a:r>
              <a:rPr lang="en-US" altLang="ja-JP" sz="2100" dirty="0">
                <a:solidFill>
                  <a:srgbClr val="000000"/>
                </a:solidFill>
                <a:latin typeface="Segoe UI" panose="020B0502040204020203" pitchFamily="34" charset="0"/>
                <a:ea typeface="メイリオ" panose="020B0604030504040204" pitchFamily="50" charset="-128"/>
              </a:rPr>
              <a:t>】</a:t>
            </a:r>
            <a:r>
              <a:rPr lang="ja-JP" altLang="en-US" sz="2100" dirty="0">
                <a:solidFill>
                  <a:srgbClr val="C00000"/>
                </a:solidFill>
                <a:latin typeface="Segoe UI" panose="020B0502040204020203" pitchFamily="34" charset="0"/>
                <a:ea typeface="メイリオ" panose="020B0604030504040204" pitchFamily="50" charset="-128"/>
              </a:rPr>
              <a:t>頻脈</a:t>
            </a:r>
            <a:r>
              <a:rPr lang="ja-JP" altLang="en-US" sz="2100" dirty="0">
                <a:solidFill>
                  <a:srgbClr val="000000"/>
                </a:solidFill>
                <a:latin typeface="Segoe UI" panose="020B0502040204020203" pitchFamily="34" charset="0"/>
                <a:ea typeface="メイリオ" panose="020B0604030504040204" pitchFamily="50" charset="-128"/>
              </a:rPr>
              <a:t>（動悸）</a:t>
            </a:r>
            <a:r>
              <a:rPr lang="ja-JP" altLang="en-US" sz="2100" dirty="0">
                <a:solidFill>
                  <a:srgbClr val="C00000"/>
                </a:solidFill>
                <a:latin typeface="Segoe UI" panose="020B0502040204020203" pitchFamily="34" charset="0"/>
                <a:ea typeface="メイリオ" panose="020B0604030504040204" pitchFamily="50" charset="-128"/>
              </a:rPr>
              <a:t>低血圧</a:t>
            </a:r>
            <a:r>
              <a:rPr lang="ja-JP" altLang="en-US" sz="2100" dirty="0">
                <a:solidFill>
                  <a:srgbClr val="000000"/>
                </a:solidFill>
                <a:latin typeface="Segoe UI" panose="020B0502040204020203" pitchFamily="34" charset="0"/>
                <a:ea typeface="メイリオ" panose="020B0604030504040204" pitchFamily="50" charset="-128"/>
              </a:rPr>
              <a:t>（立ちくらみ、めまい、顔面蒼白）</a:t>
            </a:r>
          </a:p>
          <a:p>
            <a:pPr eaLnBrk="1" fontAlgn="base" hangingPunct="1">
              <a:lnSpc>
                <a:spcPts val="2600"/>
              </a:lnSpc>
              <a:spcBef>
                <a:spcPct val="0"/>
              </a:spcBef>
              <a:spcAft>
                <a:spcPct val="0"/>
              </a:spcAft>
            </a:pPr>
            <a:r>
              <a:rPr lang="en-US" altLang="ja-JP" sz="2100" dirty="0">
                <a:solidFill>
                  <a:srgbClr val="000000"/>
                </a:solidFill>
                <a:latin typeface="Segoe UI" panose="020B0502040204020203" pitchFamily="34" charset="0"/>
                <a:ea typeface="メイリオ" panose="020B0604030504040204" pitchFamily="50" charset="-128"/>
              </a:rPr>
              <a:t>【</a:t>
            </a:r>
            <a:r>
              <a:rPr lang="ja-JP" altLang="en-US" sz="2100" dirty="0">
                <a:solidFill>
                  <a:srgbClr val="000000"/>
                </a:solidFill>
                <a:latin typeface="Segoe UI" panose="020B0502040204020203" pitchFamily="34" charset="0"/>
                <a:ea typeface="メイリオ" panose="020B0604030504040204" pitchFamily="50" charset="-128"/>
              </a:rPr>
              <a:t>対応</a:t>
            </a:r>
            <a:r>
              <a:rPr lang="en-US" altLang="ja-JP" sz="2100" dirty="0">
                <a:solidFill>
                  <a:srgbClr val="000000"/>
                </a:solidFill>
                <a:latin typeface="Segoe UI" panose="020B0502040204020203" pitchFamily="34" charset="0"/>
                <a:ea typeface="メイリオ" panose="020B0604030504040204" pitchFamily="50" charset="-128"/>
              </a:rPr>
              <a:t>】</a:t>
            </a:r>
            <a:r>
              <a:rPr lang="ja-JP" altLang="en-US" sz="2100" dirty="0">
                <a:solidFill>
                  <a:srgbClr val="000000"/>
                </a:solidFill>
                <a:latin typeface="Segoe UI" panose="020B0502040204020203" pitchFamily="34" charset="0"/>
                <a:ea typeface="メイリオ" panose="020B0604030504040204" pitchFamily="50" charset="-128"/>
              </a:rPr>
              <a:t>頻脈にならない程度に</a:t>
            </a:r>
            <a:r>
              <a:rPr lang="ja-JP" altLang="en-US" sz="2100" u="sng" dirty="0">
                <a:solidFill>
                  <a:srgbClr val="C00000"/>
                </a:solidFill>
                <a:latin typeface="Segoe UI" panose="020B0502040204020203" pitchFamily="34" charset="0"/>
                <a:ea typeface="メイリオ" panose="020B0604030504040204" pitchFamily="50" charset="-128"/>
              </a:rPr>
              <a:t>注入速度を遅くする。</a:t>
            </a:r>
            <a:endParaRPr lang="en-US" altLang="ja-JP" sz="2100" u="sng" dirty="0">
              <a:solidFill>
                <a:srgbClr val="C00000"/>
              </a:solidFill>
              <a:latin typeface="Segoe UI" panose="020B0502040204020203" pitchFamily="34" charset="0"/>
              <a:ea typeface="メイリオ" panose="020B0604030504040204" pitchFamily="50" charset="-128"/>
            </a:endParaRPr>
          </a:p>
          <a:p>
            <a:pPr eaLnBrk="1" fontAlgn="base" hangingPunct="1">
              <a:lnSpc>
                <a:spcPts val="2600"/>
              </a:lnSpc>
              <a:spcBef>
                <a:spcPts val="600"/>
              </a:spcBef>
              <a:spcAft>
                <a:spcPct val="0"/>
              </a:spcAft>
            </a:pPr>
            <a:r>
              <a:rPr lang="ja-JP" altLang="en-US" sz="2100" dirty="0">
                <a:solidFill>
                  <a:srgbClr val="FF0000"/>
                </a:solidFill>
                <a:latin typeface="Segoe UI" panose="020B0502040204020203" pitchFamily="34" charset="0"/>
                <a:ea typeface="メイリオ" panose="020B0604030504040204" pitchFamily="50" charset="-128"/>
              </a:rPr>
              <a:t>　</a:t>
            </a:r>
            <a:r>
              <a:rPr lang="ja-JP" altLang="en-US" sz="2100" b="1" dirty="0">
                <a:solidFill>
                  <a:srgbClr val="002060"/>
                </a:solidFill>
                <a:latin typeface="Segoe UI" panose="020B0502040204020203" pitchFamily="34" charset="0"/>
                <a:ea typeface="メイリオ" panose="020B0604030504040204" pitchFamily="50" charset="-128"/>
              </a:rPr>
              <a:t>後期ダンピング症候群</a:t>
            </a:r>
          </a:p>
          <a:p>
            <a:pPr eaLnBrk="1" fontAlgn="base" hangingPunct="1">
              <a:lnSpc>
                <a:spcPts val="2600"/>
              </a:lnSpc>
              <a:spcBef>
                <a:spcPct val="0"/>
              </a:spcBef>
              <a:spcAft>
                <a:spcPct val="0"/>
              </a:spcAft>
            </a:pPr>
            <a:r>
              <a:rPr lang="en-US" altLang="ja-JP" sz="2100" dirty="0">
                <a:solidFill>
                  <a:srgbClr val="000000"/>
                </a:solidFill>
                <a:latin typeface="Segoe UI" panose="020B0502040204020203" pitchFamily="34" charset="0"/>
                <a:ea typeface="メイリオ" panose="020B0604030504040204" pitchFamily="50" charset="-128"/>
              </a:rPr>
              <a:t>【</a:t>
            </a:r>
            <a:r>
              <a:rPr lang="ja-JP" altLang="en-US" sz="2100" dirty="0">
                <a:solidFill>
                  <a:srgbClr val="000000"/>
                </a:solidFill>
                <a:latin typeface="Segoe UI" panose="020B0502040204020203" pitchFamily="34" charset="0"/>
                <a:ea typeface="メイリオ" panose="020B0604030504040204" pitchFamily="50" charset="-128"/>
              </a:rPr>
              <a:t>病態</a:t>
            </a:r>
            <a:r>
              <a:rPr lang="en-US" altLang="ja-JP" sz="2100" dirty="0">
                <a:solidFill>
                  <a:srgbClr val="000000"/>
                </a:solidFill>
                <a:latin typeface="Segoe UI" panose="020B0502040204020203" pitchFamily="34" charset="0"/>
                <a:ea typeface="メイリオ" panose="020B0604030504040204" pitchFamily="50" charset="-128"/>
              </a:rPr>
              <a:t>】</a:t>
            </a:r>
            <a:r>
              <a:rPr lang="ja-JP" altLang="en-US" sz="2100" dirty="0">
                <a:solidFill>
                  <a:srgbClr val="000000"/>
                </a:solidFill>
                <a:latin typeface="Segoe UI" panose="020B0502040204020203" pitchFamily="34" charset="0"/>
                <a:ea typeface="メイリオ" panose="020B0604030504040204" pitchFamily="50" charset="-128"/>
              </a:rPr>
              <a:t>栄養剤が吸収され血糖が急激に上昇すると、</a:t>
            </a:r>
            <a:endParaRPr lang="en-US" altLang="ja-JP" sz="2100" dirty="0">
              <a:solidFill>
                <a:srgbClr val="000000"/>
              </a:solidFill>
              <a:latin typeface="Segoe UI" panose="020B0502040204020203" pitchFamily="34" charset="0"/>
              <a:ea typeface="メイリオ" panose="020B0604030504040204" pitchFamily="50" charset="-128"/>
            </a:endParaRPr>
          </a:p>
          <a:p>
            <a:pPr eaLnBrk="1" fontAlgn="base" hangingPunct="1">
              <a:lnSpc>
                <a:spcPts val="2600"/>
              </a:lnSpc>
              <a:spcBef>
                <a:spcPct val="0"/>
              </a:spcBef>
              <a:spcAft>
                <a:spcPct val="0"/>
              </a:spcAft>
            </a:pPr>
            <a:r>
              <a:rPr lang="ja-JP" altLang="en-US" sz="2100" dirty="0">
                <a:solidFill>
                  <a:srgbClr val="000000"/>
                </a:solidFill>
                <a:latin typeface="Segoe UI" panose="020B0502040204020203" pitchFamily="34" charset="0"/>
                <a:ea typeface="メイリオ" panose="020B0604030504040204" pitchFamily="50" charset="-128"/>
              </a:rPr>
              <a:t>　　　　その後インシュリンが過剰に分泌され、</a:t>
            </a:r>
            <a:r>
              <a:rPr lang="ja-JP" altLang="en-US" sz="2100" dirty="0">
                <a:solidFill>
                  <a:srgbClr val="C00000"/>
                </a:solidFill>
                <a:latin typeface="Segoe UI" panose="020B0502040204020203" pitchFamily="34" charset="0"/>
                <a:ea typeface="メイリオ" panose="020B0604030504040204" pitchFamily="50" charset="-128"/>
              </a:rPr>
              <a:t>低血糖</a:t>
            </a:r>
            <a:r>
              <a:rPr lang="ja-JP" altLang="en-US" sz="2100" dirty="0">
                <a:solidFill>
                  <a:srgbClr val="000000"/>
                </a:solidFill>
                <a:latin typeface="Segoe UI" panose="020B0502040204020203" pitchFamily="34" charset="0"/>
                <a:ea typeface="メイリオ" panose="020B0604030504040204" pitchFamily="50" charset="-128"/>
              </a:rPr>
              <a:t>を引き起こす。</a:t>
            </a:r>
          </a:p>
          <a:p>
            <a:pPr eaLnBrk="1" fontAlgn="base" hangingPunct="1">
              <a:lnSpc>
                <a:spcPts val="2600"/>
              </a:lnSpc>
              <a:spcBef>
                <a:spcPct val="0"/>
              </a:spcBef>
              <a:spcAft>
                <a:spcPct val="0"/>
              </a:spcAft>
            </a:pPr>
            <a:r>
              <a:rPr lang="en-US" altLang="ja-JP" sz="2100" dirty="0">
                <a:solidFill>
                  <a:srgbClr val="000000"/>
                </a:solidFill>
                <a:latin typeface="Segoe UI" panose="020B0502040204020203" pitchFamily="34" charset="0"/>
                <a:ea typeface="メイリオ" panose="020B0604030504040204" pitchFamily="50" charset="-128"/>
              </a:rPr>
              <a:t>【</a:t>
            </a:r>
            <a:r>
              <a:rPr lang="ja-JP" altLang="en-US" sz="2100" dirty="0">
                <a:solidFill>
                  <a:srgbClr val="000000"/>
                </a:solidFill>
                <a:latin typeface="Segoe UI" panose="020B0502040204020203" pitchFamily="34" charset="0"/>
                <a:ea typeface="メイリオ" panose="020B0604030504040204" pitchFamily="50" charset="-128"/>
              </a:rPr>
              <a:t>症状</a:t>
            </a:r>
            <a:r>
              <a:rPr lang="en-US" altLang="ja-JP" sz="2100" dirty="0">
                <a:solidFill>
                  <a:srgbClr val="000000"/>
                </a:solidFill>
                <a:latin typeface="Segoe UI" panose="020B0502040204020203" pitchFamily="34" charset="0"/>
                <a:ea typeface="メイリオ" panose="020B0604030504040204" pitchFamily="50" charset="-128"/>
              </a:rPr>
              <a:t>】</a:t>
            </a:r>
            <a:r>
              <a:rPr lang="ja-JP" altLang="en-US" sz="2100" dirty="0">
                <a:solidFill>
                  <a:srgbClr val="000000"/>
                </a:solidFill>
                <a:latin typeface="Segoe UI" panose="020B0502040204020203" pitchFamily="34" charset="0"/>
                <a:ea typeface="メイリオ" panose="020B0604030504040204" pitchFamily="50" charset="-128"/>
              </a:rPr>
              <a:t>低血糖による</a:t>
            </a:r>
            <a:r>
              <a:rPr lang="ja-JP" altLang="en-US" sz="2100" dirty="0">
                <a:solidFill>
                  <a:srgbClr val="C00000"/>
                </a:solidFill>
                <a:latin typeface="Segoe UI" panose="020B0502040204020203" pitchFamily="34" charset="0"/>
                <a:ea typeface="メイリオ" panose="020B0604030504040204" pitchFamily="50" charset="-128"/>
              </a:rPr>
              <a:t>発汗、疲労感、顔面蒼白</a:t>
            </a:r>
            <a:r>
              <a:rPr lang="ja-JP" altLang="en-US" sz="2100" dirty="0">
                <a:solidFill>
                  <a:srgbClr val="000000"/>
                </a:solidFill>
                <a:latin typeface="Segoe UI" panose="020B0502040204020203" pitchFamily="34" charset="0"/>
                <a:ea typeface="メイリオ" panose="020B0604030504040204" pitchFamily="50" charset="-128"/>
              </a:rPr>
              <a:t>。</a:t>
            </a:r>
          </a:p>
          <a:p>
            <a:pPr eaLnBrk="1" fontAlgn="base" hangingPunct="1">
              <a:lnSpc>
                <a:spcPts val="2600"/>
              </a:lnSpc>
              <a:spcBef>
                <a:spcPct val="0"/>
              </a:spcBef>
              <a:spcAft>
                <a:spcPct val="0"/>
              </a:spcAft>
            </a:pPr>
            <a:r>
              <a:rPr lang="en-US" altLang="ja-JP" sz="2100" dirty="0">
                <a:solidFill>
                  <a:srgbClr val="000000"/>
                </a:solidFill>
                <a:latin typeface="Segoe UI" panose="020B0502040204020203" pitchFamily="34" charset="0"/>
                <a:ea typeface="メイリオ" panose="020B0604030504040204" pitchFamily="50" charset="-128"/>
              </a:rPr>
              <a:t>【</a:t>
            </a:r>
            <a:r>
              <a:rPr lang="ja-JP" altLang="en-US" sz="2100" dirty="0">
                <a:solidFill>
                  <a:srgbClr val="000000"/>
                </a:solidFill>
                <a:latin typeface="Segoe UI" panose="020B0502040204020203" pitchFamily="34" charset="0"/>
                <a:ea typeface="メイリオ" panose="020B0604030504040204" pitchFamily="50" charset="-128"/>
              </a:rPr>
              <a:t>対応</a:t>
            </a:r>
            <a:r>
              <a:rPr lang="en-US" altLang="ja-JP" sz="2100" dirty="0">
                <a:solidFill>
                  <a:srgbClr val="000000"/>
                </a:solidFill>
                <a:latin typeface="Segoe UI" panose="020B0502040204020203" pitchFamily="34" charset="0"/>
                <a:ea typeface="メイリオ" panose="020B0604030504040204" pitchFamily="50" charset="-128"/>
              </a:rPr>
              <a:t>】</a:t>
            </a:r>
            <a:r>
              <a:rPr lang="ja-JP" altLang="en-US" sz="2100" dirty="0">
                <a:solidFill>
                  <a:srgbClr val="000000"/>
                </a:solidFill>
                <a:latin typeface="Segoe UI" panose="020B0502040204020203" pitchFamily="34" charset="0"/>
                <a:ea typeface="メイリオ" panose="020B0604030504040204" pitchFamily="50" charset="-128"/>
              </a:rPr>
              <a:t>低血糖症状があれば、糖水などを注入。</a:t>
            </a:r>
            <a:endParaRPr lang="en-US" altLang="ja-JP" sz="2100" dirty="0">
              <a:solidFill>
                <a:srgbClr val="000000"/>
              </a:solidFill>
              <a:latin typeface="Segoe UI" panose="020B0502040204020203" pitchFamily="34" charset="0"/>
              <a:ea typeface="メイリオ" panose="020B0604030504040204" pitchFamily="50" charset="-128"/>
            </a:endParaRPr>
          </a:p>
          <a:p>
            <a:pPr eaLnBrk="1" fontAlgn="base" hangingPunct="1">
              <a:lnSpc>
                <a:spcPts val="2600"/>
              </a:lnSpc>
              <a:spcBef>
                <a:spcPct val="0"/>
              </a:spcBef>
              <a:spcAft>
                <a:spcPct val="0"/>
              </a:spcAft>
            </a:pPr>
            <a:r>
              <a:rPr lang="ja-JP" altLang="en-US" sz="2100" dirty="0">
                <a:solidFill>
                  <a:srgbClr val="000000"/>
                </a:solidFill>
                <a:latin typeface="Segoe UI" panose="020B0502040204020203" pitchFamily="34" charset="0"/>
                <a:ea typeface="メイリオ" panose="020B0604030504040204" pitchFamily="50" charset="-128"/>
              </a:rPr>
              <a:t>　　　　</a:t>
            </a:r>
            <a:r>
              <a:rPr lang="ja-JP" altLang="en-US" sz="2100" u="sng" dirty="0">
                <a:solidFill>
                  <a:srgbClr val="C00000"/>
                </a:solidFill>
                <a:latin typeface="Segoe UI" panose="020B0502040204020203" pitchFamily="34" charset="0"/>
                <a:ea typeface="メイリオ" panose="020B0604030504040204" pitchFamily="50" charset="-128"/>
              </a:rPr>
              <a:t>１回の注入量を減らし</a:t>
            </a:r>
            <a:r>
              <a:rPr lang="ja-JP" altLang="en-US" sz="2100" dirty="0">
                <a:solidFill>
                  <a:srgbClr val="000000"/>
                </a:solidFill>
                <a:latin typeface="Segoe UI" panose="020B0502040204020203" pitchFamily="34" charset="0"/>
                <a:ea typeface="メイリオ" panose="020B0604030504040204" pitchFamily="50" charset="-128"/>
              </a:rPr>
              <a:t>注入回数を増やす（少量頻回注入）</a:t>
            </a:r>
          </a:p>
        </p:txBody>
      </p:sp>
      <p:sp>
        <p:nvSpPr>
          <p:cNvPr id="72708" name="テキスト ボックス 656"/>
          <p:cNvSpPr txBox="1">
            <a:spLocks noChangeArrowheads="1"/>
          </p:cNvSpPr>
          <p:nvPr/>
        </p:nvSpPr>
        <p:spPr bwMode="auto">
          <a:xfrm>
            <a:off x="251520" y="1188000"/>
            <a:ext cx="864096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9pPr>
          </a:lstStyle>
          <a:p>
            <a:pPr eaLnBrk="1" fontAlgn="base" hangingPunct="1">
              <a:spcBef>
                <a:spcPct val="0"/>
              </a:spcBef>
              <a:spcAft>
                <a:spcPct val="0"/>
              </a:spcAft>
            </a:pPr>
            <a:r>
              <a:rPr lang="ja-JP" altLang="en-US" i="1" dirty="0">
                <a:solidFill>
                  <a:srgbClr val="000000"/>
                </a:solidFill>
                <a:latin typeface="Segoe UI" panose="020B0502040204020203" pitchFamily="34" charset="0"/>
                <a:ea typeface="メイリオ" panose="020B0604030504040204" pitchFamily="50" charset="-128"/>
              </a:rPr>
              <a:t>経腸栄養（特に空腸チューブでの注入）を行っている場合、栄養剤が急速に胃腸に送り込まれることが原因でおこる病態</a:t>
            </a:r>
            <a:endParaRPr lang="en-US" altLang="ja-JP" i="1" dirty="0">
              <a:solidFill>
                <a:srgbClr val="000000"/>
              </a:solidFill>
              <a:latin typeface="Segoe UI" panose="020B0502040204020203" pitchFamily="34" charset="0"/>
              <a:ea typeface="メイリオ" panose="020B0604030504040204" pitchFamily="50" charset="-128"/>
            </a:endParaRPr>
          </a:p>
        </p:txBody>
      </p:sp>
      <p:sp>
        <p:nvSpPr>
          <p:cNvPr id="2" name="タイトル 1">
            <a:extLst>
              <a:ext uri="{FF2B5EF4-FFF2-40B4-BE49-F238E27FC236}">
                <a16:creationId xmlns:a16="http://schemas.microsoft.com/office/drawing/2014/main" id="{B4E6D476-153C-48FC-9731-52E316D9B241}"/>
              </a:ext>
            </a:extLst>
          </p:cNvPr>
          <p:cNvSpPr>
            <a:spLocks noGrp="1"/>
          </p:cNvSpPr>
          <p:nvPr>
            <p:ph type="title"/>
          </p:nvPr>
        </p:nvSpPr>
        <p:spPr/>
        <p:txBody>
          <a:bodyPr>
            <a:normAutofit fontScale="90000"/>
          </a:bodyPr>
          <a:lstStyle/>
          <a:p>
            <a:r>
              <a:rPr kumimoji="1" lang="ja-JP" altLang="en-US" dirty="0"/>
              <a:t>ダンピング症候群への注意</a:t>
            </a:r>
          </a:p>
        </p:txBody>
      </p:sp>
      <p:sp>
        <p:nvSpPr>
          <p:cNvPr id="9" name="テキスト ボックス 8">
            <a:extLst>
              <a:ext uri="{FF2B5EF4-FFF2-40B4-BE49-F238E27FC236}">
                <a16:creationId xmlns:a16="http://schemas.microsoft.com/office/drawing/2014/main" id="{C77D956B-8CA4-4F17-AA13-755C136C6780}"/>
              </a:ext>
            </a:extLst>
          </p:cNvPr>
          <p:cNvSpPr txBox="1"/>
          <p:nvPr/>
        </p:nvSpPr>
        <p:spPr>
          <a:xfrm>
            <a:off x="5364088" y="169200"/>
            <a:ext cx="3389069"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5-3.</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胃ろう（液体栄養剤）</a:t>
            </a:r>
          </a:p>
        </p:txBody>
      </p:sp>
      <p:sp>
        <p:nvSpPr>
          <p:cNvPr id="8" name="テキスト ボックス 7">
            <a:extLst>
              <a:ext uri="{FF2B5EF4-FFF2-40B4-BE49-F238E27FC236}">
                <a16:creationId xmlns:a16="http://schemas.microsoft.com/office/drawing/2014/main" id="{62524497-8128-4BFE-84DC-7F6732AF3EE8}"/>
              </a:ext>
            </a:extLst>
          </p:cNvPr>
          <p:cNvSpPr txBox="1"/>
          <p:nvPr/>
        </p:nvSpPr>
        <p:spPr>
          <a:xfrm>
            <a:off x="423843" y="6093296"/>
            <a:ext cx="8433719" cy="3693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出典）「新版 医療的ケア研修テキスト　重症児者の教育・福祉・社会的生活の援助のために」</a:t>
            </a:r>
            <a:r>
              <a:rPr kumimoji="1" lang="en-US" altLang="ja-JP" sz="900" dirty="0">
                <a:latin typeface="メイリオ" panose="020B0604030504040204" pitchFamily="50" charset="-128"/>
                <a:ea typeface="メイリオ" panose="020B0604030504040204" pitchFamily="50" charset="-128"/>
              </a:rPr>
              <a:t>P162</a:t>
            </a:r>
            <a:r>
              <a:rPr kumimoji="1" lang="ja-JP" altLang="en-US" sz="900" dirty="0" err="1">
                <a:latin typeface="メイリオ" panose="020B0604030504040204" pitchFamily="50" charset="-128"/>
                <a:ea typeface="メイリオ" panose="020B0604030504040204" pitchFamily="50" charset="-128"/>
              </a:rPr>
              <a:t>，</a:t>
            </a:r>
            <a:r>
              <a:rPr kumimoji="1" lang="ja-JP" altLang="en-US" sz="900" dirty="0">
                <a:latin typeface="メイリオ" panose="020B0604030504040204" pitchFamily="50" charset="-128"/>
                <a:ea typeface="メイリオ" panose="020B0604030504040204" pitchFamily="50" charset="-128"/>
              </a:rPr>
              <a:t>日本小児神経学会社会活動委員会 北住映二・杉本健郎 編</a:t>
            </a:r>
            <a:endParaRPr kumimoji="1" lang="en-US" altLang="ja-JP" sz="900" dirty="0">
              <a:latin typeface="メイリオ" panose="020B0604030504040204" pitchFamily="50" charset="-128"/>
              <a:ea typeface="メイリオ" panose="020B0604030504040204" pitchFamily="50" charset="-128"/>
            </a:endParaRPr>
          </a:p>
          <a:p>
            <a:r>
              <a:rPr lang="ja-JP" altLang="en-US" sz="900" dirty="0">
                <a:latin typeface="メイリオ" panose="020B0604030504040204" pitchFamily="50" charset="-128"/>
                <a:ea typeface="メイリオ" panose="020B0604030504040204" pitchFamily="50" charset="-128"/>
              </a:rPr>
              <a:t>　　　　クリエイツかもがわ，</a:t>
            </a:r>
            <a:r>
              <a:rPr lang="en-US" altLang="ja-JP" sz="900" dirty="0">
                <a:latin typeface="メイリオ" panose="020B0604030504040204" pitchFamily="50" charset="-128"/>
                <a:ea typeface="メイリオ" panose="020B0604030504040204" pitchFamily="50" charset="-128"/>
              </a:rPr>
              <a:t>2015</a:t>
            </a:r>
            <a:r>
              <a:rPr lang="ja-JP" altLang="en-US" sz="900" dirty="0">
                <a:latin typeface="メイリオ" panose="020B0604030504040204" pitchFamily="50" charset="-128"/>
                <a:ea typeface="メイリオ" panose="020B0604030504040204" pitchFamily="50" charset="-128"/>
              </a:rPr>
              <a:t>年</a:t>
            </a:r>
            <a:r>
              <a:rPr lang="en-US" altLang="ja-JP" sz="900" dirty="0">
                <a:latin typeface="メイリオ" panose="020B0604030504040204" pitchFamily="50" charset="-128"/>
                <a:ea typeface="メイリオ" panose="020B0604030504040204" pitchFamily="50" charset="-128"/>
              </a:rPr>
              <a:t>9</a:t>
            </a:r>
            <a:r>
              <a:rPr lang="ja-JP" altLang="en-US" sz="900" dirty="0">
                <a:latin typeface="メイリオ" panose="020B0604030504040204" pitchFamily="50" charset="-128"/>
                <a:ea typeface="メイリオ" panose="020B0604030504040204" pitchFamily="50" charset="-128"/>
              </a:rPr>
              <a:t>月（第</a:t>
            </a:r>
            <a:r>
              <a:rPr lang="en-US" altLang="ja-JP" sz="900" dirty="0">
                <a:latin typeface="メイリオ" panose="020B0604030504040204" pitchFamily="50" charset="-128"/>
                <a:ea typeface="メイリオ" panose="020B0604030504040204" pitchFamily="50" charset="-128"/>
              </a:rPr>
              <a:t>4</a:t>
            </a:r>
            <a:r>
              <a:rPr lang="ja-JP" altLang="en-US" sz="900" dirty="0">
                <a:latin typeface="メイリオ" panose="020B0604030504040204" pitchFamily="50" charset="-128"/>
                <a:ea typeface="メイリオ" panose="020B0604030504040204" pitchFamily="50" charset="-128"/>
              </a:rPr>
              <a:t>刷）を一部改変</a:t>
            </a:r>
            <a:endParaRPr kumimoji="1" lang="ja-JP" altLang="en-US" sz="900" dirty="0">
              <a:latin typeface="メイリオ" panose="020B0604030504040204" pitchFamily="50" charset="-128"/>
              <a:ea typeface="メイリオ" panose="020B0604030504040204" pitchFamily="50" charset="-128"/>
            </a:endParaRPr>
          </a:p>
        </p:txBody>
      </p:sp>
      <p:sp>
        <p:nvSpPr>
          <p:cNvPr id="7" name="スライド番号プレースホルダー 1">
            <a:extLst>
              <a:ext uri="{FF2B5EF4-FFF2-40B4-BE49-F238E27FC236}">
                <a16:creationId xmlns:a16="http://schemas.microsoft.com/office/drawing/2014/main" id="{CF06590A-6E94-4C60-B134-5EA4BC1269F2}"/>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197</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6596433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6" descr="no13_安楽姿勢">
            <a:extLst>
              <a:ext uri="{FF2B5EF4-FFF2-40B4-BE49-F238E27FC236}">
                <a16:creationId xmlns:a16="http://schemas.microsoft.com/office/drawing/2014/main" id="{C7F4447A-6593-4A1B-A13B-4B043315AB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072" y="2060848"/>
            <a:ext cx="4409936" cy="4206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タイトル 3">
            <a:extLst>
              <a:ext uri="{FF2B5EF4-FFF2-40B4-BE49-F238E27FC236}">
                <a16:creationId xmlns:a16="http://schemas.microsoft.com/office/drawing/2014/main" id="{DE403BD5-18DE-4808-9BE5-48C039290499}"/>
              </a:ext>
            </a:extLst>
          </p:cNvPr>
          <p:cNvSpPr>
            <a:spLocks noGrp="1"/>
          </p:cNvSpPr>
          <p:nvPr>
            <p:ph type="title"/>
          </p:nvPr>
        </p:nvSpPr>
        <p:spPr/>
        <p:txBody>
          <a:bodyPr>
            <a:normAutofit fontScale="90000"/>
          </a:bodyPr>
          <a:lstStyle/>
          <a:p>
            <a:r>
              <a:rPr lang="ja-JP" altLang="en-US" dirty="0"/>
              <a:t>手順⑨異常がないか確認する</a:t>
            </a:r>
          </a:p>
        </p:txBody>
      </p:sp>
      <p:sp>
        <p:nvSpPr>
          <p:cNvPr id="9" name="テキスト ボックス 8">
            <a:extLst>
              <a:ext uri="{FF2B5EF4-FFF2-40B4-BE49-F238E27FC236}">
                <a16:creationId xmlns:a16="http://schemas.microsoft.com/office/drawing/2014/main" id="{2AA4C677-7E13-488A-8FF5-4C778F3F07AB}"/>
              </a:ext>
            </a:extLst>
          </p:cNvPr>
          <p:cNvSpPr txBox="1"/>
          <p:nvPr/>
        </p:nvSpPr>
        <p:spPr>
          <a:xfrm>
            <a:off x="5364088" y="169200"/>
            <a:ext cx="3389069"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5-3.</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胃ろう（液体栄養剤）</a:t>
            </a:r>
          </a:p>
        </p:txBody>
      </p:sp>
      <p:sp>
        <p:nvSpPr>
          <p:cNvPr id="6" name="Text Box 19">
            <a:extLst>
              <a:ext uri="{FF2B5EF4-FFF2-40B4-BE49-F238E27FC236}">
                <a16:creationId xmlns:a16="http://schemas.microsoft.com/office/drawing/2014/main" id="{12BC8400-CFF0-4E1B-9CC5-D7E03F3023C4}"/>
              </a:ext>
            </a:extLst>
          </p:cNvPr>
          <p:cNvSpPr txBox="1">
            <a:spLocks noChangeArrowheads="1"/>
          </p:cNvSpPr>
          <p:nvPr/>
        </p:nvSpPr>
        <p:spPr bwMode="auto">
          <a:xfrm>
            <a:off x="4788024" y="1398367"/>
            <a:ext cx="3960689" cy="4811675"/>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lIns="144000" tIns="180000" rIns="0" bIns="72000">
            <a:spAutoFit/>
          </a:bodyPr>
          <a:lstStyle>
            <a:lvl1pPr marL="266700" indent="-2667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ts val="300"/>
              </a:spcBef>
              <a:buNone/>
            </a:pPr>
            <a:r>
              <a:rPr lang="ja-JP" altLang="en-US" sz="2200" dirty="0">
                <a:latin typeface="Segoe UI" panose="020B0502040204020203" pitchFamily="34" charset="0"/>
                <a:ea typeface="メイリオ" panose="020B0604030504040204" pitchFamily="50" charset="-128"/>
              </a:rPr>
              <a:t>＊胃</a:t>
            </a:r>
            <a:r>
              <a:rPr lang="ja-JP" altLang="en-US" sz="2200" dirty="0" err="1">
                <a:latin typeface="Segoe UI" panose="020B0502040204020203" pitchFamily="34" charset="0"/>
                <a:ea typeface="メイリオ" panose="020B0604030504040204" pitchFamily="50" charset="-128"/>
              </a:rPr>
              <a:t>ろう</a:t>
            </a:r>
            <a:r>
              <a:rPr lang="ja-JP" altLang="en-US" sz="2200" dirty="0">
                <a:latin typeface="Segoe UI" panose="020B0502040204020203" pitchFamily="34" charset="0"/>
                <a:ea typeface="メイリオ" panose="020B0604030504040204" pitchFamily="50" charset="-128"/>
              </a:rPr>
              <a:t>周辺や接続部位から漏れていないか。</a:t>
            </a:r>
          </a:p>
          <a:p>
            <a:pPr>
              <a:spcBef>
                <a:spcPts val="300"/>
              </a:spcBef>
              <a:buNone/>
            </a:pPr>
            <a:r>
              <a:rPr lang="ja-JP" altLang="en-US" sz="2200" dirty="0">
                <a:latin typeface="Segoe UI" panose="020B0502040204020203" pitchFamily="34" charset="0"/>
                <a:ea typeface="メイリオ" panose="020B0604030504040204" pitchFamily="50" charset="-128"/>
              </a:rPr>
              <a:t>＊対象者の表情は苦しそうではないか。</a:t>
            </a:r>
          </a:p>
          <a:p>
            <a:pPr>
              <a:spcBef>
                <a:spcPts val="300"/>
              </a:spcBef>
              <a:buNone/>
            </a:pPr>
            <a:r>
              <a:rPr lang="ja-JP" altLang="en-US" sz="2200" dirty="0">
                <a:latin typeface="Segoe UI" panose="020B0502040204020203" pitchFamily="34" charset="0"/>
                <a:ea typeface="メイリオ" panose="020B0604030504040204" pitchFamily="50" charset="-128"/>
              </a:rPr>
              <a:t>＊下痢、嘔吐、頻脈、発汗、顔面紅潮、めまいなどはないか。</a:t>
            </a:r>
          </a:p>
          <a:p>
            <a:pPr>
              <a:spcBef>
                <a:spcPts val="300"/>
              </a:spcBef>
              <a:buNone/>
            </a:pPr>
            <a:r>
              <a:rPr lang="ja-JP" altLang="en-US" sz="2200" dirty="0">
                <a:latin typeface="Segoe UI" panose="020B0502040204020203" pitchFamily="34" charset="0"/>
                <a:ea typeface="メイリオ" panose="020B0604030504040204" pitchFamily="50" charset="-128"/>
              </a:rPr>
              <a:t>＊意識の変化はないか（呼びかけに応じるか）。</a:t>
            </a:r>
          </a:p>
          <a:p>
            <a:pPr>
              <a:spcBef>
                <a:spcPts val="300"/>
              </a:spcBef>
              <a:buNone/>
            </a:pPr>
            <a:r>
              <a:rPr lang="ja-JP" altLang="en-US" sz="2200" dirty="0">
                <a:latin typeface="Segoe UI" panose="020B0502040204020203" pitchFamily="34" charset="0"/>
                <a:ea typeface="メイリオ" panose="020B0604030504040204" pitchFamily="50" charset="-128"/>
              </a:rPr>
              <a:t>＊息切れはないか（呼吸が速くなっていないか）。</a:t>
            </a:r>
          </a:p>
          <a:p>
            <a:pPr>
              <a:spcBef>
                <a:spcPts val="300"/>
              </a:spcBef>
              <a:buNone/>
            </a:pPr>
            <a:r>
              <a:rPr lang="ja-JP" altLang="en-US" sz="2200" dirty="0">
                <a:latin typeface="Segoe UI" panose="020B0502040204020203" pitchFamily="34" charset="0"/>
                <a:ea typeface="メイリオ" panose="020B0604030504040204" pitchFamily="50" charset="-128"/>
              </a:rPr>
              <a:t>＊急激な滴下や滴下の停止がないか。</a:t>
            </a:r>
          </a:p>
        </p:txBody>
      </p:sp>
      <p:sp>
        <p:nvSpPr>
          <p:cNvPr id="7" name="テキスト ボックス 6">
            <a:extLst>
              <a:ext uri="{FF2B5EF4-FFF2-40B4-BE49-F238E27FC236}">
                <a16:creationId xmlns:a16="http://schemas.microsoft.com/office/drawing/2014/main" id="{354661C0-1F6D-4A81-883E-92617E30C4C3}"/>
              </a:ext>
            </a:extLst>
          </p:cNvPr>
          <p:cNvSpPr txBox="1"/>
          <p:nvPr/>
        </p:nvSpPr>
        <p:spPr>
          <a:xfrm>
            <a:off x="423843" y="6165304"/>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8" name="スライド番号プレースホルダー 1">
            <a:extLst>
              <a:ext uri="{FF2B5EF4-FFF2-40B4-BE49-F238E27FC236}">
                <a16:creationId xmlns:a16="http://schemas.microsoft.com/office/drawing/2014/main" id="{CB5B2941-96CF-48F4-AAB1-961D18EE1CFE}"/>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198</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44239384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A1853B1A-D60D-4A83-B09A-59C9BF8F9763}"/>
              </a:ext>
            </a:extLst>
          </p:cNvPr>
          <p:cNvSpPr>
            <a:spLocks noGrp="1"/>
          </p:cNvSpPr>
          <p:nvPr>
            <p:ph type="title"/>
          </p:nvPr>
        </p:nvSpPr>
        <p:spPr/>
        <p:txBody>
          <a:bodyPr>
            <a:normAutofit fontScale="90000"/>
          </a:bodyPr>
          <a:lstStyle/>
          <a:p>
            <a:r>
              <a:rPr lang="ja-JP" altLang="en-US" dirty="0"/>
              <a:t>手順⑩終わったら胃ろうチューブに白湯を流す</a:t>
            </a:r>
          </a:p>
        </p:txBody>
      </p:sp>
      <p:sp>
        <p:nvSpPr>
          <p:cNvPr id="79877" name="Text Box 19">
            <a:extLst>
              <a:ext uri="{FF2B5EF4-FFF2-40B4-BE49-F238E27FC236}">
                <a16:creationId xmlns:a16="http://schemas.microsoft.com/office/drawing/2014/main" id="{12BC8400-CFF0-4E1B-9CC5-D7E03F3023C4}"/>
              </a:ext>
            </a:extLst>
          </p:cNvPr>
          <p:cNvSpPr txBox="1">
            <a:spLocks noChangeArrowheads="1"/>
          </p:cNvSpPr>
          <p:nvPr/>
        </p:nvSpPr>
        <p:spPr bwMode="auto">
          <a:xfrm>
            <a:off x="4716016" y="3171976"/>
            <a:ext cx="4010174" cy="3253950"/>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lIns="36000" tIns="108000" rIns="36000" bIns="36000" anchor="ctr" anchorCtr="1">
            <a:spAutoFit/>
          </a:bodyPr>
          <a:lstStyle>
            <a:lvl1pPr marL="266700" indent="-2667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1200"/>
              </a:spcBef>
              <a:buFontTx/>
              <a:buNone/>
            </a:pPr>
            <a:r>
              <a:rPr lang="ja-JP" altLang="en-US" sz="2400" dirty="0">
                <a:latin typeface="Segoe UI" panose="020B0502040204020203" pitchFamily="34" charset="0"/>
                <a:ea typeface="メイリオ" panose="020B0604030504040204" pitchFamily="50" charset="-128"/>
              </a:rPr>
              <a:t>＊胃ろうがチューブ型の場合は、栓をする。ボタン型の場合、専用接続用チューブをはずし、栓をする。</a:t>
            </a:r>
            <a:endParaRPr lang="en-US" altLang="ja-JP" sz="2400" dirty="0">
              <a:latin typeface="Segoe UI" panose="020B0502040204020203" pitchFamily="34" charset="0"/>
              <a:ea typeface="メイリオ" panose="020B0604030504040204" pitchFamily="50" charset="-128"/>
            </a:endParaRPr>
          </a:p>
          <a:p>
            <a:pPr eaLnBrk="1" hangingPunct="1">
              <a:spcBef>
                <a:spcPts val="1200"/>
              </a:spcBef>
              <a:buFontTx/>
              <a:buNone/>
            </a:pPr>
            <a:r>
              <a:rPr lang="ja-JP" altLang="en-US" sz="2400" dirty="0">
                <a:latin typeface="Segoe UI" panose="020B0502040204020203" pitchFamily="34" charset="0"/>
                <a:ea typeface="メイリオ" panose="020B0604030504040204" pitchFamily="50" charset="-128"/>
              </a:rPr>
              <a:t>＊胃ろうチューブの先端を対象者が気にならない場所や介護中に引っ張られない場所に巻き取っておく。　　　　　　　　　　　　　　</a:t>
            </a:r>
          </a:p>
        </p:txBody>
      </p:sp>
      <p:pic>
        <p:nvPicPr>
          <p:cNvPr id="79879" name="Picture 8" descr="no16_カニューレ白湯で流す">
            <a:extLst>
              <a:ext uri="{FF2B5EF4-FFF2-40B4-BE49-F238E27FC236}">
                <a16:creationId xmlns:a16="http://schemas.microsoft.com/office/drawing/2014/main" id="{3F701144-ABAC-46AD-B8E1-C7E68BB432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3171976"/>
            <a:ext cx="3528244" cy="333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9">
            <a:extLst>
              <a:ext uri="{FF2B5EF4-FFF2-40B4-BE49-F238E27FC236}">
                <a16:creationId xmlns:a16="http://schemas.microsoft.com/office/drawing/2014/main" id="{3922C352-5066-46C9-88A8-ED33B6E9F612}"/>
              </a:ext>
            </a:extLst>
          </p:cNvPr>
          <p:cNvSpPr txBox="1">
            <a:spLocks noChangeArrowheads="1"/>
          </p:cNvSpPr>
          <p:nvPr/>
        </p:nvSpPr>
        <p:spPr bwMode="auto">
          <a:xfrm>
            <a:off x="251520" y="1224000"/>
            <a:ext cx="864096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66700" indent="-2667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360000" indent="-360000" eaLnBrk="1" hangingPunct="1">
              <a:spcBef>
                <a:spcPts val="1200"/>
              </a:spcBef>
              <a:buFontTx/>
              <a:buNone/>
            </a:pPr>
            <a:r>
              <a:rPr lang="ja-JP" altLang="en-US" sz="2800" dirty="0">
                <a:latin typeface="Segoe UI" panose="020B0502040204020203" pitchFamily="34" charset="0"/>
                <a:ea typeface="メイリオ" panose="020B0604030504040204" pitchFamily="50" charset="-128"/>
              </a:rPr>
              <a:t>○滴下が終了したらクレンメを閉じ、経管栄養セットのラインをはずす。</a:t>
            </a:r>
            <a:endParaRPr lang="en-US" altLang="ja-JP" sz="2800" dirty="0">
              <a:latin typeface="Segoe UI" panose="020B0502040204020203" pitchFamily="34" charset="0"/>
              <a:ea typeface="メイリオ" panose="020B0604030504040204" pitchFamily="50" charset="-128"/>
            </a:endParaRPr>
          </a:p>
          <a:p>
            <a:pPr marL="360000" indent="-360000" eaLnBrk="1" hangingPunct="1">
              <a:spcBef>
                <a:spcPts val="1200"/>
              </a:spcBef>
              <a:buFontTx/>
              <a:buNone/>
            </a:pPr>
            <a:r>
              <a:rPr lang="ja-JP" altLang="en-US" sz="2800" dirty="0">
                <a:latin typeface="Segoe UI" panose="020B0502040204020203" pitchFamily="34" charset="0"/>
                <a:ea typeface="メイリオ" panose="020B0604030504040204" pitchFamily="50" charset="-128"/>
              </a:rPr>
              <a:t>○カテーテルチップ型シリンジに白湯を吸い、胃ろうチューブ内に白湯を流す。</a:t>
            </a:r>
            <a:r>
              <a:rPr lang="ja-JP" altLang="en-US" sz="2000" dirty="0">
                <a:latin typeface="Segoe UI" panose="020B0502040204020203" pitchFamily="34" charset="0"/>
                <a:ea typeface="メイリオ" panose="020B0604030504040204" pitchFamily="50" charset="-128"/>
              </a:rPr>
              <a:t>　　　　　　　　　　　　　　　</a:t>
            </a:r>
          </a:p>
        </p:txBody>
      </p:sp>
      <p:sp>
        <p:nvSpPr>
          <p:cNvPr id="10" name="テキスト ボックス 9">
            <a:extLst>
              <a:ext uri="{FF2B5EF4-FFF2-40B4-BE49-F238E27FC236}">
                <a16:creationId xmlns:a16="http://schemas.microsoft.com/office/drawing/2014/main" id="{B1CA5011-6B2B-4234-8973-103A1E0E39E4}"/>
              </a:ext>
            </a:extLst>
          </p:cNvPr>
          <p:cNvSpPr txBox="1"/>
          <p:nvPr/>
        </p:nvSpPr>
        <p:spPr>
          <a:xfrm>
            <a:off x="5364088" y="169200"/>
            <a:ext cx="3389069"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5-3.</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胃ろう（液体栄養剤）</a:t>
            </a:r>
          </a:p>
        </p:txBody>
      </p:sp>
      <p:sp>
        <p:nvSpPr>
          <p:cNvPr id="9" name="テキスト ボックス 8">
            <a:extLst>
              <a:ext uri="{FF2B5EF4-FFF2-40B4-BE49-F238E27FC236}">
                <a16:creationId xmlns:a16="http://schemas.microsoft.com/office/drawing/2014/main" id="{F92A34E8-D3EB-4BDC-9E6F-999B68DFB1B8}"/>
              </a:ext>
            </a:extLst>
          </p:cNvPr>
          <p:cNvSpPr txBox="1"/>
          <p:nvPr/>
        </p:nvSpPr>
        <p:spPr>
          <a:xfrm>
            <a:off x="423843" y="6165304"/>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8" name="スライド番号プレースホルダー 1">
            <a:extLst>
              <a:ext uri="{FF2B5EF4-FFF2-40B4-BE49-F238E27FC236}">
                <a16:creationId xmlns:a16="http://schemas.microsoft.com/office/drawing/2014/main" id="{9837DC3E-01EB-49D4-9062-5620990D1948}"/>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199</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42153008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A1853B1A-D60D-4A83-B09A-59C9BF8F9763}"/>
              </a:ext>
            </a:extLst>
          </p:cNvPr>
          <p:cNvSpPr>
            <a:spLocks noGrp="1"/>
          </p:cNvSpPr>
          <p:nvPr>
            <p:ph type="title"/>
          </p:nvPr>
        </p:nvSpPr>
        <p:spPr/>
        <p:txBody>
          <a:bodyPr>
            <a:normAutofit fontScale="90000"/>
          </a:bodyPr>
          <a:lstStyle/>
          <a:p>
            <a:r>
              <a:rPr lang="ja-JP" altLang="en-US" dirty="0"/>
              <a:t>手順⑪体位を整える</a:t>
            </a:r>
          </a:p>
        </p:txBody>
      </p:sp>
      <p:sp>
        <p:nvSpPr>
          <p:cNvPr id="79877" name="Text Box 19">
            <a:extLst>
              <a:ext uri="{FF2B5EF4-FFF2-40B4-BE49-F238E27FC236}">
                <a16:creationId xmlns:a16="http://schemas.microsoft.com/office/drawing/2014/main" id="{12BC8400-CFF0-4E1B-9CC5-D7E03F3023C4}"/>
              </a:ext>
            </a:extLst>
          </p:cNvPr>
          <p:cNvSpPr txBox="1">
            <a:spLocks noChangeArrowheads="1"/>
          </p:cNvSpPr>
          <p:nvPr/>
        </p:nvSpPr>
        <p:spPr bwMode="auto">
          <a:xfrm>
            <a:off x="4139952" y="3168000"/>
            <a:ext cx="4619680" cy="3269338"/>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lIns="36000" tIns="108000" rIns="36000" bIns="36000">
            <a:spAutoFit/>
          </a:bodyPr>
          <a:lstStyle>
            <a:lvl1pPr marL="266700" indent="-2667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300"/>
              </a:spcBef>
              <a:buFontTx/>
              <a:buNone/>
            </a:pPr>
            <a:r>
              <a:rPr lang="ja-JP" altLang="en-US" sz="2200" dirty="0">
                <a:latin typeface="Segoe UI" panose="020B0502040204020203" pitchFamily="34" charset="0"/>
                <a:ea typeface="メイリオ" panose="020B0604030504040204" pitchFamily="50" charset="-128"/>
              </a:rPr>
              <a:t>＊終了後しばらくは上体を挙上することを対象者に伝え、安楽の確認をする。</a:t>
            </a:r>
            <a:endParaRPr lang="en-US" altLang="ja-JP" sz="2200" dirty="0">
              <a:latin typeface="Segoe UI" panose="020B0502040204020203" pitchFamily="34" charset="0"/>
              <a:ea typeface="メイリオ" panose="020B0604030504040204" pitchFamily="50" charset="-128"/>
            </a:endParaRPr>
          </a:p>
          <a:p>
            <a:pPr eaLnBrk="1" hangingPunct="1">
              <a:spcBef>
                <a:spcPts val="300"/>
              </a:spcBef>
              <a:buFontTx/>
              <a:buNone/>
            </a:pPr>
            <a:r>
              <a:rPr lang="ja-JP" altLang="en-US" sz="2200" dirty="0">
                <a:latin typeface="Segoe UI" panose="020B0502040204020203" pitchFamily="34" charset="0"/>
                <a:ea typeface="メイリオ" panose="020B0604030504040204" pitchFamily="50" charset="-128"/>
              </a:rPr>
              <a:t>＊上体挙上時間が長いことによる体幹の痛みがないか、安楽な姿勢となっているか確認する。</a:t>
            </a:r>
            <a:endParaRPr lang="en-US" altLang="ja-JP" sz="2200" dirty="0">
              <a:latin typeface="Segoe UI" panose="020B0502040204020203" pitchFamily="34" charset="0"/>
              <a:ea typeface="メイリオ" panose="020B0604030504040204" pitchFamily="50" charset="-128"/>
            </a:endParaRPr>
          </a:p>
          <a:p>
            <a:pPr eaLnBrk="1" hangingPunct="1">
              <a:spcBef>
                <a:spcPts val="300"/>
              </a:spcBef>
              <a:buFontTx/>
              <a:buNone/>
            </a:pPr>
            <a:r>
              <a:rPr lang="ja-JP" altLang="en-US" sz="2200" dirty="0">
                <a:latin typeface="Segoe UI" panose="020B0502040204020203" pitchFamily="34" charset="0"/>
                <a:ea typeface="メイリオ" panose="020B0604030504040204" pitchFamily="50" charset="-128"/>
              </a:rPr>
              <a:t>＊食後２～３時間、お腹の張りによる不快感など、対象者の訴えがあれば聞く。</a:t>
            </a:r>
          </a:p>
        </p:txBody>
      </p:sp>
      <p:sp>
        <p:nvSpPr>
          <p:cNvPr id="18" name="テキスト ボックス 17">
            <a:extLst>
              <a:ext uri="{FF2B5EF4-FFF2-40B4-BE49-F238E27FC236}">
                <a16:creationId xmlns:a16="http://schemas.microsoft.com/office/drawing/2014/main" id="{BD7A1C0F-D03D-456E-8720-6D1DDA5753A4}"/>
              </a:ext>
            </a:extLst>
          </p:cNvPr>
          <p:cNvSpPr txBox="1"/>
          <p:nvPr/>
        </p:nvSpPr>
        <p:spPr>
          <a:xfrm>
            <a:off x="5364088" y="169200"/>
            <a:ext cx="3389069"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5-3.</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胃ろう（液体栄養剤）</a:t>
            </a:r>
          </a:p>
        </p:txBody>
      </p:sp>
      <p:grpSp>
        <p:nvGrpSpPr>
          <p:cNvPr id="15" name="グループ化 14">
            <a:extLst>
              <a:ext uri="{FF2B5EF4-FFF2-40B4-BE49-F238E27FC236}">
                <a16:creationId xmlns:a16="http://schemas.microsoft.com/office/drawing/2014/main" id="{57D3DF3B-834B-4D75-AE16-17A7EA681675}"/>
              </a:ext>
            </a:extLst>
          </p:cNvPr>
          <p:cNvGrpSpPr/>
          <p:nvPr/>
        </p:nvGrpSpPr>
        <p:grpSpPr>
          <a:xfrm>
            <a:off x="88442" y="2332549"/>
            <a:ext cx="4046971" cy="3979846"/>
            <a:chOff x="2627784" y="2084610"/>
            <a:chExt cx="3636962" cy="3576638"/>
          </a:xfrm>
        </p:grpSpPr>
        <p:grpSp>
          <p:nvGrpSpPr>
            <p:cNvPr id="19" name="グループ化 18">
              <a:extLst>
                <a:ext uri="{FF2B5EF4-FFF2-40B4-BE49-F238E27FC236}">
                  <a16:creationId xmlns:a16="http://schemas.microsoft.com/office/drawing/2014/main" id="{EDA90A4A-71E2-4105-81E2-128410D63E00}"/>
                </a:ext>
              </a:extLst>
            </p:cNvPr>
            <p:cNvGrpSpPr/>
            <p:nvPr/>
          </p:nvGrpSpPr>
          <p:grpSpPr>
            <a:xfrm>
              <a:off x="2627784" y="2084610"/>
              <a:ext cx="3636962" cy="3576638"/>
              <a:chOff x="2843213" y="2349500"/>
              <a:chExt cx="3636962" cy="3576638"/>
            </a:xfrm>
          </p:grpSpPr>
          <p:pic>
            <p:nvPicPr>
              <p:cNvPr id="21" name="Picture 7" descr="no9_体位調整ファイラー位jpg">
                <a:extLst>
                  <a:ext uri="{FF2B5EF4-FFF2-40B4-BE49-F238E27FC236}">
                    <a16:creationId xmlns:a16="http://schemas.microsoft.com/office/drawing/2014/main" id="{7A831928-55C5-4723-8BFF-8A3D3F9EE8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2349500"/>
                <a:ext cx="3636962"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フリーフォーム: 図形 21">
                <a:extLst>
                  <a:ext uri="{FF2B5EF4-FFF2-40B4-BE49-F238E27FC236}">
                    <a16:creationId xmlns:a16="http://schemas.microsoft.com/office/drawing/2014/main" id="{7D56113B-14E8-4496-BFB4-CCEFF868A107}"/>
                  </a:ext>
                </a:extLst>
              </p:cNvPr>
              <p:cNvSpPr/>
              <p:nvPr/>
            </p:nvSpPr>
            <p:spPr>
              <a:xfrm>
                <a:off x="4814888" y="2493963"/>
                <a:ext cx="682625" cy="998537"/>
              </a:xfrm>
              <a:custGeom>
                <a:avLst/>
                <a:gdLst>
                  <a:gd name="connsiteX0" fmla="*/ 0 w 682625"/>
                  <a:gd name="connsiteY0" fmla="*/ 493712 h 998537"/>
                  <a:gd name="connsiteX1" fmla="*/ 225425 w 682625"/>
                  <a:gd name="connsiteY1" fmla="*/ 820737 h 998537"/>
                  <a:gd name="connsiteX2" fmla="*/ 328612 w 682625"/>
                  <a:gd name="connsiteY2" fmla="*/ 896937 h 998537"/>
                  <a:gd name="connsiteX3" fmla="*/ 358775 w 682625"/>
                  <a:gd name="connsiteY3" fmla="*/ 895350 h 998537"/>
                  <a:gd name="connsiteX4" fmla="*/ 500062 w 682625"/>
                  <a:gd name="connsiteY4" fmla="*/ 876300 h 998537"/>
                  <a:gd name="connsiteX5" fmla="*/ 573087 w 682625"/>
                  <a:gd name="connsiteY5" fmla="*/ 920750 h 998537"/>
                  <a:gd name="connsiteX6" fmla="*/ 676275 w 682625"/>
                  <a:gd name="connsiteY6" fmla="*/ 998537 h 998537"/>
                  <a:gd name="connsiteX7" fmla="*/ 682625 w 682625"/>
                  <a:gd name="connsiteY7" fmla="*/ 23812 h 998537"/>
                  <a:gd name="connsiteX8" fmla="*/ 142875 w 682625"/>
                  <a:gd name="connsiteY8" fmla="*/ 0 h 998537"/>
                  <a:gd name="connsiteX9" fmla="*/ 0 w 682625"/>
                  <a:gd name="connsiteY9" fmla="*/ 493712 h 998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2625" h="998537">
                    <a:moveTo>
                      <a:pt x="0" y="493712"/>
                    </a:moveTo>
                    <a:lnTo>
                      <a:pt x="225425" y="820737"/>
                    </a:lnTo>
                    <a:lnTo>
                      <a:pt x="328612" y="896937"/>
                    </a:lnTo>
                    <a:lnTo>
                      <a:pt x="358775" y="895350"/>
                    </a:lnTo>
                    <a:lnTo>
                      <a:pt x="500062" y="876300"/>
                    </a:lnTo>
                    <a:lnTo>
                      <a:pt x="573087" y="920750"/>
                    </a:lnTo>
                    <a:lnTo>
                      <a:pt x="676275" y="998537"/>
                    </a:lnTo>
                    <a:cubicBezTo>
                      <a:pt x="678392" y="673629"/>
                      <a:pt x="680508" y="348720"/>
                      <a:pt x="682625" y="23812"/>
                    </a:cubicBezTo>
                    <a:lnTo>
                      <a:pt x="142875" y="0"/>
                    </a:lnTo>
                    <a:lnTo>
                      <a:pt x="0" y="493712"/>
                    </a:lnTo>
                    <a:close/>
                  </a:path>
                </a:pathLst>
              </a:custGeom>
              <a:solidFill>
                <a:schemeClr val="bg1"/>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0" name="フリーフォーム: 図形 19">
              <a:extLst>
                <a:ext uri="{FF2B5EF4-FFF2-40B4-BE49-F238E27FC236}">
                  <a16:creationId xmlns:a16="http://schemas.microsoft.com/office/drawing/2014/main" id="{AB314ECC-7AB1-4081-9940-636793713246}"/>
                </a:ext>
              </a:extLst>
            </p:cNvPr>
            <p:cNvSpPr/>
            <p:nvPr/>
          </p:nvSpPr>
          <p:spPr>
            <a:xfrm>
              <a:off x="5133372" y="3862717"/>
              <a:ext cx="130215" cy="827590"/>
            </a:xfrm>
            <a:custGeom>
              <a:avLst/>
              <a:gdLst>
                <a:gd name="connsiteX0" fmla="*/ 112853 w 130215"/>
                <a:gd name="connsiteY0" fmla="*/ 0 h 827590"/>
                <a:gd name="connsiteX1" fmla="*/ 5787 w 130215"/>
                <a:gd name="connsiteY1" fmla="*/ 182301 h 827590"/>
                <a:gd name="connsiteX2" fmla="*/ 0 w 130215"/>
                <a:gd name="connsiteY2" fmla="*/ 827590 h 827590"/>
                <a:gd name="connsiteX3" fmla="*/ 130215 w 130215"/>
                <a:gd name="connsiteY3" fmla="*/ 824696 h 827590"/>
                <a:gd name="connsiteX4" fmla="*/ 78129 w 130215"/>
                <a:gd name="connsiteY4" fmla="*/ 164939 h 827590"/>
                <a:gd name="connsiteX5" fmla="*/ 112853 w 130215"/>
                <a:gd name="connsiteY5" fmla="*/ 0 h 82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215" h="827590">
                  <a:moveTo>
                    <a:pt x="112853" y="0"/>
                  </a:moveTo>
                  <a:lnTo>
                    <a:pt x="5787" y="182301"/>
                  </a:lnTo>
                  <a:lnTo>
                    <a:pt x="0" y="827590"/>
                  </a:lnTo>
                  <a:lnTo>
                    <a:pt x="130215" y="824696"/>
                  </a:lnTo>
                  <a:lnTo>
                    <a:pt x="78129" y="164939"/>
                  </a:lnTo>
                  <a:lnTo>
                    <a:pt x="112853"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Text Box 19">
            <a:extLst>
              <a:ext uri="{FF2B5EF4-FFF2-40B4-BE49-F238E27FC236}">
                <a16:creationId xmlns:a16="http://schemas.microsoft.com/office/drawing/2014/main" id="{06684248-70AD-401B-9EA1-FEB48FB06745}"/>
              </a:ext>
            </a:extLst>
          </p:cNvPr>
          <p:cNvSpPr txBox="1">
            <a:spLocks noChangeArrowheads="1"/>
          </p:cNvSpPr>
          <p:nvPr/>
        </p:nvSpPr>
        <p:spPr bwMode="auto">
          <a:xfrm>
            <a:off x="251520" y="1224000"/>
            <a:ext cx="864096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66700" indent="-2667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360000" indent="-360000" eaLnBrk="1" hangingPunct="1">
              <a:spcBef>
                <a:spcPts val="600"/>
              </a:spcBef>
              <a:buFontTx/>
              <a:buNone/>
            </a:pPr>
            <a:r>
              <a:rPr lang="ja-JP" altLang="en-US" sz="2800" dirty="0">
                <a:latin typeface="Segoe UI" panose="020B0502040204020203" pitchFamily="34" charset="0"/>
                <a:ea typeface="メイリオ" panose="020B0604030504040204" pitchFamily="50" charset="-128"/>
              </a:rPr>
              <a:t>○終了後しばらくは上体を挙上したまま、安楽な</a:t>
            </a:r>
            <a:br>
              <a:rPr lang="en-US" altLang="ja-JP" sz="2800" dirty="0">
                <a:latin typeface="Segoe UI" panose="020B0502040204020203" pitchFamily="34" charset="0"/>
                <a:ea typeface="メイリオ" panose="020B0604030504040204" pitchFamily="50" charset="-128"/>
              </a:rPr>
            </a:br>
            <a:r>
              <a:rPr lang="ja-JP" altLang="en-US" sz="2800" dirty="0">
                <a:latin typeface="Segoe UI" panose="020B0502040204020203" pitchFamily="34" charset="0"/>
                <a:ea typeface="メイリオ" panose="020B0604030504040204" pitchFamily="50" charset="-128"/>
              </a:rPr>
              <a:t>姿勢を保つ。</a:t>
            </a:r>
            <a:endParaRPr lang="en-US" altLang="ja-JP" sz="2800" dirty="0">
              <a:latin typeface="Segoe UI" panose="020B0502040204020203" pitchFamily="34" charset="0"/>
              <a:ea typeface="メイリオ" panose="020B0604030504040204" pitchFamily="50" charset="-128"/>
            </a:endParaRPr>
          </a:p>
          <a:p>
            <a:pPr marL="360000" indent="-360000" eaLnBrk="1" hangingPunct="1">
              <a:spcBef>
                <a:spcPts val="600"/>
              </a:spcBef>
              <a:buFontTx/>
              <a:buNone/>
            </a:pPr>
            <a:r>
              <a:rPr lang="ja-JP" altLang="en-US" sz="2800" dirty="0">
                <a:latin typeface="Segoe UI" panose="020B0502040204020203" pitchFamily="34" charset="0"/>
                <a:ea typeface="メイリオ" panose="020B0604030504040204" pitchFamily="50" charset="-128"/>
              </a:rPr>
              <a:t>○異常がなければ、体位を整える。</a:t>
            </a:r>
            <a:endParaRPr lang="en-US" altLang="ja-JP" sz="2800" dirty="0">
              <a:latin typeface="Segoe UI" panose="020B0502040204020203" pitchFamily="34" charset="0"/>
              <a:ea typeface="メイリオ" panose="020B0604030504040204" pitchFamily="50" charset="-128"/>
            </a:endParaRPr>
          </a:p>
          <a:p>
            <a:pPr marL="360000" indent="-360000" eaLnBrk="1" hangingPunct="1">
              <a:spcBef>
                <a:spcPts val="600"/>
              </a:spcBef>
              <a:buFontTx/>
              <a:buNone/>
            </a:pPr>
            <a:r>
              <a:rPr lang="ja-JP" altLang="en-US" sz="2800" dirty="0">
                <a:latin typeface="Segoe UI" panose="020B0502040204020203" pitchFamily="34" charset="0"/>
                <a:ea typeface="メイリオ" panose="020B0604030504040204" pitchFamily="50" charset="-128"/>
              </a:rPr>
              <a:t>○必要時は体位交換を再開する。</a:t>
            </a:r>
            <a:r>
              <a:rPr lang="ja-JP" altLang="en-US" sz="2000" dirty="0">
                <a:latin typeface="Segoe UI" panose="020B0502040204020203" pitchFamily="34" charset="0"/>
                <a:ea typeface="メイリオ" panose="020B0604030504040204" pitchFamily="50" charset="-128"/>
              </a:rPr>
              <a:t>　　　　　　　　　　　　　　　</a:t>
            </a:r>
          </a:p>
        </p:txBody>
      </p:sp>
      <p:sp>
        <p:nvSpPr>
          <p:cNvPr id="14" name="テキスト ボックス 13">
            <a:extLst>
              <a:ext uri="{FF2B5EF4-FFF2-40B4-BE49-F238E27FC236}">
                <a16:creationId xmlns:a16="http://schemas.microsoft.com/office/drawing/2014/main" id="{39D0CA42-6F1F-4EFB-B905-44628C574122}"/>
              </a:ext>
            </a:extLst>
          </p:cNvPr>
          <p:cNvSpPr txBox="1"/>
          <p:nvPr/>
        </p:nvSpPr>
        <p:spPr>
          <a:xfrm>
            <a:off x="423843" y="6165304"/>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13" name="スライド番号プレースホルダー 1">
            <a:extLst>
              <a:ext uri="{FF2B5EF4-FFF2-40B4-BE49-F238E27FC236}">
                <a16:creationId xmlns:a16="http://schemas.microsoft.com/office/drawing/2014/main" id="{85F9401B-F654-46EA-B4A4-3A50D68F89CA}"/>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200</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20593926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E518EB44-7EBD-42C6-83D1-35A35DEC3517}"/>
              </a:ext>
            </a:extLst>
          </p:cNvPr>
          <p:cNvSpPr>
            <a:spLocks noGrp="1"/>
          </p:cNvSpPr>
          <p:nvPr>
            <p:ph type="title"/>
          </p:nvPr>
        </p:nvSpPr>
        <p:spPr/>
        <p:txBody>
          <a:bodyPr>
            <a:normAutofit fontScale="90000"/>
          </a:bodyPr>
          <a:lstStyle/>
          <a:p>
            <a:r>
              <a:rPr lang="ja-JP" altLang="en-US" dirty="0"/>
              <a:t>報告、片付け、記録</a:t>
            </a:r>
          </a:p>
        </p:txBody>
      </p:sp>
      <p:sp>
        <p:nvSpPr>
          <p:cNvPr id="8" name="フリーフォーム: 図形 7">
            <a:extLst>
              <a:ext uri="{FF2B5EF4-FFF2-40B4-BE49-F238E27FC236}">
                <a16:creationId xmlns:a16="http://schemas.microsoft.com/office/drawing/2014/main" id="{5A77CAC7-210D-4586-A7F8-9C9FEDC23B62}"/>
              </a:ext>
            </a:extLst>
          </p:cNvPr>
          <p:cNvSpPr/>
          <p:nvPr/>
        </p:nvSpPr>
        <p:spPr>
          <a:xfrm>
            <a:off x="2917596" y="3490274"/>
            <a:ext cx="190893" cy="518474"/>
          </a:xfrm>
          <a:custGeom>
            <a:avLst/>
            <a:gdLst>
              <a:gd name="connsiteX0" fmla="*/ 0 w 190893"/>
              <a:gd name="connsiteY0" fmla="*/ 228600 h 518474"/>
              <a:gd name="connsiteX1" fmla="*/ 51847 w 190893"/>
              <a:gd name="connsiteY1" fmla="*/ 84841 h 518474"/>
              <a:gd name="connsiteX2" fmla="*/ 190893 w 190893"/>
              <a:gd name="connsiteY2" fmla="*/ 0 h 518474"/>
              <a:gd name="connsiteX3" fmla="*/ 183823 w 190893"/>
              <a:gd name="connsiteY3" fmla="*/ 518474 h 518474"/>
              <a:gd name="connsiteX4" fmla="*/ 51847 w 190893"/>
              <a:gd name="connsiteY4" fmla="*/ 509048 h 518474"/>
              <a:gd name="connsiteX5" fmla="*/ 0 w 190893"/>
              <a:gd name="connsiteY5" fmla="*/ 228600 h 518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893" h="518474">
                <a:moveTo>
                  <a:pt x="0" y="228600"/>
                </a:moveTo>
                <a:lnTo>
                  <a:pt x="51847" y="84841"/>
                </a:lnTo>
                <a:lnTo>
                  <a:pt x="190893" y="0"/>
                </a:lnTo>
                <a:cubicBezTo>
                  <a:pt x="188536" y="172825"/>
                  <a:pt x="186180" y="345649"/>
                  <a:pt x="183823" y="518474"/>
                </a:cubicBezTo>
                <a:lnTo>
                  <a:pt x="51847" y="509048"/>
                </a:lnTo>
                <a:lnTo>
                  <a:pt x="0" y="22860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Text Box 6">
            <a:extLst>
              <a:ext uri="{FF2B5EF4-FFF2-40B4-BE49-F238E27FC236}">
                <a16:creationId xmlns:a16="http://schemas.microsoft.com/office/drawing/2014/main" id="{8DF37FF9-60C4-41B2-9364-465158563C9E}"/>
              </a:ext>
            </a:extLst>
          </p:cNvPr>
          <p:cNvSpPr txBox="1">
            <a:spLocks noChangeArrowheads="1"/>
          </p:cNvSpPr>
          <p:nvPr/>
        </p:nvSpPr>
        <p:spPr bwMode="auto">
          <a:xfrm>
            <a:off x="251520" y="1224000"/>
            <a:ext cx="8640960" cy="2981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defPPr>
              <a:defRPr lang="ja-JP"/>
            </a:defPPr>
            <a:lvl1pPr defTabSz="873125">
              <a:spcBef>
                <a:spcPct val="0"/>
              </a:spcBef>
              <a:buFontTx/>
              <a:buNone/>
              <a:defRPr sz="3200">
                <a:latin typeface="Segoe UI" panose="020B0502040204020203" pitchFamily="34" charset="0"/>
                <a:ea typeface="メイリオ" panose="020B0604030504040204" pitchFamily="50" charset="-128"/>
              </a:defRPr>
            </a:lvl1pPr>
            <a:lvl2pPr marL="742950" indent="-285750" defTabSz="873125">
              <a:spcBef>
                <a:spcPct val="20000"/>
              </a:spcBef>
              <a:buChar char="–"/>
              <a:defRPr sz="2600">
                <a:latin typeface="Arial" panose="020B0604020202020204" pitchFamily="34" charset="0"/>
                <a:ea typeface="ＭＳ Ｐゴシック" panose="020B0600070205080204" pitchFamily="50" charset="-128"/>
              </a:defRPr>
            </a:lvl2pPr>
            <a:lvl3pPr marL="1143000" indent="-228600" defTabSz="873125">
              <a:spcBef>
                <a:spcPct val="20000"/>
              </a:spcBef>
              <a:buChar char="•"/>
              <a:defRPr sz="2300">
                <a:latin typeface="Arial" panose="020B0604020202020204" pitchFamily="34" charset="0"/>
                <a:ea typeface="ＭＳ Ｐゴシック" panose="020B0600070205080204" pitchFamily="50" charset="-128"/>
              </a:defRPr>
            </a:lvl3pPr>
            <a:lvl4pPr marL="1600200" indent="-228600" defTabSz="873125">
              <a:spcBef>
                <a:spcPct val="20000"/>
              </a:spcBef>
              <a:buChar char="–"/>
              <a:defRPr sz="1900">
                <a:latin typeface="Arial" panose="020B0604020202020204" pitchFamily="34" charset="0"/>
                <a:ea typeface="ＭＳ Ｐゴシック" panose="020B0600070205080204" pitchFamily="50" charset="-128"/>
              </a:defRPr>
            </a:lvl4pPr>
            <a:lvl5pPr marL="2057400" indent="-228600" defTabSz="873125">
              <a:spcBef>
                <a:spcPct val="20000"/>
              </a:spcBef>
              <a:buChar char="»"/>
              <a:defRPr sz="1900">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9pPr>
          </a:lstStyle>
          <a:p>
            <a:pPr marL="360000" marR="0" lvl="0" indent="-360000" defTabSz="873125" rtl="0" eaLnBrk="1" fontAlgn="auto" latinLnBrk="0" hangingPunct="1">
              <a:lnSpc>
                <a:spcPct val="100000"/>
              </a:lnSpc>
              <a:spcBef>
                <a:spcPts val="120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○指導看護師に対し、対象者の状態等を報告する。</a:t>
            </a:r>
            <a:r>
              <a:rPr lang="ja-JP" altLang="en-US" sz="2800" dirty="0">
                <a:solidFill>
                  <a:prstClr val="black"/>
                </a:solidFill>
              </a:rPr>
              <a:t>ヒヤリ・ハット、アクシデントがあれば、あわせて報告する。</a:t>
            </a:r>
            <a:endParaRPr lang="en-US" altLang="ja-JP" sz="2800" dirty="0">
              <a:solidFill>
                <a:prstClr val="black"/>
              </a:solidFill>
            </a:endParaRPr>
          </a:p>
          <a:p>
            <a:pPr marL="360000" marR="0" lvl="0" indent="-360000" defTabSz="873125" rtl="0" eaLnBrk="1" fontAlgn="auto" latinLnBrk="0" hangingPunct="1">
              <a:lnSpc>
                <a:spcPct val="100000"/>
              </a:lnSpc>
              <a:spcBef>
                <a:spcPts val="1200"/>
              </a:spcBef>
              <a:spcAft>
                <a:spcPts val="0"/>
              </a:spcAft>
              <a:buClrTx/>
              <a:buSzTx/>
              <a:buFontTx/>
              <a:buNone/>
              <a:tabLst/>
              <a:defRPr/>
            </a:pPr>
            <a:r>
              <a:rPr lang="ja-JP" altLang="en-US" sz="2800" dirty="0">
                <a:solidFill>
                  <a:prstClr val="black"/>
                </a:solidFill>
              </a:rPr>
              <a:t>○</a:t>
            </a: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使用物品の後片付けを行う。</a:t>
            </a:r>
            <a:endParaRPr kumimoji="1" lang="en-US" altLang="ja-JP"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360000" marR="0" lvl="0" indent="-360000" defTabSz="873125" rtl="0" eaLnBrk="1" fontAlgn="auto" latinLnBrk="0" hangingPunct="1">
              <a:lnSpc>
                <a:spcPct val="100000"/>
              </a:lnSpc>
              <a:spcBef>
                <a:spcPts val="1200"/>
              </a:spcBef>
              <a:spcAft>
                <a:spcPts val="0"/>
              </a:spcAft>
              <a:buClrTx/>
              <a:buSzTx/>
              <a:buFontTx/>
              <a:buNone/>
              <a:tabLst/>
              <a:defRPr/>
            </a:pPr>
            <a:r>
              <a:rPr lang="ja-JP" altLang="en-US" sz="2800" dirty="0">
                <a:solidFill>
                  <a:prstClr val="black"/>
                </a:solidFill>
              </a:rPr>
              <a:t>○実施記録を書く。ヒヤリ・ハットがあれば、業務の後に記録する。</a:t>
            </a:r>
            <a:endPar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p:txBody>
      </p:sp>
      <p:sp>
        <p:nvSpPr>
          <p:cNvPr id="16" name="テキスト ボックス 15">
            <a:extLst>
              <a:ext uri="{FF2B5EF4-FFF2-40B4-BE49-F238E27FC236}">
                <a16:creationId xmlns:a16="http://schemas.microsoft.com/office/drawing/2014/main" id="{9F328235-906F-4759-96D3-3A91B9F579AA}"/>
              </a:ext>
            </a:extLst>
          </p:cNvPr>
          <p:cNvSpPr txBox="1"/>
          <p:nvPr/>
        </p:nvSpPr>
        <p:spPr>
          <a:xfrm>
            <a:off x="5364088" y="169200"/>
            <a:ext cx="3389069"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5-3.</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胃ろう（液体栄養剤）</a:t>
            </a:r>
          </a:p>
        </p:txBody>
      </p:sp>
      <p:pic>
        <p:nvPicPr>
          <p:cNvPr id="10" name="図 9">
            <a:extLst>
              <a:ext uri="{FF2B5EF4-FFF2-40B4-BE49-F238E27FC236}">
                <a16:creationId xmlns:a16="http://schemas.microsoft.com/office/drawing/2014/main" id="{B17A5856-BBB5-43F9-89D7-605782A687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3790292"/>
            <a:ext cx="2879068" cy="2879068"/>
          </a:xfrm>
          <a:prstGeom prst="rect">
            <a:avLst/>
          </a:prstGeom>
        </p:spPr>
      </p:pic>
      <p:sp>
        <p:nvSpPr>
          <p:cNvPr id="7" name="テキスト ボックス 6">
            <a:extLst>
              <a:ext uri="{FF2B5EF4-FFF2-40B4-BE49-F238E27FC236}">
                <a16:creationId xmlns:a16="http://schemas.microsoft.com/office/drawing/2014/main" id="{0639C078-7E5C-41FF-9A86-07F79E3DD33C}"/>
              </a:ext>
            </a:extLst>
          </p:cNvPr>
          <p:cNvSpPr txBox="1"/>
          <p:nvPr/>
        </p:nvSpPr>
        <p:spPr>
          <a:xfrm>
            <a:off x="567859" y="6165304"/>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9" name="スライド番号プレースホルダー 1">
            <a:extLst>
              <a:ext uri="{FF2B5EF4-FFF2-40B4-BE49-F238E27FC236}">
                <a16:creationId xmlns:a16="http://schemas.microsoft.com/office/drawing/2014/main" id="{B92FA45A-96BA-45BD-A477-56A85AB4EC5C}"/>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201</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5659008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2" name="Picture 132" descr="咳エチケット">
            <a:extLst>
              <a:ext uri="{FF2B5EF4-FFF2-40B4-BE49-F238E27FC236}">
                <a16:creationId xmlns:a16="http://schemas.microsoft.com/office/drawing/2014/main" id="{69F89F06-D7D3-4DE5-A9AB-E5C3133A98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6753" y="1124744"/>
            <a:ext cx="6131960" cy="5317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0D5B7196-7A58-44D4-812E-BD30D578A203}"/>
              </a:ext>
            </a:extLst>
          </p:cNvPr>
          <p:cNvSpPr>
            <a:spLocks noGrp="1"/>
          </p:cNvSpPr>
          <p:nvPr>
            <p:ph type="title"/>
          </p:nvPr>
        </p:nvSpPr>
        <p:spPr/>
        <p:txBody>
          <a:bodyPr>
            <a:normAutofit fontScale="90000"/>
          </a:bodyPr>
          <a:lstStyle/>
          <a:p>
            <a:r>
              <a:rPr lang="ja-JP" altLang="en-US" dirty="0"/>
              <a:t>咳エチケット　</a:t>
            </a:r>
            <a:endParaRPr kumimoji="1" lang="ja-JP" altLang="en-US" dirty="0"/>
          </a:p>
        </p:txBody>
      </p:sp>
      <p:sp>
        <p:nvSpPr>
          <p:cNvPr id="4" name="テキスト ボックス 3">
            <a:extLst>
              <a:ext uri="{FF2B5EF4-FFF2-40B4-BE49-F238E27FC236}">
                <a16:creationId xmlns:a16="http://schemas.microsoft.com/office/drawing/2014/main" id="{49334879-3895-445C-AFB7-E7F7BFFA5B2D}"/>
              </a:ext>
            </a:extLst>
          </p:cNvPr>
          <p:cNvSpPr txBox="1"/>
          <p:nvPr/>
        </p:nvSpPr>
        <p:spPr>
          <a:xfrm>
            <a:off x="395288" y="4941168"/>
            <a:ext cx="4752776" cy="1289753"/>
          </a:xfrm>
          <a:prstGeom prst="rect">
            <a:avLst/>
          </a:prstGeom>
          <a:solidFill>
            <a:srgbClr val="FFFFFF"/>
          </a:solidFill>
          <a:ln>
            <a:solidFill>
              <a:schemeClr val="accent2">
                <a:lumMod val="60000"/>
                <a:lumOff val="40000"/>
              </a:schemeClr>
            </a:solidFill>
          </a:ln>
        </p:spPr>
        <p:txBody>
          <a:bodyPr wrap="square" lIns="180000" tIns="90000" rIns="180000" bIns="90000" rtlCol="0" anchor="ctr">
            <a:spAutoFit/>
          </a:bodyPr>
          <a:lstStyle/>
          <a:p>
            <a:r>
              <a:rPr kumimoji="1" lang="ja-JP" altLang="en-US" sz="2400" dirty="0">
                <a:latin typeface="Segoe UI" panose="020B0502040204020203" pitchFamily="34" charset="0"/>
                <a:ea typeface="メイリオ" panose="020B0604030504040204" pitchFamily="50" charset="-128"/>
              </a:rPr>
              <a:t>風邪などをひいている場合は、咳エチケットとしてマスクを</a:t>
            </a:r>
            <a:endParaRPr kumimoji="1" lang="en-US" altLang="ja-JP" sz="2400" dirty="0">
              <a:latin typeface="Segoe UI" panose="020B0502040204020203" pitchFamily="34" charset="0"/>
              <a:ea typeface="メイリオ" panose="020B0604030504040204" pitchFamily="50" charset="-128"/>
            </a:endParaRPr>
          </a:p>
          <a:p>
            <a:r>
              <a:rPr lang="ja-JP" altLang="en-US" sz="2400" dirty="0">
                <a:latin typeface="Segoe UI" panose="020B0502040204020203" pitchFamily="34" charset="0"/>
                <a:ea typeface="メイリオ" panose="020B0604030504040204" pitchFamily="50" charset="-128"/>
              </a:rPr>
              <a:t>必ず装着しましょう。</a:t>
            </a:r>
            <a:endParaRPr kumimoji="1" lang="ja-JP" altLang="en-US" sz="2400" dirty="0">
              <a:latin typeface="Segoe UI" panose="020B0502040204020203" pitchFamily="34" charset="0"/>
              <a:ea typeface="メイリオ" panose="020B0604030504040204" pitchFamily="50" charset="-128"/>
            </a:endParaRPr>
          </a:p>
        </p:txBody>
      </p:sp>
      <p:sp>
        <p:nvSpPr>
          <p:cNvPr id="8" name="テキスト ボックス 7">
            <a:extLst>
              <a:ext uri="{FF2B5EF4-FFF2-40B4-BE49-F238E27FC236}">
                <a16:creationId xmlns:a16="http://schemas.microsoft.com/office/drawing/2014/main" id="{8315AA12-AEE6-434C-957E-FA072CD3145C}"/>
              </a:ext>
            </a:extLst>
          </p:cNvPr>
          <p:cNvSpPr txBox="1"/>
          <p:nvPr/>
        </p:nvSpPr>
        <p:spPr>
          <a:xfrm>
            <a:off x="5609004" y="169200"/>
            <a:ext cx="2491388"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2-2.</a:t>
            </a:r>
            <a:r>
              <a:rPr lang="ja-JP" altLang="en-US" sz="1400" b="1" dirty="0">
                <a:solidFill>
                  <a:schemeClr val="bg1"/>
                </a:solidFill>
                <a:latin typeface="游ゴシック" panose="020B0400000000000000" pitchFamily="50" charset="-128"/>
                <a:ea typeface="游ゴシック" panose="020B0400000000000000" pitchFamily="50" charset="-128"/>
              </a:rPr>
              <a:t>感染予防の具体的な方法</a:t>
            </a:r>
          </a:p>
        </p:txBody>
      </p:sp>
      <p:sp>
        <p:nvSpPr>
          <p:cNvPr id="7" name="テキスト ボックス 6">
            <a:extLst>
              <a:ext uri="{FF2B5EF4-FFF2-40B4-BE49-F238E27FC236}">
                <a16:creationId xmlns:a16="http://schemas.microsoft.com/office/drawing/2014/main" id="{2A7A264C-FDF9-4297-9712-BD8B0C3ECDCB}"/>
              </a:ext>
            </a:extLst>
          </p:cNvPr>
          <p:cNvSpPr txBox="1"/>
          <p:nvPr/>
        </p:nvSpPr>
        <p:spPr>
          <a:xfrm>
            <a:off x="351835" y="6230921"/>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9" name="スライド番号プレースホルダー 1">
            <a:extLst>
              <a:ext uri="{FF2B5EF4-FFF2-40B4-BE49-F238E27FC236}">
                <a16:creationId xmlns:a16="http://schemas.microsoft.com/office/drawing/2014/main" id="{59A9AC39-83F7-4412-890C-473BDBCEED6B}"/>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16</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588118272"/>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4">
            <a:extLst>
              <a:ext uri="{FF2B5EF4-FFF2-40B4-BE49-F238E27FC236}">
                <a16:creationId xmlns:a16="http://schemas.microsoft.com/office/drawing/2014/main" id="{3AB7661C-D410-4C8C-BCF7-3AD7D29B2A23}"/>
              </a:ext>
            </a:extLst>
          </p:cNvPr>
          <p:cNvSpPr>
            <a:spLocks noChangeArrowheads="1"/>
          </p:cNvSpPr>
          <p:nvPr/>
        </p:nvSpPr>
        <p:spPr bwMode="auto">
          <a:xfrm>
            <a:off x="0" y="0"/>
            <a:ext cx="9144000" cy="981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sp>
        <p:nvSpPr>
          <p:cNvPr id="3" name="タイトル 2">
            <a:extLst>
              <a:ext uri="{FF2B5EF4-FFF2-40B4-BE49-F238E27FC236}">
                <a16:creationId xmlns:a16="http://schemas.microsoft.com/office/drawing/2014/main" id="{746DEE40-EDA0-4CE6-8929-33FAFD9FE203}"/>
              </a:ext>
            </a:extLst>
          </p:cNvPr>
          <p:cNvSpPr>
            <a:spLocks noGrp="1"/>
          </p:cNvSpPr>
          <p:nvPr>
            <p:ph type="title"/>
          </p:nvPr>
        </p:nvSpPr>
        <p:spPr/>
        <p:txBody>
          <a:bodyPr>
            <a:normAutofit/>
          </a:bodyPr>
          <a:lstStyle/>
          <a:p>
            <a:pPr algn="ctr"/>
            <a:r>
              <a:rPr lang="ja-JP" altLang="en-US" dirty="0"/>
              <a:t>胃ろうによる経管栄養の手順</a:t>
            </a:r>
            <a:br>
              <a:rPr lang="ja-JP" altLang="en-US" dirty="0"/>
            </a:br>
            <a:r>
              <a:rPr lang="ja-JP" altLang="en-US" dirty="0"/>
              <a:t>（半固形栄養剤の場合）</a:t>
            </a:r>
            <a:endParaRPr kumimoji="1" lang="ja-JP" altLang="en-US" dirty="0"/>
          </a:p>
        </p:txBody>
      </p:sp>
      <p:sp>
        <p:nvSpPr>
          <p:cNvPr id="4" name="スライド番号プレースホルダー 1">
            <a:extLst>
              <a:ext uri="{FF2B5EF4-FFF2-40B4-BE49-F238E27FC236}">
                <a16:creationId xmlns:a16="http://schemas.microsoft.com/office/drawing/2014/main" id="{A8A5555A-E3C7-4937-BAF0-3E5DE051C4E5}"/>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202</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171728047"/>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6" name="Rectangle 5">
            <a:extLst>
              <a:ext uri="{FF2B5EF4-FFF2-40B4-BE49-F238E27FC236}">
                <a16:creationId xmlns:a16="http://schemas.microsoft.com/office/drawing/2014/main" id="{3EF28ABD-07EB-4D19-B3F2-5408020D1827}"/>
              </a:ext>
            </a:extLst>
          </p:cNvPr>
          <p:cNvSpPr>
            <a:spLocks noGrp="1"/>
          </p:cNvSpPr>
          <p:nvPr>
            <p:ph type="title"/>
          </p:nvPr>
        </p:nvSpPr>
        <p:spPr/>
        <p:txBody>
          <a:bodyPr>
            <a:noAutofit/>
          </a:bodyPr>
          <a:lstStyle/>
          <a:p>
            <a:pPr algn="l" eaLnBrk="1" hangingPunct="1"/>
            <a:r>
              <a:rPr lang="ja-JP" altLang="en-US" sz="2200" spc="-150" dirty="0"/>
              <a:t>実施準備：「流水と石けん」による手洗い、指示書の確認、体調の確認</a:t>
            </a:r>
          </a:p>
        </p:txBody>
      </p:sp>
      <p:sp>
        <p:nvSpPr>
          <p:cNvPr id="12" name="テキスト ボックス 11">
            <a:extLst>
              <a:ext uri="{FF2B5EF4-FFF2-40B4-BE49-F238E27FC236}">
                <a16:creationId xmlns:a16="http://schemas.microsoft.com/office/drawing/2014/main" id="{83B5EAEA-7311-4BCE-AFA8-8B8D9B0069FD}"/>
              </a:ext>
            </a:extLst>
          </p:cNvPr>
          <p:cNvSpPr txBox="1"/>
          <p:nvPr/>
        </p:nvSpPr>
        <p:spPr>
          <a:xfrm>
            <a:off x="5179858" y="169200"/>
            <a:ext cx="3568606"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5-4.</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胃ろう（半固形栄養剤）</a:t>
            </a:r>
          </a:p>
        </p:txBody>
      </p:sp>
      <p:pic>
        <p:nvPicPr>
          <p:cNvPr id="10" name="Picture 11" descr="no4">
            <a:extLst>
              <a:ext uri="{FF2B5EF4-FFF2-40B4-BE49-F238E27FC236}">
                <a16:creationId xmlns:a16="http://schemas.microsoft.com/office/drawing/2014/main" id="{6B867D2E-FD4F-45FD-8578-80F361B9E6C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328" y="3180903"/>
            <a:ext cx="3744416" cy="3093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7">
            <a:extLst>
              <a:ext uri="{FF2B5EF4-FFF2-40B4-BE49-F238E27FC236}">
                <a16:creationId xmlns:a16="http://schemas.microsoft.com/office/drawing/2014/main" id="{8F032958-19B0-4A35-9DE7-576BAAC52209}"/>
              </a:ext>
            </a:extLst>
          </p:cNvPr>
          <p:cNvSpPr>
            <a:spLocks noChangeArrowheads="1"/>
          </p:cNvSpPr>
          <p:nvPr/>
        </p:nvSpPr>
        <p:spPr bwMode="auto">
          <a:xfrm>
            <a:off x="3851920" y="5696098"/>
            <a:ext cx="4896544" cy="504825"/>
          </a:xfrm>
          <a:prstGeom prst="rect">
            <a:avLst/>
          </a:prstGeom>
          <a:solidFill>
            <a:schemeClr val="accent2"/>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tIns="0" bIns="0" anchor="ctr" anchorCtr="1"/>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800" b="1" dirty="0">
                <a:solidFill>
                  <a:schemeClr val="bg1"/>
                </a:solidFill>
                <a:latin typeface="Segoe UI" panose="020B0502040204020203" pitchFamily="34" charset="0"/>
                <a:ea typeface="メイリオ" panose="020B0604030504040204" pitchFamily="50" charset="-128"/>
              </a:rPr>
              <a:t>ここまでは、ケアの前に済ませておきます</a:t>
            </a:r>
          </a:p>
        </p:txBody>
      </p:sp>
      <p:sp>
        <p:nvSpPr>
          <p:cNvPr id="9" name="Text Box 18">
            <a:extLst>
              <a:ext uri="{FF2B5EF4-FFF2-40B4-BE49-F238E27FC236}">
                <a16:creationId xmlns:a16="http://schemas.microsoft.com/office/drawing/2014/main" id="{65299F45-13B5-42F4-ACFB-9FBB7F993E8B}"/>
              </a:ext>
            </a:extLst>
          </p:cNvPr>
          <p:cNvSpPr txBox="1">
            <a:spLocks noChangeArrowheads="1"/>
          </p:cNvSpPr>
          <p:nvPr/>
        </p:nvSpPr>
        <p:spPr bwMode="auto">
          <a:xfrm>
            <a:off x="251520" y="1224000"/>
            <a:ext cx="882096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chorCtr="0">
            <a:spAutoFit/>
          </a:bodyPr>
          <a:lstStyle>
            <a:defPPr>
              <a:defRPr lang="ja-JP"/>
            </a:defPPr>
            <a:lvl1pPr marL="360000" indent="-360000">
              <a:spcBef>
                <a:spcPts val="1200"/>
              </a:spcBef>
              <a:defRPr sz="2800">
                <a:latin typeface="Segoe UI" panose="020B0502040204020203" pitchFamily="34" charset="0"/>
                <a:ea typeface="メイリオ" panose="020B0604030504040204" pitchFamily="50" charset="-128"/>
              </a:defRPr>
            </a:lvl1pPr>
            <a:lvl2pPr marL="742950" indent="-285750">
              <a:defRPr>
                <a:latin typeface="Arial" panose="020B0604020202020204" pitchFamily="34" charset="0"/>
                <a:ea typeface="ＭＳ Ｐゴシック" panose="020B0600070205080204" pitchFamily="50" charset="-128"/>
              </a:defRPr>
            </a:lvl2pPr>
            <a:lvl3pPr marL="1143000" indent="-228600">
              <a:defRPr>
                <a:latin typeface="Arial" panose="020B0604020202020204" pitchFamily="34" charset="0"/>
                <a:ea typeface="ＭＳ Ｐゴシック" panose="020B0600070205080204" pitchFamily="50" charset="-128"/>
              </a:defRPr>
            </a:lvl3pPr>
            <a:lvl4pPr marL="1600200" indent="-228600">
              <a:defRPr>
                <a:latin typeface="Arial" panose="020B0604020202020204" pitchFamily="34" charset="0"/>
                <a:ea typeface="ＭＳ Ｐゴシック" panose="020B0600070205080204" pitchFamily="50" charset="-128"/>
              </a:defRPr>
            </a:lvl4pPr>
            <a:lvl5pPr marL="2057400" indent="-228600">
              <a:defRPr>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a:latin typeface="Arial" panose="020B0604020202020204" pitchFamily="34" charset="0"/>
                <a:ea typeface="ＭＳ Ｐゴシック" panose="020B0600070205080204" pitchFamily="50" charset="-128"/>
              </a:defRPr>
            </a:lvl9pPr>
          </a:lstStyle>
          <a:p>
            <a:r>
              <a:rPr lang="ja-JP" altLang="en-US" dirty="0"/>
              <a:t>○訪問時、「流水と石けん」による手洗いを済ませておく</a:t>
            </a:r>
            <a:endParaRPr lang="en-US" altLang="ja-JP" dirty="0"/>
          </a:p>
          <a:p>
            <a:r>
              <a:rPr lang="ja-JP" altLang="en-US" dirty="0"/>
              <a:t>○医師の指示書を確認する</a:t>
            </a:r>
            <a:endParaRPr lang="en-US" altLang="ja-JP" dirty="0"/>
          </a:p>
          <a:p>
            <a:r>
              <a:rPr lang="ja-JP" altLang="en-US" dirty="0"/>
              <a:t>○対象者本人・家族もしくは記録にて、体調を確認</a:t>
            </a:r>
            <a:br>
              <a:rPr lang="en-US" altLang="ja-JP" dirty="0"/>
            </a:br>
            <a:r>
              <a:rPr lang="ja-JP" altLang="en-US" dirty="0"/>
              <a:t>する</a:t>
            </a:r>
            <a:endParaRPr lang="ja-JP" altLang="en-US" strike="dblStrike" dirty="0"/>
          </a:p>
        </p:txBody>
      </p:sp>
      <p:sp>
        <p:nvSpPr>
          <p:cNvPr id="11" name="テキスト ボックス 10">
            <a:extLst>
              <a:ext uri="{FF2B5EF4-FFF2-40B4-BE49-F238E27FC236}">
                <a16:creationId xmlns:a16="http://schemas.microsoft.com/office/drawing/2014/main" id="{1BC84664-998B-4348-9A42-2688B2F56F07}"/>
              </a:ext>
            </a:extLst>
          </p:cNvPr>
          <p:cNvSpPr txBox="1"/>
          <p:nvPr/>
        </p:nvSpPr>
        <p:spPr>
          <a:xfrm>
            <a:off x="423843" y="6165304"/>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8" name="スライド番号プレースホルダー 1">
            <a:extLst>
              <a:ext uri="{FF2B5EF4-FFF2-40B4-BE49-F238E27FC236}">
                <a16:creationId xmlns:a16="http://schemas.microsoft.com/office/drawing/2014/main" id="{5CF1ADFD-5A6D-46F4-9413-5A0E48E6B754}"/>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203</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51303936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2" name="Picture 6" descr="no5">
            <a:extLst>
              <a:ext uri="{FF2B5EF4-FFF2-40B4-BE49-F238E27FC236}">
                <a16:creationId xmlns:a16="http://schemas.microsoft.com/office/drawing/2014/main" id="{02863B81-18D6-449A-914F-448389796A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688" y="2132856"/>
            <a:ext cx="5472559" cy="3650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Text Box 18">
            <a:extLst>
              <a:ext uri="{FF2B5EF4-FFF2-40B4-BE49-F238E27FC236}">
                <a16:creationId xmlns:a16="http://schemas.microsoft.com/office/drawing/2014/main" id="{8725E13C-2196-4225-8D33-4EA382CC8E02}"/>
              </a:ext>
            </a:extLst>
          </p:cNvPr>
          <p:cNvSpPr txBox="1">
            <a:spLocks noChangeArrowheads="1"/>
          </p:cNvSpPr>
          <p:nvPr/>
        </p:nvSpPr>
        <p:spPr bwMode="auto">
          <a:xfrm>
            <a:off x="971600" y="5681981"/>
            <a:ext cx="7200801" cy="555331"/>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tIns="108000" bIns="36000" anchor="ctr" anchorCtr="1">
            <a:spAutoFit/>
          </a:bodyPr>
          <a:lstStyle>
            <a:lvl1pPr marL="266700" indent="-2667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600" dirty="0">
                <a:latin typeface="Segoe UI" panose="020B0502040204020203" pitchFamily="34" charset="0"/>
                <a:ea typeface="メイリオ" panose="020B0604030504040204" pitchFamily="50" charset="-128"/>
              </a:rPr>
              <a:t>＊対象者の意思と同意の確認を行う。</a:t>
            </a:r>
          </a:p>
        </p:txBody>
      </p:sp>
      <p:sp>
        <p:nvSpPr>
          <p:cNvPr id="4" name="タイトル 3">
            <a:extLst>
              <a:ext uri="{FF2B5EF4-FFF2-40B4-BE49-F238E27FC236}">
                <a16:creationId xmlns:a16="http://schemas.microsoft.com/office/drawing/2014/main" id="{C1C4ED21-7479-4027-B68F-38C9AC89DC66}"/>
              </a:ext>
            </a:extLst>
          </p:cNvPr>
          <p:cNvSpPr>
            <a:spLocks noGrp="1"/>
          </p:cNvSpPr>
          <p:nvPr>
            <p:ph type="title"/>
          </p:nvPr>
        </p:nvSpPr>
        <p:spPr/>
        <p:txBody>
          <a:bodyPr>
            <a:normAutofit fontScale="90000"/>
          </a:bodyPr>
          <a:lstStyle/>
          <a:p>
            <a:r>
              <a:rPr lang="ja-JP" altLang="en-US" dirty="0"/>
              <a:t>手順①注入の依頼を受ける／意思を確認する</a:t>
            </a:r>
          </a:p>
        </p:txBody>
      </p:sp>
      <p:sp>
        <p:nvSpPr>
          <p:cNvPr id="8" name="Text Box 18">
            <a:extLst>
              <a:ext uri="{FF2B5EF4-FFF2-40B4-BE49-F238E27FC236}">
                <a16:creationId xmlns:a16="http://schemas.microsoft.com/office/drawing/2014/main" id="{1F3BB260-8C41-4983-9208-1D4EC95CEB8C}"/>
              </a:ext>
            </a:extLst>
          </p:cNvPr>
          <p:cNvSpPr txBox="1">
            <a:spLocks noChangeArrowheads="1"/>
          </p:cNvSpPr>
          <p:nvPr/>
        </p:nvSpPr>
        <p:spPr bwMode="auto">
          <a:xfrm>
            <a:off x="251520" y="1260000"/>
            <a:ext cx="864096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66700" indent="-2667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360000" indent="-360000" eaLnBrk="1" hangingPunct="1">
              <a:spcBef>
                <a:spcPct val="0"/>
              </a:spcBef>
              <a:buFontTx/>
              <a:buNone/>
            </a:pPr>
            <a:r>
              <a:rPr lang="ja-JP" altLang="en-US" sz="2800" dirty="0">
                <a:latin typeface="Segoe UI" panose="020B0502040204020203" pitchFamily="34" charset="0"/>
                <a:ea typeface="メイリオ" panose="020B0604030504040204" pitchFamily="50" charset="-128"/>
              </a:rPr>
              <a:t>○対象者本人から注入の依頼を受ける。あるいは、対象者の意思を確認する。</a:t>
            </a:r>
          </a:p>
        </p:txBody>
      </p:sp>
      <p:sp>
        <p:nvSpPr>
          <p:cNvPr id="13" name="テキスト ボックス 12">
            <a:extLst>
              <a:ext uri="{FF2B5EF4-FFF2-40B4-BE49-F238E27FC236}">
                <a16:creationId xmlns:a16="http://schemas.microsoft.com/office/drawing/2014/main" id="{8FA334A9-C248-4711-83EB-CA4B50E0A6AA}"/>
              </a:ext>
            </a:extLst>
          </p:cNvPr>
          <p:cNvSpPr txBox="1"/>
          <p:nvPr/>
        </p:nvSpPr>
        <p:spPr>
          <a:xfrm>
            <a:off x="5179858" y="169200"/>
            <a:ext cx="3568606"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5-4.</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胃ろう（半固形栄養剤）</a:t>
            </a:r>
          </a:p>
        </p:txBody>
      </p:sp>
      <p:sp>
        <p:nvSpPr>
          <p:cNvPr id="10" name="テキスト ボックス 9">
            <a:extLst>
              <a:ext uri="{FF2B5EF4-FFF2-40B4-BE49-F238E27FC236}">
                <a16:creationId xmlns:a16="http://schemas.microsoft.com/office/drawing/2014/main" id="{AD3EA7CC-F4E5-43DE-8E4B-54BB8F01B11B}"/>
              </a:ext>
            </a:extLst>
          </p:cNvPr>
          <p:cNvSpPr txBox="1"/>
          <p:nvPr/>
        </p:nvSpPr>
        <p:spPr>
          <a:xfrm>
            <a:off x="423843" y="6237312"/>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9" name="スライド番号プレースホルダー 1">
            <a:extLst>
              <a:ext uri="{FF2B5EF4-FFF2-40B4-BE49-F238E27FC236}">
                <a16:creationId xmlns:a16="http://schemas.microsoft.com/office/drawing/2014/main" id="{D7811638-C26B-402C-B940-4C4A875242E8}"/>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204</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89184720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76D3958E-A9EC-4B22-B567-1BFD64EC17CC}"/>
              </a:ext>
            </a:extLst>
          </p:cNvPr>
          <p:cNvSpPr>
            <a:spLocks noGrp="1"/>
          </p:cNvSpPr>
          <p:nvPr>
            <p:ph type="title"/>
          </p:nvPr>
        </p:nvSpPr>
        <p:spPr>
          <a:xfrm>
            <a:off x="360000" y="612000"/>
            <a:ext cx="8820960" cy="422728"/>
          </a:xfrm>
          <a:solidFill>
            <a:schemeClr val="bg1"/>
          </a:solidFill>
        </p:spPr>
        <p:txBody>
          <a:bodyPr>
            <a:noAutofit/>
          </a:bodyPr>
          <a:lstStyle/>
          <a:p>
            <a:pPr marL="1257300" indent="-1257300" eaLnBrk="1" hangingPunct="1">
              <a:tabLst>
                <a:tab pos="1257300" algn="l"/>
              </a:tabLst>
            </a:pPr>
            <a:r>
              <a:rPr lang="ja-JP" altLang="en-US" sz="2900" dirty="0"/>
              <a:t>手順②必要物品、栄養剤を用意する</a:t>
            </a:r>
          </a:p>
        </p:txBody>
      </p:sp>
      <p:pic>
        <p:nvPicPr>
          <p:cNvPr id="86019" name="Picture 4">
            <a:extLst>
              <a:ext uri="{FF2B5EF4-FFF2-40B4-BE49-F238E27FC236}">
                <a16:creationId xmlns:a16="http://schemas.microsoft.com/office/drawing/2014/main" id="{97A7F585-BE07-469C-A6AA-32F8C1B373A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12413" y="1385528"/>
            <a:ext cx="6665976" cy="3776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テキスト ボックス 6">
            <a:extLst>
              <a:ext uri="{FF2B5EF4-FFF2-40B4-BE49-F238E27FC236}">
                <a16:creationId xmlns:a16="http://schemas.microsoft.com/office/drawing/2014/main" id="{BA6EE287-476E-4F8A-9D51-D89345D22FCE}"/>
              </a:ext>
            </a:extLst>
          </p:cNvPr>
          <p:cNvSpPr txBox="1"/>
          <p:nvPr/>
        </p:nvSpPr>
        <p:spPr>
          <a:xfrm>
            <a:off x="2140460" y="1385528"/>
            <a:ext cx="1207404" cy="369332"/>
          </a:xfrm>
          <a:prstGeom prst="rect">
            <a:avLst/>
          </a:prstGeom>
          <a:solidFill>
            <a:schemeClr val="bg1"/>
          </a:solidFill>
        </p:spPr>
        <p:txBody>
          <a:bodyPr wrap="square" rtlCol="0">
            <a:spAutoFit/>
          </a:bodyPr>
          <a:lstStyle/>
          <a:p>
            <a:pPr algn="ctr"/>
            <a:r>
              <a:rPr lang="ja-JP" altLang="en-US" b="1" dirty="0">
                <a:latin typeface="Segoe UI" panose="020B0502040204020203" pitchFamily="34" charset="0"/>
                <a:ea typeface="メイリオ" panose="020B0604030504040204" pitchFamily="50" charset="-128"/>
              </a:rPr>
              <a:t>トレイ</a:t>
            </a:r>
            <a:endParaRPr kumimoji="1" lang="ja-JP" altLang="en-US" b="1" dirty="0">
              <a:latin typeface="Segoe UI" panose="020B0502040204020203" pitchFamily="34" charset="0"/>
              <a:ea typeface="メイリオ" panose="020B0604030504040204" pitchFamily="50" charset="-128"/>
            </a:endParaRPr>
          </a:p>
        </p:txBody>
      </p:sp>
      <p:sp>
        <p:nvSpPr>
          <p:cNvPr id="8" name="テキスト ボックス 7">
            <a:extLst>
              <a:ext uri="{FF2B5EF4-FFF2-40B4-BE49-F238E27FC236}">
                <a16:creationId xmlns:a16="http://schemas.microsoft.com/office/drawing/2014/main" id="{8686C7E2-4E97-4D4D-AD5D-78F09366ACB9}"/>
              </a:ext>
            </a:extLst>
          </p:cNvPr>
          <p:cNvSpPr txBox="1"/>
          <p:nvPr/>
        </p:nvSpPr>
        <p:spPr>
          <a:xfrm>
            <a:off x="6804248" y="1196752"/>
            <a:ext cx="1224136" cy="276999"/>
          </a:xfrm>
          <a:prstGeom prst="rect">
            <a:avLst/>
          </a:prstGeom>
          <a:solidFill>
            <a:schemeClr val="bg1"/>
          </a:solidFill>
        </p:spPr>
        <p:txBody>
          <a:bodyPr wrap="square" lIns="0" tIns="0" rIns="0" bIns="0" rtlCol="0">
            <a:spAutoFit/>
          </a:bodyPr>
          <a:lstStyle/>
          <a:p>
            <a:pPr algn="ctr"/>
            <a:r>
              <a:rPr lang="ja-JP" altLang="en-US" b="1" dirty="0">
                <a:latin typeface="Segoe UI" panose="020B0502040204020203" pitchFamily="34" charset="0"/>
                <a:ea typeface="メイリオ" panose="020B0604030504040204" pitchFamily="50" charset="-128"/>
              </a:rPr>
              <a:t>白湯</a:t>
            </a:r>
            <a:endParaRPr kumimoji="1" lang="ja-JP" altLang="en-US" b="1" dirty="0">
              <a:latin typeface="Segoe UI" panose="020B0502040204020203" pitchFamily="34" charset="0"/>
              <a:ea typeface="メイリオ" panose="020B0604030504040204" pitchFamily="50" charset="-128"/>
            </a:endParaRPr>
          </a:p>
        </p:txBody>
      </p:sp>
      <p:sp>
        <p:nvSpPr>
          <p:cNvPr id="9" name="テキスト ボックス 8">
            <a:extLst>
              <a:ext uri="{FF2B5EF4-FFF2-40B4-BE49-F238E27FC236}">
                <a16:creationId xmlns:a16="http://schemas.microsoft.com/office/drawing/2014/main" id="{DE8267EE-59B3-4F3D-8427-7FC4CB305C05}"/>
              </a:ext>
            </a:extLst>
          </p:cNvPr>
          <p:cNvSpPr txBox="1"/>
          <p:nvPr/>
        </p:nvSpPr>
        <p:spPr>
          <a:xfrm>
            <a:off x="3374504" y="5097417"/>
            <a:ext cx="2133600" cy="369332"/>
          </a:xfrm>
          <a:prstGeom prst="rect">
            <a:avLst/>
          </a:prstGeom>
          <a:solidFill>
            <a:schemeClr val="bg1"/>
          </a:solidFill>
        </p:spPr>
        <p:txBody>
          <a:bodyPr wrap="square" rtlCol="0">
            <a:spAutoFit/>
          </a:bodyPr>
          <a:lstStyle/>
          <a:p>
            <a:pPr algn="ctr"/>
            <a:r>
              <a:rPr lang="ja-JP" altLang="en-US" b="1" dirty="0">
                <a:latin typeface="Segoe UI" panose="020B0502040204020203" pitchFamily="34" charset="0"/>
                <a:ea typeface="メイリオ" panose="020B0604030504040204" pitchFamily="50" charset="-128"/>
              </a:rPr>
              <a:t>半固形栄養剤</a:t>
            </a:r>
            <a:endParaRPr kumimoji="1" lang="ja-JP" altLang="en-US" b="1" dirty="0">
              <a:latin typeface="Segoe UI" panose="020B0502040204020203" pitchFamily="34" charset="0"/>
              <a:ea typeface="メイリオ" panose="020B0604030504040204" pitchFamily="50" charset="-128"/>
            </a:endParaRPr>
          </a:p>
        </p:txBody>
      </p:sp>
      <p:sp>
        <p:nvSpPr>
          <p:cNvPr id="10" name="テキスト ボックス 9">
            <a:extLst>
              <a:ext uri="{FF2B5EF4-FFF2-40B4-BE49-F238E27FC236}">
                <a16:creationId xmlns:a16="http://schemas.microsoft.com/office/drawing/2014/main" id="{F0C1D42D-1887-4C32-BABF-B92229AE1F1F}"/>
              </a:ext>
            </a:extLst>
          </p:cNvPr>
          <p:cNvSpPr txBox="1"/>
          <p:nvPr/>
        </p:nvSpPr>
        <p:spPr>
          <a:xfrm>
            <a:off x="7380312" y="3185728"/>
            <a:ext cx="936104" cy="276999"/>
          </a:xfrm>
          <a:prstGeom prst="rect">
            <a:avLst/>
          </a:prstGeom>
          <a:solidFill>
            <a:schemeClr val="bg1"/>
          </a:solidFill>
        </p:spPr>
        <p:txBody>
          <a:bodyPr wrap="square" lIns="0" tIns="0" rIns="0" bIns="0" rtlCol="0">
            <a:spAutoFit/>
          </a:bodyPr>
          <a:lstStyle/>
          <a:p>
            <a:r>
              <a:rPr lang="ja-JP" altLang="en-US" b="1" dirty="0">
                <a:latin typeface="Segoe UI" panose="020B0502040204020203" pitchFamily="34" charset="0"/>
                <a:ea typeface="メイリオ" panose="020B0604030504040204" pitchFamily="50" charset="-128"/>
              </a:rPr>
              <a:t>はさみ</a:t>
            </a:r>
            <a:endParaRPr kumimoji="1" lang="ja-JP" altLang="en-US" b="1" dirty="0">
              <a:latin typeface="Segoe UI" panose="020B0502040204020203" pitchFamily="34" charset="0"/>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3C8264FE-4AE2-4A7E-8CA6-80EFF010D813}"/>
              </a:ext>
            </a:extLst>
          </p:cNvPr>
          <p:cNvSpPr txBox="1"/>
          <p:nvPr/>
        </p:nvSpPr>
        <p:spPr>
          <a:xfrm>
            <a:off x="5876910" y="4699637"/>
            <a:ext cx="2692132" cy="646331"/>
          </a:xfrm>
          <a:prstGeom prst="rect">
            <a:avLst/>
          </a:prstGeom>
          <a:solidFill>
            <a:schemeClr val="bg1"/>
          </a:solidFill>
        </p:spPr>
        <p:txBody>
          <a:bodyPr wrap="square" rtlCol="0">
            <a:spAutoFit/>
          </a:bodyPr>
          <a:lstStyle/>
          <a:p>
            <a:pPr algn="ctr"/>
            <a:r>
              <a:rPr lang="ja-JP" altLang="en-US" b="1" dirty="0">
                <a:latin typeface="Segoe UI" panose="020B0502040204020203" pitchFamily="34" charset="0"/>
                <a:ea typeface="メイリオ" panose="020B0604030504040204" pitchFamily="50" charset="-128"/>
              </a:rPr>
              <a:t>カテーテルチップ型</a:t>
            </a:r>
            <a:endParaRPr lang="en-US" altLang="ja-JP" b="1" dirty="0">
              <a:latin typeface="Segoe UI" panose="020B0502040204020203" pitchFamily="34" charset="0"/>
              <a:ea typeface="メイリオ" panose="020B0604030504040204" pitchFamily="50" charset="-128"/>
            </a:endParaRPr>
          </a:p>
          <a:p>
            <a:pPr algn="ctr"/>
            <a:r>
              <a:rPr lang="ja-JP" altLang="en-US" b="1" dirty="0">
                <a:latin typeface="Segoe UI" panose="020B0502040204020203" pitchFamily="34" charset="0"/>
                <a:ea typeface="メイリオ" panose="020B0604030504040204" pitchFamily="50" charset="-128"/>
              </a:rPr>
              <a:t>シリンジ</a:t>
            </a:r>
            <a:endParaRPr kumimoji="1" lang="ja-JP" altLang="en-US" b="1" dirty="0">
              <a:latin typeface="Segoe UI" panose="020B0502040204020203" pitchFamily="34" charset="0"/>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E7E2AAB6-7CD9-41D7-9D29-E15FAA93C11B}"/>
              </a:ext>
            </a:extLst>
          </p:cNvPr>
          <p:cNvSpPr txBox="1"/>
          <p:nvPr/>
        </p:nvSpPr>
        <p:spPr>
          <a:xfrm>
            <a:off x="4499992" y="1675301"/>
            <a:ext cx="1963286" cy="646331"/>
          </a:xfrm>
          <a:prstGeom prst="rect">
            <a:avLst/>
          </a:prstGeom>
          <a:solidFill>
            <a:schemeClr val="bg1"/>
          </a:solidFill>
        </p:spPr>
        <p:txBody>
          <a:bodyPr wrap="square" rtlCol="0">
            <a:spAutoFit/>
          </a:bodyPr>
          <a:lstStyle/>
          <a:p>
            <a:pPr algn="ctr"/>
            <a:r>
              <a:rPr lang="ja-JP" altLang="en-US" b="1" dirty="0">
                <a:latin typeface="Segoe UI" panose="020B0502040204020203" pitchFamily="34" charset="0"/>
                <a:ea typeface="メイリオ" panose="020B0604030504040204" pitchFamily="50" charset="-128"/>
              </a:rPr>
              <a:t>接続用チューブ</a:t>
            </a:r>
            <a:endParaRPr lang="en-US" altLang="ja-JP" b="1" dirty="0">
              <a:latin typeface="Segoe UI" panose="020B0502040204020203" pitchFamily="34" charset="0"/>
              <a:ea typeface="メイリオ" panose="020B0604030504040204" pitchFamily="50" charset="-128"/>
            </a:endParaRPr>
          </a:p>
          <a:p>
            <a:pPr algn="ctr"/>
            <a:r>
              <a:rPr lang="ja-JP" altLang="en-US" b="1" dirty="0">
                <a:latin typeface="Segoe UI" panose="020B0502040204020203" pitchFamily="34" charset="0"/>
                <a:ea typeface="メイリオ" panose="020B0604030504040204" pitchFamily="50" charset="-128"/>
              </a:rPr>
              <a:t>（必要な場合）</a:t>
            </a:r>
            <a:endParaRPr kumimoji="1" lang="ja-JP" altLang="en-US" b="1" dirty="0">
              <a:latin typeface="Segoe UI" panose="020B0502040204020203" pitchFamily="34" charset="0"/>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BE1F57AB-76D7-4801-8E22-E554D1F5E6EF}"/>
              </a:ext>
            </a:extLst>
          </p:cNvPr>
          <p:cNvSpPr txBox="1"/>
          <p:nvPr/>
        </p:nvSpPr>
        <p:spPr>
          <a:xfrm>
            <a:off x="1907704" y="4760612"/>
            <a:ext cx="1071736" cy="369332"/>
          </a:xfrm>
          <a:prstGeom prst="rect">
            <a:avLst/>
          </a:prstGeom>
          <a:solidFill>
            <a:schemeClr val="bg1"/>
          </a:solidFill>
        </p:spPr>
        <p:txBody>
          <a:bodyPr wrap="square" rtlCol="0">
            <a:spAutoFit/>
          </a:bodyPr>
          <a:lstStyle/>
          <a:p>
            <a:pPr algn="ctr"/>
            <a:r>
              <a:rPr lang="ja-JP" altLang="en-US" b="1" dirty="0">
                <a:latin typeface="Segoe UI" panose="020B0502040204020203" pitchFamily="34" charset="0"/>
                <a:ea typeface="メイリオ" panose="020B0604030504040204" pitchFamily="50" charset="-128"/>
              </a:rPr>
              <a:t>補水液</a:t>
            </a:r>
            <a:endParaRPr kumimoji="1" lang="ja-JP" altLang="en-US" b="1" dirty="0">
              <a:latin typeface="Segoe UI" panose="020B0502040204020203" pitchFamily="34" charset="0"/>
              <a:ea typeface="メイリオ" panose="020B0604030504040204" pitchFamily="50" charset="-128"/>
            </a:endParaRPr>
          </a:p>
        </p:txBody>
      </p:sp>
      <p:sp>
        <p:nvSpPr>
          <p:cNvPr id="16" name="Text Box 19">
            <a:extLst>
              <a:ext uri="{FF2B5EF4-FFF2-40B4-BE49-F238E27FC236}">
                <a16:creationId xmlns:a16="http://schemas.microsoft.com/office/drawing/2014/main" id="{7BAC8C95-3432-4406-BAD2-4AC6B8AB9228}"/>
              </a:ext>
            </a:extLst>
          </p:cNvPr>
          <p:cNvSpPr txBox="1">
            <a:spLocks noChangeArrowheads="1"/>
          </p:cNvSpPr>
          <p:nvPr/>
        </p:nvSpPr>
        <p:spPr bwMode="auto">
          <a:xfrm>
            <a:off x="395288" y="5489984"/>
            <a:ext cx="8353176" cy="863107"/>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tIns="72000" bIns="36000" anchor="ctr" anchorCtr="0">
            <a:spAutoFit/>
          </a:bodyPr>
          <a:lstStyle>
            <a:lvl1pPr marL="266700" indent="-2667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1200"/>
              </a:spcBef>
              <a:buFontTx/>
              <a:buNone/>
            </a:pPr>
            <a:r>
              <a:rPr lang="ja-JP" altLang="en-US" sz="2450" dirty="0">
                <a:latin typeface="Segoe UI" panose="020B0502040204020203" pitchFamily="34" charset="0"/>
                <a:ea typeface="メイリオ" panose="020B0604030504040204" pitchFamily="50" charset="-128"/>
              </a:rPr>
              <a:t>＊カテーテルチップ型シリンジを用いる場合は、半固形栄養剤をシリンジで吸い取っておく</a:t>
            </a:r>
          </a:p>
        </p:txBody>
      </p:sp>
      <p:sp>
        <p:nvSpPr>
          <p:cNvPr id="17" name="テキスト ボックス 16">
            <a:extLst>
              <a:ext uri="{FF2B5EF4-FFF2-40B4-BE49-F238E27FC236}">
                <a16:creationId xmlns:a16="http://schemas.microsoft.com/office/drawing/2014/main" id="{CADE2542-2DD6-4351-B6A7-F80EC8CF44B8}"/>
              </a:ext>
            </a:extLst>
          </p:cNvPr>
          <p:cNvSpPr txBox="1"/>
          <p:nvPr/>
        </p:nvSpPr>
        <p:spPr>
          <a:xfrm>
            <a:off x="5179858" y="169200"/>
            <a:ext cx="3568606"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5-4.</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胃ろう（半固形栄養剤）</a:t>
            </a:r>
          </a:p>
        </p:txBody>
      </p:sp>
      <p:sp>
        <p:nvSpPr>
          <p:cNvPr id="14" name="テキスト ボックス 13">
            <a:extLst>
              <a:ext uri="{FF2B5EF4-FFF2-40B4-BE49-F238E27FC236}">
                <a16:creationId xmlns:a16="http://schemas.microsoft.com/office/drawing/2014/main" id="{F536FEC5-6860-4279-9946-2EF07453F731}"/>
              </a:ext>
            </a:extLst>
          </p:cNvPr>
          <p:cNvSpPr txBox="1"/>
          <p:nvPr/>
        </p:nvSpPr>
        <p:spPr>
          <a:xfrm>
            <a:off x="423843" y="6366520"/>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15" name="スライド番号プレースホルダー 1">
            <a:extLst>
              <a:ext uri="{FF2B5EF4-FFF2-40B4-BE49-F238E27FC236}">
                <a16:creationId xmlns:a16="http://schemas.microsoft.com/office/drawing/2014/main" id="{2747F1E1-8A06-4A03-89A9-87911D211852}"/>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205</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00185476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59275B09-30F1-4F63-AB69-D817DC201A8F}"/>
              </a:ext>
            </a:extLst>
          </p:cNvPr>
          <p:cNvGrpSpPr/>
          <p:nvPr/>
        </p:nvGrpSpPr>
        <p:grpSpPr>
          <a:xfrm>
            <a:off x="2195736" y="1211932"/>
            <a:ext cx="5256584" cy="5169396"/>
            <a:chOff x="2627784" y="2084610"/>
            <a:chExt cx="3636962" cy="3576638"/>
          </a:xfrm>
        </p:grpSpPr>
        <p:grpSp>
          <p:nvGrpSpPr>
            <p:cNvPr id="4" name="グループ化 3">
              <a:extLst>
                <a:ext uri="{FF2B5EF4-FFF2-40B4-BE49-F238E27FC236}">
                  <a16:creationId xmlns:a16="http://schemas.microsoft.com/office/drawing/2014/main" id="{5C9A1AD4-1C87-4233-A8AF-BD68B6CAEF85}"/>
                </a:ext>
              </a:extLst>
            </p:cNvPr>
            <p:cNvGrpSpPr/>
            <p:nvPr/>
          </p:nvGrpSpPr>
          <p:grpSpPr>
            <a:xfrm>
              <a:off x="2627784" y="2084610"/>
              <a:ext cx="3636962" cy="3576638"/>
              <a:chOff x="2843213" y="2349500"/>
              <a:chExt cx="3636962" cy="3576638"/>
            </a:xfrm>
          </p:grpSpPr>
          <p:pic>
            <p:nvPicPr>
              <p:cNvPr id="67590" name="Picture 7" descr="no9_体位調整ファイラー位jpg">
                <a:extLst>
                  <a:ext uri="{FF2B5EF4-FFF2-40B4-BE49-F238E27FC236}">
                    <a16:creationId xmlns:a16="http://schemas.microsoft.com/office/drawing/2014/main" id="{16F2A1C4-4FBE-4EC6-81DA-81F8B58932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2349500"/>
                <a:ext cx="3636962"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フリーフォーム: 図形 2">
                <a:extLst>
                  <a:ext uri="{FF2B5EF4-FFF2-40B4-BE49-F238E27FC236}">
                    <a16:creationId xmlns:a16="http://schemas.microsoft.com/office/drawing/2014/main" id="{C9F54E86-489C-4255-ABED-7D14711CAB54}"/>
                  </a:ext>
                </a:extLst>
              </p:cNvPr>
              <p:cNvSpPr/>
              <p:nvPr/>
            </p:nvSpPr>
            <p:spPr>
              <a:xfrm>
                <a:off x="4814888" y="2493963"/>
                <a:ext cx="682625" cy="998537"/>
              </a:xfrm>
              <a:custGeom>
                <a:avLst/>
                <a:gdLst>
                  <a:gd name="connsiteX0" fmla="*/ 0 w 682625"/>
                  <a:gd name="connsiteY0" fmla="*/ 493712 h 998537"/>
                  <a:gd name="connsiteX1" fmla="*/ 225425 w 682625"/>
                  <a:gd name="connsiteY1" fmla="*/ 820737 h 998537"/>
                  <a:gd name="connsiteX2" fmla="*/ 328612 w 682625"/>
                  <a:gd name="connsiteY2" fmla="*/ 896937 h 998537"/>
                  <a:gd name="connsiteX3" fmla="*/ 358775 w 682625"/>
                  <a:gd name="connsiteY3" fmla="*/ 895350 h 998537"/>
                  <a:gd name="connsiteX4" fmla="*/ 500062 w 682625"/>
                  <a:gd name="connsiteY4" fmla="*/ 876300 h 998537"/>
                  <a:gd name="connsiteX5" fmla="*/ 573087 w 682625"/>
                  <a:gd name="connsiteY5" fmla="*/ 920750 h 998537"/>
                  <a:gd name="connsiteX6" fmla="*/ 676275 w 682625"/>
                  <a:gd name="connsiteY6" fmla="*/ 998537 h 998537"/>
                  <a:gd name="connsiteX7" fmla="*/ 682625 w 682625"/>
                  <a:gd name="connsiteY7" fmla="*/ 23812 h 998537"/>
                  <a:gd name="connsiteX8" fmla="*/ 142875 w 682625"/>
                  <a:gd name="connsiteY8" fmla="*/ 0 h 998537"/>
                  <a:gd name="connsiteX9" fmla="*/ 0 w 682625"/>
                  <a:gd name="connsiteY9" fmla="*/ 493712 h 998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2625" h="998537">
                    <a:moveTo>
                      <a:pt x="0" y="493712"/>
                    </a:moveTo>
                    <a:lnTo>
                      <a:pt x="225425" y="820737"/>
                    </a:lnTo>
                    <a:lnTo>
                      <a:pt x="328612" y="896937"/>
                    </a:lnTo>
                    <a:lnTo>
                      <a:pt x="358775" y="895350"/>
                    </a:lnTo>
                    <a:lnTo>
                      <a:pt x="500062" y="876300"/>
                    </a:lnTo>
                    <a:lnTo>
                      <a:pt x="573087" y="920750"/>
                    </a:lnTo>
                    <a:lnTo>
                      <a:pt x="676275" y="998537"/>
                    </a:lnTo>
                    <a:cubicBezTo>
                      <a:pt x="678392" y="673629"/>
                      <a:pt x="680508" y="348720"/>
                      <a:pt x="682625" y="23812"/>
                    </a:cubicBezTo>
                    <a:lnTo>
                      <a:pt x="142875" y="0"/>
                    </a:lnTo>
                    <a:lnTo>
                      <a:pt x="0" y="493712"/>
                    </a:lnTo>
                    <a:close/>
                  </a:path>
                </a:pathLst>
              </a:custGeom>
              <a:solidFill>
                <a:schemeClr val="bg1"/>
              </a:solidFill>
              <a:ln w="349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 name="フリーフォーム: 図形 4">
              <a:extLst>
                <a:ext uri="{FF2B5EF4-FFF2-40B4-BE49-F238E27FC236}">
                  <a16:creationId xmlns:a16="http://schemas.microsoft.com/office/drawing/2014/main" id="{9022E0E7-F936-4AC2-A751-E03FC0311C0E}"/>
                </a:ext>
              </a:extLst>
            </p:cNvPr>
            <p:cNvSpPr/>
            <p:nvPr/>
          </p:nvSpPr>
          <p:spPr>
            <a:xfrm>
              <a:off x="5133372" y="3862717"/>
              <a:ext cx="130215" cy="827590"/>
            </a:xfrm>
            <a:custGeom>
              <a:avLst/>
              <a:gdLst>
                <a:gd name="connsiteX0" fmla="*/ 112853 w 130215"/>
                <a:gd name="connsiteY0" fmla="*/ 0 h 827590"/>
                <a:gd name="connsiteX1" fmla="*/ 5787 w 130215"/>
                <a:gd name="connsiteY1" fmla="*/ 182301 h 827590"/>
                <a:gd name="connsiteX2" fmla="*/ 0 w 130215"/>
                <a:gd name="connsiteY2" fmla="*/ 827590 h 827590"/>
                <a:gd name="connsiteX3" fmla="*/ 130215 w 130215"/>
                <a:gd name="connsiteY3" fmla="*/ 824696 h 827590"/>
                <a:gd name="connsiteX4" fmla="*/ 78129 w 130215"/>
                <a:gd name="connsiteY4" fmla="*/ 164939 h 827590"/>
                <a:gd name="connsiteX5" fmla="*/ 112853 w 130215"/>
                <a:gd name="connsiteY5" fmla="*/ 0 h 82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215" h="827590">
                  <a:moveTo>
                    <a:pt x="112853" y="0"/>
                  </a:moveTo>
                  <a:lnTo>
                    <a:pt x="5787" y="182301"/>
                  </a:lnTo>
                  <a:lnTo>
                    <a:pt x="0" y="827590"/>
                  </a:lnTo>
                  <a:lnTo>
                    <a:pt x="130215" y="824696"/>
                  </a:lnTo>
                  <a:lnTo>
                    <a:pt x="78129" y="164939"/>
                  </a:lnTo>
                  <a:lnTo>
                    <a:pt x="112853"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タイトル 5">
            <a:extLst>
              <a:ext uri="{FF2B5EF4-FFF2-40B4-BE49-F238E27FC236}">
                <a16:creationId xmlns:a16="http://schemas.microsoft.com/office/drawing/2014/main" id="{3F91D5D9-CE7F-4C56-AAF0-595CA3EBF6EF}"/>
              </a:ext>
            </a:extLst>
          </p:cNvPr>
          <p:cNvSpPr>
            <a:spLocks noGrp="1"/>
          </p:cNvSpPr>
          <p:nvPr>
            <p:ph type="title"/>
          </p:nvPr>
        </p:nvSpPr>
        <p:spPr/>
        <p:txBody>
          <a:bodyPr>
            <a:normAutofit fontScale="90000"/>
          </a:bodyPr>
          <a:lstStyle/>
          <a:p>
            <a:r>
              <a:rPr lang="ja-JP" altLang="en-US" dirty="0"/>
              <a:t>手順③体位を調整する</a:t>
            </a:r>
          </a:p>
        </p:txBody>
      </p:sp>
      <p:sp>
        <p:nvSpPr>
          <p:cNvPr id="67588" name="Rectangle 8">
            <a:extLst>
              <a:ext uri="{FF2B5EF4-FFF2-40B4-BE49-F238E27FC236}">
                <a16:creationId xmlns:a16="http://schemas.microsoft.com/office/drawing/2014/main" id="{B8740FF5-1ABA-4C2D-9679-1E8E60FA86C6}"/>
              </a:ext>
            </a:extLst>
          </p:cNvPr>
          <p:cNvSpPr>
            <a:spLocks noChangeArrowheads="1"/>
          </p:cNvSpPr>
          <p:nvPr/>
        </p:nvSpPr>
        <p:spPr bwMode="auto">
          <a:xfrm>
            <a:off x="251520" y="1224000"/>
            <a:ext cx="8640960" cy="215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61938" indent="-261938">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360000" indent="-360000" eaLnBrk="1" hangingPunct="1">
              <a:spcBef>
                <a:spcPct val="0"/>
              </a:spcBef>
              <a:buFontTx/>
              <a:buNone/>
            </a:pPr>
            <a:r>
              <a:rPr lang="ja-JP" altLang="en-US" sz="2800" dirty="0">
                <a:latin typeface="Segoe UI" panose="020B0502040204020203" pitchFamily="34" charset="0"/>
                <a:ea typeface="メイリオ" panose="020B0604030504040204" pitchFamily="50" charset="-128"/>
              </a:rPr>
              <a:t>○対象者が望むいつもの決められた体位に調整する。</a:t>
            </a:r>
          </a:p>
          <a:p>
            <a:pPr marL="360000" indent="-360000" eaLnBrk="1" hangingPunct="1">
              <a:spcBef>
                <a:spcPct val="0"/>
              </a:spcBef>
              <a:buFontTx/>
              <a:buNone/>
            </a:pPr>
            <a:r>
              <a:rPr lang="ja-JP" altLang="en-US" sz="2400" dirty="0">
                <a:latin typeface="Segoe UI" panose="020B0502040204020203" pitchFamily="34" charset="0"/>
                <a:ea typeface="メイリオ" panose="020B0604030504040204" pitchFamily="50" charset="-128"/>
              </a:rPr>
              <a:t>（ベッドの頭側を上げる、あるいは車イスや安楽なソファーなどに移乗することもある）</a:t>
            </a:r>
          </a:p>
          <a:p>
            <a:pPr marL="360000" indent="-360000" eaLnBrk="1" hangingPunct="1">
              <a:spcBef>
                <a:spcPts val="3600"/>
              </a:spcBef>
              <a:buFontTx/>
              <a:buNone/>
            </a:pPr>
            <a:r>
              <a:rPr lang="ja-JP" altLang="en-US" sz="2800" dirty="0">
                <a:latin typeface="Segoe UI" panose="020B0502040204020203" pitchFamily="34" charset="0"/>
                <a:ea typeface="メイリオ" panose="020B0604030504040204" pitchFamily="50" charset="-128"/>
              </a:rPr>
              <a:t>○体位の安楽をはかる。</a:t>
            </a:r>
          </a:p>
        </p:txBody>
      </p:sp>
      <p:sp>
        <p:nvSpPr>
          <p:cNvPr id="14" name="テキスト ボックス 13">
            <a:extLst>
              <a:ext uri="{FF2B5EF4-FFF2-40B4-BE49-F238E27FC236}">
                <a16:creationId xmlns:a16="http://schemas.microsoft.com/office/drawing/2014/main" id="{66831644-C4B1-4B0A-ADD0-AC72A4D00361}"/>
              </a:ext>
            </a:extLst>
          </p:cNvPr>
          <p:cNvSpPr txBox="1"/>
          <p:nvPr/>
        </p:nvSpPr>
        <p:spPr>
          <a:xfrm>
            <a:off x="5179858" y="169200"/>
            <a:ext cx="3568606"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5-4.</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胃ろう（半固形栄養剤）</a:t>
            </a:r>
          </a:p>
        </p:txBody>
      </p:sp>
      <p:sp>
        <p:nvSpPr>
          <p:cNvPr id="12" name="テキスト ボックス 11">
            <a:extLst>
              <a:ext uri="{FF2B5EF4-FFF2-40B4-BE49-F238E27FC236}">
                <a16:creationId xmlns:a16="http://schemas.microsoft.com/office/drawing/2014/main" id="{7ABD0545-2AA2-4DEE-8B3E-AC8233C6A8AD}"/>
              </a:ext>
            </a:extLst>
          </p:cNvPr>
          <p:cNvSpPr txBox="1"/>
          <p:nvPr/>
        </p:nvSpPr>
        <p:spPr>
          <a:xfrm>
            <a:off x="423843" y="6165304"/>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11" name="スライド番号プレースホルダー 1">
            <a:extLst>
              <a:ext uri="{FF2B5EF4-FFF2-40B4-BE49-F238E27FC236}">
                <a16:creationId xmlns:a16="http://schemas.microsoft.com/office/drawing/2014/main" id="{5D3796FD-6469-4BCF-9A05-E87FC62C6F90}"/>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206</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82655190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F408AC4F-C467-42C5-ABFB-18D560472360}"/>
              </a:ext>
            </a:extLst>
          </p:cNvPr>
          <p:cNvSpPr>
            <a:spLocks noGrp="1"/>
          </p:cNvSpPr>
          <p:nvPr>
            <p:ph type="title"/>
          </p:nvPr>
        </p:nvSpPr>
        <p:spPr/>
        <p:txBody>
          <a:bodyPr>
            <a:normAutofit fontScale="90000"/>
          </a:bodyPr>
          <a:lstStyle/>
          <a:p>
            <a:r>
              <a:rPr lang="ja-JP" altLang="en-US" dirty="0"/>
              <a:t>手順④胃ろう</a:t>
            </a:r>
            <a:r>
              <a:rPr lang="ja-JP" altLang="en-US" dirty="0">
                <a:sym typeface="Wingdings" panose="05000000000000000000" pitchFamily="2" charset="2"/>
              </a:rPr>
              <a:t>チューブを観察する</a:t>
            </a:r>
            <a:endParaRPr lang="ja-JP" altLang="en-US" dirty="0"/>
          </a:p>
        </p:txBody>
      </p:sp>
      <p:sp>
        <p:nvSpPr>
          <p:cNvPr id="71684" name="Text Box 9">
            <a:extLst>
              <a:ext uri="{FF2B5EF4-FFF2-40B4-BE49-F238E27FC236}">
                <a16:creationId xmlns:a16="http://schemas.microsoft.com/office/drawing/2014/main" id="{C13DB9B2-9593-4155-8394-33C0684EE218}"/>
              </a:ext>
            </a:extLst>
          </p:cNvPr>
          <p:cNvSpPr txBox="1">
            <a:spLocks noChangeArrowheads="1"/>
          </p:cNvSpPr>
          <p:nvPr/>
        </p:nvSpPr>
        <p:spPr bwMode="auto">
          <a:xfrm>
            <a:off x="251520" y="1268760"/>
            <a:ext cx="8640960" cy="227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66700" indent="-2667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360000" indent="-360000" eaLnBrk="1" hangingPunct="1">
              <a:spcBef>
                <a:spcPts val="3600"/>
              </a:spcBef>
              <a:buFontTx/>
              <a:buNone/>
            </a:pPr>
            <a:r>
              <a:rPr lang="ja-JP" altLang="en-US" sz="2800" dirty="0">
                <a:latin typeface="Segoe UI" panose="020B0502040204020203" pitchFamily="34" charset="0"/>
                <a:ea typeface="メイリオ" panose="020B0604030504040204" pitchFamily="50" charset="-128"/>
              </a:rPr>
              <a:t>○胃ろうチューブの破損や抜けがないか、固定の位置（胃ろうから出ているチューブの長さ）を目視で観察する。</a:t>
            </a:r>
            <a:endParaRPr lang="en-US" altLang="ja-JP" sz="2800" dirty="0">
              <a:latin typeface="Segoe UI" panose="020B0502040204020203" pitchFamily="34" charset="0"/>
              <a:ea typeface="メイリオ" panose="020B0604030504040204" pitchFamily="50" charset="-128"/>
            </a:endParaRPr>
          </a:p>
          <a:p>
            <a:pPr marL="360000" indent="-360000" eaLnBrk="1" hangingPunct="1">
              <a:spcBef>
                <a:spcPts val="3600"/>
              </a:spcBef>
              <a:buFontTx/>
              <a:buNone/>
            </a:pPr>
            <a:r>
              <a:rPr lang="ja-JP" altLang="en-US" sz="2800" dirty="0">
                <a:latin typeface="Segoe UI" panose="020B0502040204020203" pitchFamily="34" charset="0"/>
                <a:ea typeface="メイリオ" panose="020B0604030504040204" pitchFamily="50" charset="-128"/>
              </a:rPr>
              <a:t>○胃ろう周囲の観察を行う。</a:t>
            </a:r>
          </a:p>
        </p:txBody>
      </p:sp>
      <p:sp>
        <p:nvSpPr>
          <p:cNvPr id="9" name="Text Box 9">
            <a:extLst>
              <a:ext uri="{FF2B5EF4-FFF2-40B4-BE49-F238E27FC236}">
                <a16:creationId xmlns:a16="http://schemas.microsoft.com/office/drawing/2014/main" id="{06398441-CCD0-47F9-A8E5-45E621CD5622}"/>
              </a:ext>
            </a:extLst>
          </p:cNvPr>
          <p:cNvSpPr txBox="1">
            <a:spLocks noChangeArrowheads="1"/>
          </p:cNvSpPr>
          <p:nvPr/>
        </p:nvSpPr>
        <p:spPr bwMode="auto">
          <a:xfrm>
            <a:off x="971600" y="3789040"/>
            <a:ext cx="7200800" cy="618219"/>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tIns="144000" bIns="72000" anchor="ctr" anchorCtr="1">
            <a:spAutoFit/>
          </a:bodyPr>
          <a:lstStyle>
            <a:lvl1pPr marL="266700" indent="-2667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ts val="1200"/>
              </a:spcBef>
              <a:buFontTx/>
              <a:buNone/>
            </a:pPr>
            <a:r>
              <a:rPr lang="ja-JP" altLang="en-US" sz="2600" dirty="0">
                <a:latin typeface="Segoe UI" panose="020B0502040204020203" pitchFamily="34" charset="0"/>
                <a:ea typeface="メイリオ" panose="020B0604030504040204" pitchFamily="50" charset="-128"/>
              </a:rPr>
              <a:t>＊固定の確認は、看護師や家族が行う</a:t>
            </a:r>
            <a:endParaRPr lang="en-US" altLang="ja-JP" sz="2600" dirty="0">
              <a:latin typeface="Segoe UI" panose="020B0502040204020203" pitchFamily="34" charset="0"/>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C0992123-C70B-4644-80A3-9FE5F8970F3A}"/>
              </a:ext>
            </a:extLst>
          </p:cNvPr>
          <p:cNvSpPr txBox="1"/>
          <p:nvPr/>
        </p:nvSpPr>
        <p:spPr>
          <a:xfrm>
            <a:off x="5179858" y="169200"/>
            <a:ext cx="3568606"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5-4.</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胃ろう（半固形栄養剤）</a:t>
            </a:r>
          </a:p>
        </p:txBody>
      </p:sp>
      <p:sp>
        <p:nvSpPr>
          <p:cNvPr id="6" name="テキスト ボックス 5">
            <a:extLst>
              <a:ext uri="{FF2B5EF4-FFF2-40B4-BE49-F238E27FC236}">
                <a16:creationId xmlns:a16="http://schemas.microsoft.com/office/drawing/2014/main" id="{885AAFF4-C328-48C8-A596-BF072CFEE1D1}"/>
              </a:ext>
            </a:extLst>
          </p:cNvPr>
          <p:cNvSpPr txBox="1"/>
          <p:nvPr/>
        </p:nvSpPr>
        <p:spPr>
          <a:xfrm>
            <a:off x="467544" y="4869160"/>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7" name="スライド番号プレースホルダー 1">
            <a:extLst>
              <a:ext uri="{FF2B5EF4-FFF2-40B4-BE49-F238E27FC236}">
                <a16:creationId xmlns:a16="http://schemas.microsoft.com/office/drawing/2014/main" id="{736B1E8B-0D57-4B68-8E27-28ACD69EC172}"/>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207</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493798003"/>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4" name="Rectangle 16">
            <a:extLst>
              <a:ext uri="{FF2B5EF4-FFF2-40B4-BE49-F238E27FC236}">
                <a16:creationId xmlns:a16="http://schemas.microsoft.com/office/drawing/2014/main" id="{DE0F1748-774C-4A6A-9751-607E83FF09A2}"/>
              </a:ext>
            </a:extLst>
          </p:cNvPr>
          <p:cNvSpPr>
            <a:spLocks noChangeArrowheads="1"/>
          </p:cNvSpPr>
          <p:nvPr/>
        </p:nvSpPr>
        <p:spPr bwMode="auto">
          <a:xfrm>
            <a:off x="251519" y="1224000"/>
            <a:ext cx="8640961" cy="28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66700" indent="-2667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360000" indent="-360000" algn="just">
              <a:spcBef>
                <a:spcPts val="1200"/>
              </a:spcBef>
              <a:buNone/>
            </a:pPr>
            <a:r>
              <a:rPr lang="ja-JP" altLang="en-US" sz="2800" dirty="0">
                <a:latin typeface="Segoe UI" panose="020B0502040204020203" pitchFamily="34" charset="0"/>
                <a:ea typeface="メイリオ" panose="020B0604030504040204" pitchFamily="50" charset="-128"/>
              </a:rPr>
              <a:t>○</a:t>
            </a:r>
            <a:r>
              <a:rPr lang="ja-JP" altLang="en-US" sz="2800" spc="-120" dirty="0">
                <a:latin typeface="Segoe UI" panose="020B0502040204020203" pitchFamily="34" charset="0"/>
                <a:ea typeface="メイリオ" panose="020B0604030504040204" pitchFamily="50" charset="-128"/>
              </a:rPr>
              <a:t>注入前に胃内のガスの自然な排出を促し、胃液や</a:t>
            </a:r>
            <a:r>
              <a:rPr lang="ja-JP" altLang="en-US" sz="2800" spc="-50" dirty="0">
                <a:latin typeface="Segoe UI" panose="020B0502040204020203" pitchFamily="34" charset="0"/>
                <a:ea typeface="メイリオ" panose="020B0604030504040204" pitchFamily="50" charset="-128"/>
              </a:rPr>
              <a:t>前回注入した栄養剤などが戻ってこないか確認する。</a:t>
            </a:r>
          </a:p>
          <a:p>
            <a:pPr marL="360000" indent="-360000" algn="just" eaLnBrk="1" hangingPunct="1">
              <a:spcBef>
                <a:spcPts val="1200"/>
              </a:spcBef>
              <a:buFontTx/>
              <a:buNone/>
            </a:pPr>
            <a:r>
              <a:rPr lang="ja-JP" altLang="en-US" sz="2800" dirty="0">
                <a:latin typeface="Segoe UI" panose="020B0502040204020203" pitchFamily="34" charset="0"/>
                <a:ea typeface="メイリオ" panose="020B0604030504040204" pitchFamily="50" charset="-128"/>
              </a:rPr>
              <a:t>○胃ろうチューブの先端をアルコール綿などで拭き、胃ろうチューブと半固形栄養剤のバッグないし、半固形栄養剤を吸ったカテーテルチップ型シリンジをつなぐ</a:t>
            </a:r>
            <a:endParaRPr lang="ja-JP" altLang="en-US" sz="2800" b="1" dirty="0">
              <a:latin typeface="Segoe UI" panose="020B0502040204020203" pitchFamily="34" charset="0"/>
              <a:ea typeface="メイリオ" panose="020B0604030504040204" pitchFamily="50" charset="-128"/>
            </a:endParaRPr>
          </a:p>
        </p:txBody>
      </p:sp>
      <p:sp>
        <p:nvSpPr>
          <p:cNvPr id="4" name="タイトル 3">
            <a:extLst>
              <a:ext uri="{FF2B5EF4-FFF2-40B4-BE49-F238E27FC236}">
                <a16:creationId xmlns:a16="http://schemas.microsoft.com/office/drawing/2014/main" id="{EBB539D2-E248-4877-A446-1705015D52A8}"/>
              </a:ext>
            </a:extLst>
          </p:cNvPr>
          <p:cNvSpPr>
            <a:spLocks noGrp="1"/>
          </p:cNvSpPr>
          <p:nvPr>
            <p:ph type="title"/>
          </p:nvPr>
        </p:nvSpPr>
        <p:spPr/>
        <p:txBody>
          <a:bodyPr>
            <a:normAutofit fontScale="90000"/>
          </a:bodyPr>
          <a:lstStyle/>
          <a:p>
            <a:r>
              <a:rPr lang="ja-JP" altLang="en-US" dirty="0"/>
              <a:t>手順⑤胃ろうチューブと半固形栄養剤をつなぐ</a:t>
            </a:r>
          </a:p>
        </p:txBody>
      </p:sp>
      <p:sp>
        <p:nvSpPr>
          <p:cNvPr id="14" name="テキスト ボックス 13">
            <a:extLst>
              <a:ext uri="{FF2B5EF4-FFF2-40B4-BE49-F238E27FC236}">
                <a16:creationId xmlns:a16="http://schemas.microsoft.com/office/drawing/2014/main" id="{42BFE176-B972-4A15-902F-99E7F9034902}"/>
              </a:ext>
            </a:extLst>
          </p:cNvPr>
          <p:cNvSpPr txBox="1"/>
          <p:nvPr/>
        </p:nvSpPr>
        <p:spPr>
          <a:xfrm>
            <a:off x="5179858" y="169200"/>
            <a:ext cx="3568606"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5-4.</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胃ろう（半固形栄養剤）</a:t>
            </a:r>
          </a:p>
        </p:txBody>
      </p:sp>
      <p:pic>
        <p:nvPicPr>
          <p:cNvPr id="8" name="Picture 10" descr="no8_ガス抜き">
            <a:extLst>
              <a:ext uri="{FF2B5EF4-FFF2-40B4-BE49-F238E27FC236}">
                <a16:creationId xmlns:a16="http://schemas.microsoft.com/office/drawing/2014/main" id="{98A6C137-894C-49D4-9A22-661C1A5D730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09280" y="3536944"/>
            <a:ext cx="3434928" cy="3006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テキスト ボックス 6">
            <a:extLst>
              <a:ext uri="{FF2B5EF4-FFF2-40B4-BE49-F238E27FC236}">
                <a16:creationId xmlns:a16="http://schemas.microsoft.com/office/drawing/2014/main" id="{0875A70D-15A8-4394-96F2-92F8C6EA13F6}"/>
              </a:ext>
            </a:extLst>
          </p:cNvPr>
          <p:cNvSpPr txBox="1"/>
          <p:nvPr/>
        </p:nvSpPr>
        <p:spPr>
          <a:xfrm>
            <a:off x="423843" y="6165304"/>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9" name="スライド番号プレースホルダー 1">
            <a:extLst>
              <a:ext uri="{FF2B5EF4-FFF2-40B4-BE49-F238E27FC236}">
                <a16:creationId xmlns:a16="http://schemas.microsoft.com/office/drawing/2014/main" id="{EF8AC567-C667-40F2-8D13-E1B017FA982C}"/>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208</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987624380"/>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4" descr="no14_半固形注入">
            <a:extLst>
              <a:ext uri="{FF2B5EF4-FFF2-40B4-BE49-F238E27FC236}">
                <a16:creationId xmlns:a16="http://schemas.microsoft.com/office/drawing/2014/main" id="{CAE7F6C5-2F2D-4567-969B-F5341CB6844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9992" y="2852937"/>
            <a:ext cx="4289924" cy="3625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タイトル 4">
            <a:extLst>
              <a:ext uri="{FF2B5EF4-FFF2-40B4-BE49-F238E27FC236}">
                <a16:creationId xmlns:a16="http://schemas.microsoft.com/office/drawing/2014/main" id="{7AEF2F93-793A-458E-B3C7-F2912DE7C60E}"/>
              </a:ext>
            </a:extLst>
          </p:cNvPr>
          <p:cNvSpPr>
            <a:spLocks noGrp="1"/>
          </p:cNvSpPr>
          <p:nvPr>
            <p:ph type="title"/>
          </p:nvPr>
        </p:nvSpPr>
        <p:spPr/>
        <p:txBody>
          <a:bodyPr>
            <a:normAutofit fontScale="90000"/>
          </a:bodyPr>
          <a:lstStyle/>
          <a:p>
            <a:r>
              <a:rPr lang="ja-JP" altLang="en-US" dirty="0"/>
              <a:t>手順⑥半固形栄養剤を注入する</a:t>
            </a:r>
          </a:p>
        </p:txBody>
      </p:sp>
      <p:sp>
        <p:nvSpPr>
          <p:cNvPr id="10" name="Text Box 3">
            <a:extLst>
              <a:ext uri="{FF2B5EF4-FFF2-40B4-BE49-F238E27FC236}">
                <a16:creationId xmlns:a16="http://schemas.microsoft.com/office/drawing/2014/main" id="{43410B7F-3C6F-4DC0-AD61-E7369405F5F0}"/>
              </a:ext>
            </a:extLst>
          </p:cNvPr>
          <p:cNvSpPr txBox="1">
            <a:spLocks noChangeArrowheads="1"/>
          </p:cNvSpPr>
          <p:nvPr/>
        </p:nvSpPr>
        <p:spPr bwMode="auto">
          <a:xfrm>
            <a:off x="252000" y="1224000"/>
            <a:ext cx="864889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marL="360000" indent="-360000" algn="just">
              <a:spcBef>
                <a:spcPts val="1200"/>
              </a:spcBef>
              <a:buFontTx/>
              <a:buNone/>
              <a:defRPr sz="2800">
                <a:latin typeface="Segoe UI" panose="020B0502040204020203" pitchFamily="34" charset="0"/>
                <a:ea typeface="メイリオ" panose="020B0604030504040204" pitchFamily="50" charset="-128"/>
              </a:defRPr>
            </a:lvl1pPr>
            <a:lvl2pPr marL="742950" indent="-285750">
              <a:spcBef>
                <a:spcPct val="20000"/>
              </a:spcBef>
              <a:buFont typeface="Arial" panose="020B0604020202020204" pitchFamily="34" charset="0"/>
              <a:buChar char="–"/>
              <a:defRPr sz="2800">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sz="2400">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sz="2000">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ea typeface="ＭＳ Ｐゴシック" panose="020B0600070205080204" pitchFamily="50" charset="-128"/>
              </a:defRPr>
            </a:lvl9pPr>
          </a:lstStyle>
          <a:p>
            <a:r>
              <a:rPr lang="ja-JP" altLang="en-US" dirty="0"/>
              <a:t>○注入を開始することを対象者に伝える。</a:t>
            </a:r>
            <a:endParaRPr lang="en-US" altLang="ja-JP" sz="2000" strike="dblStrike" dirty="0"/>
          </a:p>
          <a:p>
            <a:r>
              <a:rPr lang="ja-JP" altLang="en-US" dirty="0"/>
              <a:t>○半固形栄養剤のバッグないしカテーテルチップ型シリンジの内筒を、適切な圧で押しながら注入する。必要時は加圧バッグを使用する。</a:t>
            </a:r>
          </a:p>
        </p:txBody>
      </p:sp>
      <p:sp>
        <p:nvSpPr>
          <p:cNvPr id="8" name="テキスト ボックス 7">
            <a:extLst>
              <a:ext uri="{FF2B5EF4-FFF2-40B4-BE49-F238E27FC236}">
                <a16:creationId xmlns:a16="http://schemas.microsoft.com/office/drawing/2014/main" id="{16F03FAE-5847-4E1B-96DB-543A07387C36}"/>
              </a:ext>
            </a:extLst>
          </p:cNvPr>
          <p:cNvSpPr txBox="1"/>
          <p:nvPr/>
        </p:nvSpPr>
        <p:spPr>
          <a:xfrm>
            <a:off x="5179858" y="169200"/>
            <a:ext cx="3568606"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5-4.</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胃ろう（半固形栄養剤）</a:t>
            </a:r>
          </a:p>
        </p:txBody>
      </p:sp>
      <p:sp>
        <p:nvSpPr>
          <p:cNvPr id="11" name="Text Box 9">
            <a:extLst>
              <a:ext uri="{FF2B5EF4-FFF2-40B4-BE49-F238E27FC236}">
                <a16:creationId xmlns:a16="http://schemas.microsoft.com/office/drawing/2014/main" id="{47A1CA77-81F2-44E5-BA78-EBB64BBCB565}"/>
              </a:ext>
            </a:extLst>
          </p:cNvPr>
          <p:cNvSpPr txBox="1">
            <a:spLocks noChangeArrowheads="1"/>
          </p:cNvSpPr>
          <p:nvPr/>
        </p:nvSpPr>
        <p:spPr bwMode="auto">
          <a:xfrm>
            <a:off x="419298" y="4437112"/>
            <a:ext cx="4181157" cy="1632549"/>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tIns="108000" bIns="36000" anchor="ctr" anchorCtr="1">
            <a:spAutoFit/>
          </a:bodyPr>
          <a:lstStyle>
            <a:lvl1pPr marL="266700" indent="-2667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just">
              <a:spcBef>
                <a:spcPts val="1200"/>
              </a:spcBef>
              <a:buNone/>
            </a:pPr>
            <a:r>
              <a:rPr lang="ja-JP" altLang="en-US" sz="2400" dirty="0">
                <a:latin typeface="Segoe UI" panose="020B0502040204020203" pitchFamily="34" charset="0"/>
                <a:ea typeface="メイリオ" panose="020B0604030504040204" pitchFamily="50" charset="-128"/>
              </a:rPr>
              <a:t>＊手にかかる圧力を確認しながら、布を絞り込むようにして、</a:t>
            </a:r>
            <a:r>
              <a:rPr lang="en-US" altLang="ja-JP" sz="2400" dirty="0">
                <a:latin typeface="Segoe UI" panose="020B0502040204020203" pitchFamily="34" charset="0"/>
                <a:ea typeface="メイリオ" panose="020B0604030504040204" pitchFamily="50" charset="-128"/>
              </a:rPr>
              <a:t>300</a:t>
            </a:r>
            <a:r>
              <a:rPr lang="ja-JP" altLang="en-US" sz="2400" dirty="0">
                <a:latin typeface="Segoe UI" panose="020B0502040204020203" pitchFamily="34" charset="0"/>
                <a:ea typeface="メイリオ" panose="020B0604030504040204" pitchFamily="50" charset="-128"/>
              </a:rPr>
              <a:t>～ </a:t>
            </a:r>
            <a:r>
              <a:rPr lang="en-US" altLang="ja-JP" sz="2400" dirty="0">
                <a:latin typeface="Segoe UI" panose="020B0502040204020203" pitchFamily="34" charset="0"/>
                <a:ea typeface="メイリオ" panose="020B0604030504040204" pitchFamily="50" charset="-128"/>
              </a:rPr>
              <a:t>600ml</a:t>
            </a:r>
            <a:r>
              <a:rPr lang="ja-JP" altLang="en-US" sz="2400" dirty="0">
                <a:latin typeface="Segoe UI" panose="020B0502040204020203" pitchFamily="34" charset="0"/>
                <a:ea typeface="メイリオ" panose="020B0604030504040204" pitchFamily="50" charset="-128"/>
              </a:rPr>
              <a:t>を </a:t>
            </a:r>
            <a:r>
              <a:rPr lang="en-US" altLang="ja-JP" sz="2400" dirty="0">
                <a:latin typeface="Segoe UI" panose="020B0502040204020203" pitchFamily="34" charset="0"/>
                <a:ea typeface="メイリオ" panose="020B0604030504040204" pitchFamily="50" charset="-128"/>
              </a:rPr>
              <a:t>15</a:t>
            </a:r>
            <a:r>
              <a:rPr lang="ja-JP" altLang="en-US" sz="2400" dirty="0">
                <a:latin typeface="Segoe UI" panose="020B0502040204020203" pitchFamily="34" charset="0"/>
                <a:ea typeface="メイリオ" panose="020B0604030504040204" pitchFamily="50" charset="-128"/>
              </a:rPr>
              <a:t>分程度の時間で注入する。</a:t>
            </a:r>
          </a:p>
        </p:txBody>
      </p:sp>
      <p:sp>
        <p:nvSpPr>
          <p:cNvPr id="12" name="テキスト ボックス 11">
            <a:extLst>
              <a:ext uri="{FF2B5EF4-FFF2-40B4-BE49-F238E27FC236}">
                <a16:creationId xmlns:a16="http://schemas.microsoft.com/office/drawing/2014/main" id="{1A86A5A5-C347-4443-9D5B-79F778C7E34B}"/>
              </a:ext>
            </a:extLst>
          </p:cNvPr>
          <p:cNvSpPr txBox="1"/>
          <p:nvPr/>
        </p:nvSpPr>
        <p:spPr>
          <a:xfrm>
            <a:off x="423843" y="6093296"/>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9" name="スライド番号プレースホルダー 1">
            <a:extLst>
              <a:ext uri="{FF2B5EF4-FFF2-40B4-BE49-F238E27FC236}">
                <a16:creationId xmlns:a16="http://schemas.microsoft.com/office/drawing/2014/main" id="{C17FA91C-2416-4199-B4F6-C6B9B2EA4204}"/>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209</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513906286"/>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DE403BD5-18DE-4808-9BE5-48C039290499}"/>
              </a:ext>
            </a:extLst>
          </p:cNvPr>
          <p:cNvSpPr>
            <a:spLocks noGrp="1"/>
          </p:cNvSpPr>
          <p:nvPr>
            <p:ph type="title"/>
          </p:nvPr>
        </p:nvSpPr>
        <p:spPr/>
        <p:txBody>
          <a:bodyPr>
            <a:normAutofit fontScale="90000"/>
          </a:bodyPr>
          <a:lstStyle/>
          <a:p>
            <a:r>
              <a:rPr lang="ja-JP" altLang="en-US" dirty="0"/>
              <a:t>手順⑦異常がないか確認する</a:t>
            </a:r>
          </a:p>
        </p:txBody>
      </p:sp>
      <p:sp>
        <p:nvSpPr>
          <p:cNvPr id="77829" name="Text Box 9">
            <a:extLst>
              <a:ext uri="{FF2B5EF4-FFF2-40B4-BE49-F238E27FC236}">
                <a16:creationId xmlns:a16="http://schemas.microsoft.com/office/drawing/2014/main" id="{DD7FC1CE-63A1-40AB-A569-3876C93FEA82}"/>
              </a:ext>
            </a:extLst>
          </p:cNvPr>
          <p:cNvSpPr txBox="1">
            <a:spLocks noChangeArrowheads="1"/>
          </p:cNvSpPr>
          <p:nvPr/>
        </p:nvSpPr>
        <p:spPr bwMode="auto">
          <a:xfrm>
            <a:off x="395536" y="1772816"/>
            <a:ext cx="8352928" cy="2526434"/>
          </a:xfrm>
          <a:prstGeom prst="rect">
            <a:avLst/>
          </a:prstGeom>
          <a:noFill/>
          <a:ln w="9525">
            <a:solidFill>
              <a:srgbClr val="00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tIns="108000" bIns="108000">
            <a:spAutoFit/>
          </a:bodyPr>
          <a:lstStyle>
            <a:lvl1pPr marL="266700" indent="-2667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just" eaLnBrk="1" hangingPunct="1">
              <a:lnSpc>
                <a:spcPts val="3600"/>
              </a:lnSpc>
              <a:spcBef>
                <a:spcPts val="0"/>
              </a:spcBef>
              <a:buFontTx/>
              <a:buNone/>
            </a:pPr>
            <a:r>
              <a:rPr lang="ja-JP" altLang="en-US" sz="2300" dirty="0">
                <a:latin typeface="Segoe UI" panose="020B0502040204020203" pitchFamily="34" charset="0"/>
                <a:ea typeface="メイリオ" panose="020B0604030504040204" pitchFamily="50" charset="-128"/>
              </a:rPr>
              <a:t>＊半固形栄養剤が接続部位から漏れていないか。</a:t>
            </a:r>
            <a:endParaRPr lang="en-US" altLang="ja-JP" sz="2300" dirty="0">
              <a:latin typeface="Segoe UI" panose="020B0502040204020203" pitchFamily="34" charset="0"/>
              <a:ea typeface="メイリオ" panose="020B0604030504040204" pitchFamily="50" charset="-128"/>
            </a:endParaRPr>
          </a:p>
          <a:p>
            <a:pPr algn="just" eaLnBrk="1" hangingPunct="1">
              <a:lnSpc>
                <a:spcPts val="3600"/>
              </a:lnSpc>
              <a:spcBef>
                <a:spcPts val="0"/>
              </a:spcBef>
              <a:buFontTx/>
              <a:buNone/>
            </a:pPr>
            <a:r>
              <a:rPr lang="ja-JP" altLang="en-US" sz="2300" dirty="0">
                <a:latin typeface="Segoe UI" panose="020B0502040204020203" pitchFamily="34" charset="0"/>
                <a:ea typeface="メイリオ" panose="020B0604030504040204" pitchFamily="50" charset="-128"/>
              </a:rPr>
              <a:t>＊対象者の表情は苦しそうではないか。</a:t>
            </a:r>
            <a:endParaRPr lang="en-US" altLang="ja-JP" sz="2300" dirty="0">
              <a:latin typeface="Segoe UI" panose="020B0502040204020203" pitchFamily="34" charset="0"/>
              <a:ea typeface="メイリオ" panose="020B0604030504040204" pitchFamily="50" charset="-128"/>
            </a:endParaRPr>
          </a:p>
          <a:p>
            <a:pPr algn="just" eaLnBrk="1" hangingPunct="1">
              <a:lnSpc>
                <a:spcPts val="3600"/>
              </a:lnSpc>
              <a:spcBef>
                <a:spcPts val="0"/>
              </a:spcBef>
              <a:buFontTx/>
              <a:buNone/>
            </a:pPr>
            <a:r>
              <a:rPr lang="ja-JP" altLang="en-US" sz="2300" dirty="0">
                <a:latin typeface="Segoe UI" panose="020B0502040204020203" pitchFamily="34" charset="0"/>
                <a:ea typeface="メイリオ" panose="020B0604030504040204" pitchFamily="50" charset="-128"/>
              </a:rPr>
              <a:t>＊下痢</a:t>
            </a:r>
            <a:r>
              <a:rPr lang="ja-JP" altLang="en-US" sz="2300" spc="-300" dirty="0">
                <a:latin typeface="Segoe UI" panose="020B0502040204020203" pitchFamily="34" charset="0"/>
                <a:ea typeface="メイリオ" panose="020B0604030504040204" pitchFamily="50" charset="-128"/>
              </a:rPr>
              <a:t>、</a:t>
            </a:r>
            <a:r>
              <a:rPr lang="ja-JP" altLang="en-US" sz="2300" dirty="0">
                <a:latin typeface="Segoe UI" panose="020B0502040204020203" pitchFamily="34" charset="0"/>
                <a:ea typeface="メイリオ" panose="020B0604030504040204" pitchFamily="50" charset="-128"/>
              </a:rPr>
              <a:t>嘔吐</a:t>
            </a:r>
            <a:r>
              <a:rPr lang="ja-JP" altLang="en-US" sz="2300" spc="-300" dirty="0">
                <a:latin typeface="Segoe UI" panose="020B0502040204020203" pitchFamily="34" charset="0"/>
                <a:ea typeface="メイリオ" panose="020B0604030504040204" pitchFamily="50" charset="-128"/>
              </a:rPr>
              <a:t>、</a:t>
            </a:r>
            <a:r>
              <a:rPr lang="ja-JP" altLang="en-US" sz="2300" dirty="0">
                <a:latin typeface="Segoe UI" panose="020B0502040204020203" pitchFamily="34" charset="0"/>
                <a:ea typeface="メイリオ" panose="020B0604030504040204" pitchFamily="50" charset="-128"/>
              </a:rPr>
              <a:t>頻脈</a:t>
            </a:r>
            <a:r>
              <a:rPr lang="ja-JP" altLang="en-US" sz="2300" spc="-300" dirty="0">
                <a:latin typeface="Segoe UI" panose="020B0502040204020203" pitchFamily="34" charset="0"/>
                <a:ea typeface="メイリオ" panose="020B0604030504040204" pitchFamily="50" charset="-128"/>
              </a:rPr>
              <a:t>、</a:t>
            </a:r>
            <a:r>
              <a:rPr lang="ja-JP" altLang="en-US" sz="2300" dirty="0">
                <a:latin typeface="Segoe UI" panose="020B0502040204020203" pitchFamily="34" charset="0"/>
                <a:ea typeface="メイリオ" panose="020B0604030504040204" pitchFamily="50" charset="-128"/>
              </a:rPr>
              <a:t>発汗</a:t>
            </a:r>
            <a:r>
              <a:rPr lang="ja-JP" altLang="en-US" sz="2300" spc="-300" dirty="0">
                <a:latin typeface="Segoe UI" panose="020B0502040204020203" pitchFamily="34" charset="0"/>
                <a:ea typeface="メイリオ" panose="020B0604030504040204" pitchFamily="50" charset="-128"/>
              </a:rPr>
              <a:t>、</a:t>
            </a:r>
            <a:r>
              <a:rPr lang="ja-JP" altLang="en-US" sz="2300" dirty="0">
                <a:latin typeface="Segoe UI" panose="020B0502040204020203" pitchFamily="34" charset="0"/>
                <a:ea typeface="メイリオ" panose="020B0604030504040204" pitchFamily="50" charset="-128"/>
              </a:rPr>
              <a:t>顔面紅潮、めまいなどはないか。</a:t>
            </a:r>
            <a:endParaRPr lang="en-US" altLang="ja-JP" sz="2300" dirty="0">
              <a:latin typeface="Segoe UI" panose="020B0502040204020203" pitchFamily="34" charset="0"/>
              <a:ea typeface="メイリオ" panose="020B0604030504040204" pitchFamily="50" charset="-128"/>
            </a:endParaRPr>
          </a:p>
          <a:p>
            <a:pPr algn="just">
              <a:lnSpc>
                <a:spcPts val="3600"/>
              </a:lnSpc>
              <a:spcBef>
                <a:spcPts val="0"/>
              </a:spcBef>
              <a:buNone/>
            </a:pPr>
            <a:r>
              <a:rPr lang="ja-JP" altLang="en-US" sz="2300" dirty="0">
                <a:latin typeface="Segoe UI" panose="020B0502040204020203" pitchFamily="34" charset="0"/>
                <a:ea typeface="メイリオ" panose="020B0604030504040204" pitchFamily="50" charset="-128"/>
              </a:rPr>
              <a:t>＊意識の変化はないか（呼びかけに応じるか）。</a:t>
            </a:r>
            <a:endParaRPr lang="en-US" altLang="ja-JP" sz="2300" dirty="0">
              <a:latin typeface="Segoe UI" panose="020B0502040204020203" pitchFamily="34" charset="0"/>
              <a:ea typeface="メイリオ" panose="020B0604030504040204" pitchFamily="50" charset="-128"/>
            </a:endParaRPr>
          </a:p>
          <a:p>
            <a:pPr algn="just">
              <a:lnSpc>
                <a:spcPts val="3600"/>
              </a:lnSpc>
              <a:spcBef>
                <a:spcPts val="0"/>
              </a:spcBef>
              <a:buNone/>
            </a:pPr>
            <a:r>
              <a:rPr lang="ja-JP" altLang="en-US" sz="2300" dirty="0">
                <a:latin typeface="Segoe UI" panose="020B0502040204020203" pitchFamily="34" charset="0"/>
                <a:ea typeface="メイリオ" panose="020B0604030504040204" pitchFamily="50" charset="-128"/>
              </a:rPr>
              <a:t>＊息切れはないか（呼吸が速くなっていないか）。</a:t>
            </a:r>
            <a:endParaRPr lang="ja-JP" altLang="en-US" sz="2300" strike="dblStrike" dirty="0">
              <a:latin typeface="Segoe UI" panose="020B0502040204020203" pitchFamily="34" charset="0"/>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CA71582A-07BA-48B7-A144-089F0B5A1378}"/>
              </a:ext>
            </a:extLst>
          </p:cNvPr>
          <p:cNvSpPr txBox="1"/>
          <p:nvPr/>
        </p:nvSpPr>
        <p:spPr>
          <a:xfrm>
            <a:off x="5179858" y="169200"/>
            <a:ext cx="3568606"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5-4.</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胃ろう（半固形栄養剤）</a:t>
            </a:r>
          </a:p>
        </p:txBody>
      </p:sp>
      <p:sp>
        <p:nvSpPr>
          <p:cNvPr id="5" name="テキスト ボックス 4">
            <a:extLst>
              <a:ext uri="{FF2B5EF4-FFF2-40B4-BE49-F238E27FC236}">
                <a16:creationId xmlns:a16="http://schemas.microsoft.com/office/drawing/2014/main" id="{0E3AA3E6-B5A0-4496-B126-4B0B8772CC0B}"/>
              </a:ext>
            </a:extLst>
          </p:cNvPr>
          <p:cNvSpPr txBox="1"/>
          <p:nvPr/>
        </p:nvSpPr>
        <p:spPr>
          <a:xfrm>
            <a:off x="423843" y="4993622"/>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6" name="スライド番号プレースホルダー 1">
            <a:extLst>
              <a:ext uri="{FF2B5EF4-FFF2-40B4-BE49-F238E27FC236}">
                <a16:creationId xmlns:a16="http://schemas.microsoft.com/office/drawing/2014/main" id="{9B22E672-9FEF-49EE-AB57-0BA5D934328F}"/>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210</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780333009"/>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no16_カニューレ白湯で流す">
            <a:extLst>
              <a:ext uri="{FF2B5EF4-FFF2-40B4-BE49-F238E27FC236}">
                <a16:creationId xmlns:a16="http://schemas.microsoft.com/office/drawing/2014/main" id="{06747CC2-C242-4C56-86AA-753FE2DF62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1784" y="3004032"/>
            <a:ext cx="3960440" cy="3737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タイトル 3">
            <a:extLst>
              <a:ext uri="{FF2B5EF4-FFF2-40B4-BE49-F238E27FC236}">
                <a16:creationId xmlns:a16="http://schemas.microsoft.com/office/drawing/2014/main" id="{A1853B1A-D60D-4A83-B09A-59C9BF8F9763}"/>
              </a:ext>
            </a:extLst>
          </p:cNvPr>
          <p:cNvSpPr>
            <a:spLocks noGrp="1"/>
          </p:cNvSpPr>
          <p:nvPr>
            <p:ph type="title"/>
          </p:nvPr>
        </p:nvSpPr>
        <p:spPr/>
        <p:txBody>
          <a:bodyPr>
            <a:normAutofit fontScale="90000"/>
          </a:bodyPr>
          <a:lstStyle/>
          <a:p>
            <a:r>
              <a:rPr lang="ja-JP" altLang="en-US" dirty="0"/>
              <a:t>手順⑧終わったら胃ろうチューブに白湯を流す</a:t>
            </a:r>
          </a:p>
        </p:txBody>
      </p:sp>
      <p:sp>
        <p:nvSpPr>
          <p:cNvPr id="15" name="Text Box 19">
            <a:extLst>
              <a:ext uri="{FF2B5EF4-FFF2-40B4-BE49-F238E27FC236}">
                <a16:creationId xmlns:a16="http://schemas.microsoft.com/office/drawing/2014/main" id="{3922C352-5066-46C9-88A8-ED33B6E9F612}"/>
              </a:ext>
            </a:extLst>
          </p:cNvPr>
          <p:cNvSpPr txBox="1">
            <a:spLocks noChangeArrowheads="1"/>
          </p:cNvSpPr>
          <p:nvPr/>
        </p:nvSpPr>
        <p:spPr bwMode="auto">
          <a:xfrm>
            <a:off x="251520" y="1224000"/>
            <a:ext cx="864096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66700" indent="-2667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360000" indent="-360000">
              <a:spcBef>
                <a:spcPts val="1200"/>
              </a:spcBef>
              <a:buNone/>
            </a:pPr>
            <a:r>
              <a:rPr lang="ja-JP" altLang="en-US" sz="2800" dirty="0">
                <a:latin typeface="Segoe UI" panose="020B0502040204020203" pitchFamily="34" charset="0"/>
                <a:ea typeface="メイリオ" panose="020B0604030504040204" pitchFamily="50" charset="-128"/>
              </a:rPr>
              <a:t>○注入が終了したら、カテーテルチップ型シリンジに白湯を吸い、胃ろうチューブ内に白湯を注入し、チューブ内の栄養剤を流す。</a:t>
            </a:r>
            <a:endParaRPr lang="en-US" altLang="ja-JP" sz="2800" dirty="0">
              <a:latin typeface="Segoe UI" panose="020B0502040204020203" pitchFamily="34" charset="0"/>
              <a:ea typeface="メイリオ" panose="020B0604030504040204" pitchFamily="50" charset="-128"/>
            </a:endParaRPr>
          </a:p>
          <a:p>
            <a:pPr marL="360000" indent="-360000">
              <a:spcBef>
                <a:spcPts val="1200"/>
              </a:spcBef>
              <a:buNone/>
            </a:pPr>
            <a:r>
              <a:rPr lang="en-US" altLang="ja-JP" sz="2500" dirty="0">
                <a:latin typeface="Segoe UI" panose="020B0502040204020203" pitchFamily="34" charset="0"/>
                <a:ea typeface="メイリオ" panose="020B0604030504040204" pitchFamily="50" charset="-128"/>
              </a:rPr>
              <a:t>※</a:t>
            </a:r>
            <a:r>
              <a:rPr lang="ja-JP" altLang="en-US" sz="2500" dirty="0">
                <a:latin typeface="Segoe UI" panose="020B0502040204020203" pitchFamily="34" charset="0"/>
                <a:ea typeface="メイリオ" panose="020B0604030504040204" pitchFamily="50" charset="-128"/>
              </a:rPr>
              <a:t>これ以降は、胃ろう（液体栄養剤）の手順⑪</a:t>
            </a:r>
            <a:br>
              <a:rPr lang="en-US" altLang="ja-JP" sz="2500" dirty="0">
                <a:latin typeface="Segoe UI" panose="020B0502040204020203" pitchFamily="34" charset="0"/>
                <a:ea typeface="メイリオ" panose="020B0604030504040204" pitchFamily="50" charset="-128"/>
              </a:rPr>
            </a:br>
            <a:r>
              <a:rPr lang="ja-JP" altLang="en-US" sz="2500" dirty="0">
                <a:latin typeface="Segoe UI" panose="020B0502040204020203" pitchFamily="34" charset="0"/>
                <a:ea typeface="メイリオ" panose="020B0604030504040204" pitchFamily="50" charset="-128"/>
              </a:rPr>
              <a:t>「体位を整える」以降と同様　　　　　　　　</a:t>
            </a:r>
            <a:r>
              <a:rPr lang="ja-JP" altLang="en-US" sz="2000" dirty="0">
                <a:latin typeface="Segoe UI" panose="020B0502040204020203" pitchFamily="34" charset="0"/>
                <a:ea typeface="メイリオ" panose="020B0604030504040204" pitchFamily="50" charset="-128"/>
              </a:rPr>
              <a:t>　　　</a:t>
            </a:r>
          </a:p>
        </p:txBody>
      </p:sp>
      <p:sp>
        <p:nvSpPr>
          <p:cNvPr id="13" name="テキスト ボックス 12">
            <a:extLst>
              <a:ext uri="{FF2B5EF4-FFF2-40B4-BE49-F238E27FC236}">
                <a16:creationId xmlns:a16="http://schemas.microsoft.com/office/drawing/2014/main" id="{6B3369DE-36C9-40F4-923E-8594AD31EE8A}"/>
              </a:ext>
            </a:extLst>
          </p:cNvPr>
          <p:cNvSpPr txBox="1"/>
          <p:nvPr/>
        </p:nvSpPr>
        <p:spPr>
          <a:xfrm>
            <a:off x="5179858" y="169200"/>
            <a:ext cx="3568606"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5-4.</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胃ろう（半固形栄養剤）</a:t>
            </a:r>
          </a:p>
        </p:txBody>
      </p:sp>
      <p:sp>
        <p:nvSpPr>
          <p:cNvPr id="8" name="テキスト ボックス 7">
            <a:extLst>
              <a:ext uri="{FF2B5EF4-FFF2-40B4-BE49-F238E27FC236}">
                <a16:creationId xmlns:a16="http://schemas.microsoft.com/office/drawing/2014/main" id="{7B986223-D70C-4F22-9027-EB68C65FB99D}"/>
              </a:ext>
            </a:extLst>
          </p:cNvPr>
          <p:cNvSpPr txBox="1"/>
          <p:nvPr/>
        </p:nvSpPr>
        <p:spPr>
          <a:xfrm>
            <a:off x="423843" y="6165304"/>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7" name="スライド番号プレースホルダー 1">
            <a:extLst>
              <a:ext uri="{FF2B5EF4-FFF2-40B4-BE49-F238E27FC236}">
                <a16:creationId xmlns:a16="http://schemas.microsoft.com/office/drawing/2014/main" id="{9E2308D0-5DE5-4DDA-9C32-832657BDF949}"/>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211</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837438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21">
            <a:extLst>
              <a:ext uri="{FF2B5EF4-FFF2-40B4-BE49-F238E27FC236}">
                <a16:creationId xmlns:a16="http://schemas.microsoft.com/office/drawing/2014/main" id="{C7BD7A4B-DE4B-4945-9FBA-BDCEFC27D58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08432" y="1140766"/>
            <a:ext cx="7924008" cy="5190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717D2CBD-BE5F-411A-B813-E2E46F934621}"/>
              </a:ext>
            </a:extLst>
          </p:cNvPr>
          <p:cNvSpPr>
            <a:spLocks noGrp="1"/>
          </p:cNvSpPr>
          <p:nvPr>
            <p:ph type="title"/>
          </p:nvPr>
        </p:nvSpPr>
        <p:spPr/>
        <p:txBody>
          <a:bodyPr>
            <a:normAutofit fontScale="90000"/>
          </a:bodyPr>
          <a:lstStyle/>
          <a:p>
            <a:r>
              <a:rPr lang="ja-JP" altLang="en-US" dirty="0"/>
              <a:t>上気道と下気道</a:t>
            </a:r>
            <a:endParaRPr kumimoji="1" lang="ja-JP" altLang="en-US" dirty="0"/>
          </a:p>
        </p:txBody>
      </p:sp>
      <p:sp>
        <p:nvSpPr>
          <p:cNvPr id="8" name="テキスト ボックス 7">
            <a:extLst>
              <a:ext uri="{FF2B5EF4-FFF2-40B4-BE49-F238E27FC236}">
                <a16:creationId xmlns:a16="http://schemas.microsoft.com/office/drawing/2014/main" id="{1B3F5B47-BD71-43F6-B698-714F52792366}"/>
              </a:ext>
            </a:extLst>
          </p:cNvPr>
          <p:cNvSpPr txBox="1"/>
          <p:nvPr/>
        </p:nvSpPr>
        <p:spPr>
          <a:xfrm>
            <a:off x="5652120" y="169200"/>
            <a:ext cx="2491388" cy="307777"/>
          </a:xfrm>
          <a:prstGeom prst="rect">
            <a:avLst/>
          </a:prstGeom>
          <a:noFill/>
        </p:spPr>
        <p:txBody>
          <a:bodyPr wrap="none" rtlCol="0">
            <a:spAutoFit/>
          </a:bodyPr>
          <a:lstStyle/>
          <a:p>
            <a:r>
              <a:rPr kumimoji="1" lang="en-US" altLang="ja-JP" sz="1400" b="1" dirty="0">
                <a:solidFill>
                  <a:schemeClr val="bg1"/>
                </a:solidFill>
                <a:latin typeface="游ゴシック" panose="020B0400000000000000" pitchFamily="50" charset="-128"/>
                <a:ea typeface="游ゴシック" panose="020B0400000000000000" pitchFamily="50" charset="-128"/>
              </a:rPr>
              <a:t>2-2.</a:t>
            </a:r>
            <a:r>
              <a:rPr kumimoji="1" lang="ja-JP" altLang="en-US" sz="1400" b="1" dirty="0">
                <a:solidFill>
                  <a:schemeClr val="bg1"/>
                </a:solidFill>
                <a:latin typeface="游ゴシック" panose="020B0400000000000000" pitchFamily="50" charset="-128"/>
                <a:ea typeface="游ゴシック" panose="020B0400000000000000" pitchFamily="50" charset="-128"/>
              </a:rPr>
              <a:t>感染予防の具体的な方法</a:t>
            </a:r>
          </a:p>
        </p:txBody>
      </p:sp>
      <p:sp>
        <p:nvSpPr>
          <p:cNvPr id="6" name="テキスト ボックス 5">
            <a:extLst>
              <a:ext uri="{FF2B5EF4-FFF2-40B4-BE49-F238E27FC236}">
                <a16:creationId xmlns:a16="http://schemas.microsoft.com/office/drawing/2014/main" id="{AA4B9C2A-7E76-4295-9149-238283D17407}"/>
              </a:ext>
            </a:extLst>
          </p:cNvPr>
          <p:cNvSpPr txBox="1"/>
          <p:nvPr/>
        </p:nvSpPr>
        <p:spPr>
          <a:xfrm>
            <a:off x="351835" y="6222504"/>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7" name="スライド番号プレースホルダー 1">
            <a:extLst>
              <a:ext uri="{FF2B5EF4-FFF2-40B4-BE49-F238E27FC236}">
                <a16:creationId xmlns:a16="http://schemas.microsoft.com/office/drawing/2014/main" id="{E2B87A72-00A3-4449-B9F9-2313358CED7F}"/>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17</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95034030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4">
            <a:extLst>
              <a:ext uri="{FF2B5EF4-FFF2-40B4-BE49-F238E27FC236}">
                <a16:creationId xmlns:a16="http://schemas.microsoft.com/office/drawing/2014/main" id="{3AB7661C-D410-4C8C-BCF7-3AD7D29B2A23}"/>
              </a:ext>
            </a:extLst>
          </p:cNvPr>
          <p:cNvSpPr>
            <a:spLocks noChangeArrowheads="1"/>
          </p:cNvSpPr>
          <p:nvPr/>
        </p:nvSpPr>
        <p:spPr bwMode="auto">
          <a:xfrm>
            <a:off x="0" y="0"/>
            <a:ext cx="9144000" cy="981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latin typeface="Arial" panose="020B0604020202020204" pitchFamily="34" charset="0"/>
            </a:endParaRPr>
          </a:p>
        </p:txBody>
      </p:sp>
      <p:sp>
        <p:nvSpPr>
          <p:cNvPr id="3" name="タイトル 2">
            <a:extLst>
              <a:ext uri="{FF2B5EF4-FFF2-40B4-BE49-F238E27FC236}">
                <a16:creationId xmlns:a16="http://schemas.microsoft.com/office/drawing/2014/main" id="{746DEE40-EDA0-4CE6-8929-33FAFD9FE203}"/>
              </a:ext>
            </a:extLst>
          </p:cNvPr>
          <p:cNvSpPr>
            <a:spLocks noGrp="1"/>
          </p:cNvSpPr>
          <p:nvPr>
            <p:ph type="title"/>
          </p:nvPr>
        </p:nvSpPr>
        <p:spPr/>
        <p:txBody>
          <a:bodyPr>
            <a:normAutofit/>
          </a:bodyPr>
          <a:lstStyle/>
          <a:p>
            <a:pPr algn="ctr"/>
            <a:r>
              <a:rPr lang="ja-JP" altLang="en-US" dirty="0"/>
              <a:t>経鼻経管栄養の手順</a:t>
            </a:r>
            <a:br>
              <a:rPr lang="en-US" altLang="ja-JP" dirty="0"/>
            </a:br>
            <a:r>
              <a:rPr lang="ja-JP" altLang="en-US"/>
              <a:t>（滴下型の液体栄養剤の場合）</a:t>
            </a:r>
            <a:endParaRPr kumimoji="1" lang="ja-JP" altLang="en-US" dirty="0"/>
          </a:p>
        </p:txBody>
      </p:sp>
      <p:sp>
        <p:nvSpPr>
          <p:cNvPr id="4" name="スライド番号プレースホルダー 1">
            <a:extLst>
              <a:ext uri="{FF2B5EF4-FFF2-40B4-BE49-F238E27FC236}">
                <a16:creationId xmlns:a16="http://schemas.microsoft.com/office/drawing/2014/main" id="{C22E31F6-C1F6-4FD7-823B-1DBA35032A47}"/>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212</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834812267"/>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F408AC4F-C467-42C5-ABFB-18D560472360}"/>
              </a:ext>
            </a:extLst>
          </p:cNvPr>
          <p:cNvSpPr>
            <a:spLocks noGrp="1"/>
          </p:cNvSpPr>
          <p:nvPr>
            <p:ph type="title"/>
          </p:nvPr>
        </p:nvSpPr>
        <p:spPr/>
        <p:txBody>
          <a:bodyPr>
            <a:normAutofit fontScale="90000"/>
          </a:bodyPr>
          <a:lstStyle/>
          <a:p>
            <a:r>
              <a:rPr lang="ja-JP" altLang="en-US" dirty="0"/>
              <a:t>手順⑥経鼻胃管</a:t>
            </a:r>
            <a:r>
              <a:rPr lang="ja-JP" altLang="en-US" dirty="0">
                <a:sym typeface="Wingdings" panose="05000000000000000000" pitchFamily="2" charset="2"/>
              </a:rPr>
              <a:t>を観察する</a:t>
            </a:r>
            <a:endParaRPr lang="ja-JP" altLang="en-US" dirty="0"/>
          </a:p>
        </p:txBody>
      </p:sp>
      <p:sp>
        <p:nvSpPr>
          <p:cNvPr id="71684" name="Text Box 9">
            <a:extLst>
              <a:ext uri="{FF2B5EF4-FFF2-40B4-BE49-F238E27FC236}">
                <a16:creationId xmlns:a16="http://schemas.microsoft.com/office/drawing/2014/main" id="{C13DB9B2-9593-4155-8394-33C0684EE218}"/>
              </a:ext>
            </a:extLst>
          </p:cNvPr>
          <p:cNvSpPr txBox="1">
            <a:spLocks noChangeArrowheads="1"/>
          </p:cNvSpPr>
          <p:nvPr/>
        </p:nvSpPr>
        <p:spPr bwMode="auto">
          <a:xfrm>
            <a:off x="251520" y="1188000"/>
            <a:ext cx="8640960" cy="275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66700" indent="-2667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360000" indent="-360000" eaLnBrk="1" hangingPunct="1">
              <a:spcBef>
                <a:spcPts val="600"/>
              </a:spcBef>
              <a:buFontTx/>
              <a:buNone/>
            </a:pPr>
            <a:r>
              <a:rPr lang="en-US" altLang="ja-JP" sz="2550" dirty="0">
                <a:latin typeface="Segoe UI" panose="020B0502040204020203" pitchFamily="34" charset="0"/>
                <a:ea typeface="メイリオ" panose="020B0604030504040204" pitchFamily="50" charset="-128"/>
              </a:rPr>
              <a:t>※</a:t>
            </a:r>
            <a:r>
              <a:rPr lang="ja-JP" altLang="en-US" sz="2550" dirty="0">
                <a:latin typeface="Segoe UI" panose="020B0502040204020203" pitchFamily="34" charset="0"/>
                <a:ea typeface="メイリオ" panose="020B0604030504040204" pitchFamily="50" charset="-128"/>
              </a:rPr>
              <a:t>実施準備～手順⑤「栄養剤を満たす」は、胃</a:t>
            </a:r>
            <a:r>
              <a:rPr lang="ja-JP" altLang="en-US" sz="2550" dirty="0" err="1">
                <a:latin typeface="Segoe UI" panose="020B0502040204020203" pitchFamily="34" charset="0"/>
                <a:ea typeface="メイリオ" panose="020B0604030504040204" pitchFamily="50" charset="-128"/>
              </a:rPr>
              <a:t>ろう</a:t>
            </a:r>
            <a:br>
              <a:rPr lang="en-US" altLang="ja-JP" sz="2550" dirty="0">
                <a:latin typeface="Segoe UI" panose="020B0502040204020203" pitchFamily="34" charset="0"/>
                <a:ea typeface="メイリオ" panose="020B0604030504040204" pitchFamily="50" charset="-128"/>
              </a:rPr>
            </a:br>
            <a:r>
              <a:rPr lang="ja-JP" altLang="en-US" sz="2550" dirty="0">
                <a:latin typeface="Segoe UI" panose="020B0502040204020203" pitchFamily="34" charset="0"/>
                <a:ea typeface="メイリオ" panose="020B0604030504040204" pitchFamily="50" charset="-128"/>
              </a:rPr>
              <a:t>（液体栄養剤）と同様</a:t>
            </a:r>
            <a:endParaRPr lang="en-US" altLang="ja-JP" sz="2550" dirty="0">
              <a:latin typeface="Segoe UI" panose="020B0502040204020203" pitchFamily="34" charset="0"/>
              <a:ea typeface="メイリオ" panose="020B0604030504040204" pitchFamily="50" charset="-128"/>
            </a:endParaRPr>
          </a:p>
          <a:p>
            <a:pPr marL="360000" indent="-360000" eaLnBrk="1" hangingPunct="1">
              <a:spcBef>
                <a:spcPts val="600"/>
              </a:spcBef>
              <a:buFontTx/>
              <a:buNone/>
            </a:pPr>
            <a:r>
              <a:rPr lang="ja-JP" altLang="en-US" sz="2800" dirty="0">
                <a:latin typeface="Segoe UI" panose="020B0502040204020203" pitchFamily="34" charset="0"/>
                <a:ea typeface="メイリオ" panose="020B0604030504040204" pitchFamily="50" charset="-128"/>
              </a:rPr>
              <a:t>○経鼻胃管の破損や抜けがないか、固定の位置を</a:t>
            </a:r>
            <a:br>
              <a:rPr lang="en-US" altLang="ja-JP" sz="2800" dirty="0">
                <a:latin typeface="Segoe UI" panose="020B0502040204020203" pitchFamily="34" charset="0"/>
                <a:ea typeface="メイリオ" panose="020B0604030504040204" pitchFamily="50" charset="-128"/>
              </a:rPr>
            </a:br>
            <a:r>
              <a:rPr lang="ja-JP" altLang="en-US" sz="2800" dirty="0">
                <a:latin typeface="Segoe UI" panose="020B0502040204020203" pitchFamily="34" charset="0"/>
                <a:ea typeface="メイリオ" panose="020B0604030504040204" pitchFamily="50" charset="-128"/>
              </a:rPr>
              <a:t>観察する。</a:t>
            </a:r>
            <a:endParaRPr lang="en-US" altLang="ja-JP" sz="2800" dirty="0">
              <a:latin typeface="Segoe UI" panose="020B0502040204020203" pitchFamily="34" charset="0"/>
              <a:ea typeface="メイリオ" panose="020B0604030504040204" pitchFamily="50" charset="-128"/>
            </a:endParaRPr>
          </a:p>
          <a:p>
            <a:pPr marL="360000" indent="-360000">
              <a:spcBef>
                <a:spcPts val="600"/>
              </a:spcBef>
              <a:buNone/>
            </a:pPr>
            <a:r>
              <a:rPr lang="ja-JP" altLang="en-US" sz="2800" dirty="0">
                <a:latin typeface="Segoe UI" panose="020B0502040204020203" pitchFamily="34" charset="0"/>
                <a:ea typeface="メイリオ" panose="020B0604030504040204" pitchFamily="50" charset="-128"/>
              </a:rPr>
              <a:t>○必ずチューブの先端が胃内に届いていることを</a:t>
            </a:r>
            <a:br>
              <a:rPr lang="en-US" altLang="ja-JP" sz="2800" dirty="0">
                <a:latin typeface="Segoe UI" panose="020B0502040204020203" pitchFamily="34" charset="0"/>
                <a:ea typeface="メイリオ" panose="020B0604030504040204" pitchFamily="50" charset="-128"/>
              </a:rPr>
            </a:br>
            <a:r>
              <a:rPr lang="ja-JP" altLang="en-US" sz="2800" dirty="0">
                <a:latin typeface="Segoe UI" panose="020B0502040204020203" pitchFamily="34" charset="0"/>
                <a:ea typeface="メイリオ" panose="020B0604030504040204" pitchFamily="50" charset="-128"/>
              </a:rPr>
              <a:t>確認する。</a:t>
            </a:r>
          </a:p>
        </p:txBody>
      </p:sp>
      <p:sp>
        <p:nvSpPr>
          <p:cNvPr id="12" name="テキスト ボックス 11">
            <a:extLst>
              <a:ext uri="{FF2B5EF4-FFF2-40B4-BE49-F238E27FC236}">
                <a16:creationId xmlns:a16="http://schemas.microsoft.com/office/drawing/2014/main" id="{95B5A96E-263E-4203-A8C8-05C295410C55}"/>
              </a:ext>
            </a:extLst>
          </p:cNvPr>
          <p:cNvSpPr txBox="1"/>
          <p:nvPr/>
        </p:nvSpPr>
        <p:spPr>
          <a:xfrm>
            <a:off x="5645492" y="169200"/>
            <a:ext cx="2670924"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5-5.</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経鼻経管栄養</a:t>
            </a:r>
          </a:p>
        </p:txBody>
      </p:sp>
      <p:sp>
        <p:nvSpPr>
          <p:cNvPr id="8" name="Text Box 16">
            <a:extLst>
              <a:ext uri="{FF2B5EF4-FFF2-40B4-BE49-F238E27FC236}">
                <a16:creationId xmlns:a16="http://schemas.microsoft.com/office/drawing/2014/main" id="{8F45593C-8518-4706-8F86-E8A8720AC0B0}"/>
              </a:ext>
            </a:extLst>
          </p:cNvPr>
          <p:cNvSpPr txBox="1">
            <a:spLocks noChangeArrowheads="1"/>
          </p:cNvSpPr>
          <p:nvPr/>
        </p:nvSpPr>
        <p:spPr bwMode="auto">
          <a:xfrm>
            <a:off x="469328" y="3924000"/>
            <a:ext cx="8423152" cy="186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342900" indent="-342900" eaLnBrk="1" hangingPunct="1">
              <a:spcBef>
                <a:spcPts val="900"/>
              </a:spcBef>
              <a:buFont typeface="Wingdings" panose="05000000000000000000" pitchFamily="2" charset="2"/>
              <a:buChar char="ü"/>
            </a:pPr>
            <a:r>
              <a:rPr lang="ja-JP" altLang="en-US" sz="2000" b="1" dirty="0">
                <a:solidFill>
                  <a:schemeClr val="tx1">
                    <a:lumMod val="75000"/>
                    <a:lumOff val="25000"/>
                  </a:schemeClr>
                </a:solidFill>
                <a:latin typeface="Segoe UI" panose="020B0502040204020203" pitchFamily="34" charset="0"/>
                <a:ea typeface="メイリオ" panose="020B0604030504040204" pitchFamily="50" charset="-128"/>
              </a:rPr>
              <a:t>鼻孔のところのテープで固定されたチューブの根元に印をつけておき、その印より外にチューブの抜けがないか確認する。</a:t>
            </a:r>
            <a:endParaRPr lang="en-US" altLang="ja-JP" sz="2000" b="1" dirty="0">
              <a:solidFill>
                <a:schemeClr val="tx1">
                  <a:lumMod val="75000"/>
                  <a:lumOff val="25000"/>
                </a:schemeClr>
              </a:solidFill>
              <a:latin typeface="Segoe UI" panose="020B0502040204020203" pitchFamily="34" charset="0"/>
              <a:ea typeface="メイリオ" panose="020B0604030504040204" pitchFamily="50" charset="-128"/>
            </a:endParaRPr>
          </a:p>
          <a:p>
            <a:pPr marL="342900" indent="-342900">
              <a:spcBef>
                <a:spcPts val="900"/>
              </a:spcBef>
              <a:buFont typeface="Wingdings" panose="05000000000000000000" pitchFamily="2" charset="2"/>
              <a:buChar char="ü"/>
            </a:pPr>
            <a:r>
              <a:rPr lang="ja-JP" altLang="en-US" sz="2000" b="1" dirty="0">
                <a:solidFill>
                  <a:schemeClr val="tx1">
                    <a:lumMod val="75000"/>
                    <a:lumOff val="25000"/>
                  </a:schemeClr>
                </a:solidFill>
                <a:latin typeface="Segoe UI" panose="020B0502040204020203" pitchFamily="34" charset="0"/>
                <a:ea typeface="メイリオ" panose="020B0604030504040204" pitchFamily="50" charset="-128"/>
              </a:rPr>
              <a:t>対象者にチューブが抜けかかっている感じがないか聞く。</a:t>
            </a:r>
            <a:endParaRPr lang="en-US" altLang="ja-JP" sz="2000" b="1" dirty="0">
              <a:solidFill>
                <a:schemeClr val="tx1">
                  <a:lumMod val="75000"/>
                  <a:lumOff val="25000"/>
                </a:schemeClr>
              </a:solidFill>
              <a:latin typeface="Segoe UI" panose="020B0502040204020203" pitchFamily="34" charset="0"/>
              <a:ea typeface="メイリオ" panose="020B0604030504040204" pitchFamily="50" charset="-128"/>
            </a:endParaRPr>
          </a:p>
          <a:p>
            <a:pPr marL="342900" indent="-342900">
              <a:spcBef>
                <a:spcPts val="900"/>
              </a:spcBef>
              <a:buFont typeface="Wingdings" panose="05000000000000000000" pitchFamily="2" charset="2"/>
              <a:buChar char="ü"/>
            </a:pPr>
            <a:r>
              <a:rPr lang="ja-JP" altLang="en-US" sz="2000" b="1" dirty="0">
                <a:solidFill>
                  <a:schemeClr val="tx1">
                    <a:lumMod val="75000"/>
                    <a:lumOff val="25000"/>
                  </a:schemeClr>
                </a:solidFill>
                <a:latin typeface="Segoe UI" panose="020B0502040204020203" pitchFamily="34" charset="0"/>
                <a:ea typeface="メイリオ" panose="020B0604030504040204" pitchFamily="50" charset="-128"/>
              </a:rPr>
              <a:t>口を開くことが出来る場合、のどにチューブがまっすぐ通っており、とぐろを巻いていないことを確認する。</a:t>
            </a:r>
          </a:p>
        </p:txBody>
      </p:sp>
      <p:grpSp>
        <p:nvGrpSpPr>
          <p:cNvPr id="2" name="グループ化 1"/>
          <p:cNvGrpSpPr/>
          <p:nvPr/>
        </p:nvGrpSpPr>
        <p:grpSpPr>
          <a:xfrm>
            <a:off x="386930" y="5733256"/>
            <a:ext cx="8361069" cy="647924"/>
            <a:chOff x="386930" y="5805264"/>
            <a:chExt cx="8361069" cy="647924"/>
          </a:xfrm>
        </p:grpSpPr>
        <p:sp>
          <p:nvSpPr>
            <p:cNvPr id="9" name="Text Box 8">
              <a:extLst>
                <a:ext uri="{FF2B5EF4-FFF2-40B4-BE49-F238E27FC236}">
                  <a16:creationId xmlns:a16="http://schemas.microsoft.com/office/drawing/2014/main" id="{76A80F3F-F766-43F3-830E-CC6622CD1C14}"/>
                </a:ext>
              </a:extLst>
            </p:cNvPr>
            <p:cNvSpPr txBox="1">
              <a:spLocks noChangeArrowheads="1"/>
            </p:cNvSpPr>
            <p:nvPr/>
          </p:nvSpPr>
          <p:spPr bwMode="auto">
            <a:xfrm>
              <a:off x="1007999" y="5805264"/>
              <a:ext cx="7740000" cy="647924"/>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nchor="ctr" anchorCtr="0">
              <a:no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180000" eaLnBrk="1" hangingPunct="1">
                <a:spcBef>
                  <a:spcPct val="0"/>
                </a:spcBef>
                <a:buFontTx/>
                <a:buNone/>
              </a:pPr>
              <a:r>
                <a:rPr lang="ja-JP" altLang="en-US" sz="2000" b="1" dirty="0">
                  <a:solidFill>
                    <a:srgbClr val="FF0000"/>
                  </a:solidFill>
                  <a:latin typeface="Segoe UI" panose="020B0502040204020203" pitchFamily="34" charset="0"/>
                  <a:ea typeface="メイリオ" panose="020B0604030504040204" pitchFamily="50" charset="-128"/>
                </a:rPr>
                <a:t>抜けかかっているようだったら</a:t>
              </a:r>
              <a:r>
                <a:rPr lang="ja-JP" altLang="en-US" sz="2000" b="1" spc="-300" dirty="0">
                  <a:solidFill>
                    <a:srgbClr val="FF0000"/>
                  </a:solidFill>
                  <a:latin typeface="Segoe UI" panose="020B0502040204020203" pitchFamily="34" charset="0"/>
                  <a:ea typeface="メイリオ" panose="020B0604030504040204" pitchFamily="50" charset="-128"/>
                </a:rPr>
                <a:t>、</a:t>
              </a:r>
              <a:r>
                <a:rPr lang="ja-JP" altLang="en-US" sz="2000" b="1" dirty="0">
                  <a:solidFill>
                    <a:srgbClr val="FF0000"/>
                  </a:solidFill>
                  <a:latin typeface="Segoe UI" panose="020B0502040204020203" pitchFamily="34" charset="0"/>
                  <a:ea typeface="メイリオ" panose="020B0604030504040204" pitchFamily="50" charset="-128"/>
                </a:rPr>
                <a:t>注入をせず</a:t>
              </a:r>
              <a:r>
                <a:rPr lang="ja-JP" altLang="en-US" sz="2000" b="1" spc="-300" dirty="0">
                  <a:solidFill>
                    <a:srgbClr val="FF0000"/>
                  </a:solidFill>
                  <a:latin typeface="Segoe UI" panose="020B0502040204020203" pitchFamily="34" charset="0"/>
                  <a:ea typeface="メイリオ" panose="020B0604030504040204" pitchFamily="50" charset="-128"/>
                </a:rPr>
                <a:t>、</a:t>
              </a:r>
              <a:r>
                <a:rPr lang="ja-JP" altLang="en-US" sz="2000" b="1" dirty="0">
                  <a:solidFill>
                    <a:srgbClr val="FF0000"/>
                  </a:solidFill>
                  <a:latin typeface="Segoe UI" panose="020B0502040204020203" pitchFamily="34" charset="0"/>
                  <a:ea typeface="メイリオ" panose="020B0604030504040204" pitchFamily="50" charset="-128"/>
                </a:rPr>
                <a:t>医療職に連絡する。</a:t>
              </a:r>
            </a:p>
          </p:txBody>
        </p:sp>
        <p:sp>
          <p:nvSpPr>
            <p:cNvPr id="10" name="正方形/長方形 9">
              <a:extLst>
                <a:ext uri="{FF2B5EF4-FFF2-40B4-BE49-F238E27FC236}">
                  <a16:creationId xmlns:a16="http://schemas.microsoft.com/office/drawing/2014/main" id="{0D751146-5BF0-4AAC-92E0-A55104DCF5E8}"/>
                </a:ext>
              </a:extLst>
            </p:cNvPr>
            <p:cNvSpPr/>
            <p:nvPr/>
          </p:nvSpPr>
          <p:spPr>
            <a:xfrm>
              <a:off x="386930" y="5805264"/>
              <a:ext cx="800446" cy="64792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2200" b="1" dirty="0">
                  <a:ea typeface="メイリオ" panose="020B0604030504040204" pitchFamily="50" charset="-128"/>
                </a:rPr>
                <a:t>重要</a:t>
              </a:r>
            </a:p>
          </p:txBody>
        </p:sp>
      </p:grpSp>
      <p:sp>
        <p:nvSpPr>
          <p:cNvPr id="13" name="テキスト ボックス 12">
            <a:extLst>
              <a:ext uri="{FF2B5EF4-FFF2-40B4-BE49-F238E27FC236}">
                <a16:creationId xmlns:a16="http://schemas.microsoft.com/office/drawing/2014/main" id="{A8C38432-D6F0-407F-A951-C7257B57019F}"/>
              </a:ext>
            </a:extLst>
          </p:cNvPr>
          <p:cNvSpPr txBox="1"/>
          <p:nvPr/>
        </p:nvSpPr>
        <p:spPr>
          <a:xfrm>
            <a:off x="351835" y="6453336"/>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11" name="スライド番号プレースホルダー 1">
            <a:extLst>
              <a:ext uri="{FF2B5EF4-FFF2-40B4-BE49-F238E27FC236}">
                <a16:creationId xmlns:a16="http://schemas.microsoft.com/office/drawing/2014/main" id="{30D84BF3-E61F-4216-912E-2E1B8889CBAF}"/>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213</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339832657"/>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5" name="Picture 10" descr="no10-3高所につるす">
            <a:extLst>
              <a:ext uri="{FF2B5EF4-FFF2-40B4-BE49-F238E27FC236}">
                <a16:creationId xmlns:a16="http://schemas.microsoft.com/office/drawing/2014/main" id="{B9432A13-6441-42FF-8267-8D80164312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7" y="3952768"/>
            <a:ext cx="2689437" cy="2453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0" name="Picture 9">
            <a:extLst>
              <a:ext uri="{FF2B5EF4-FFF2-40B4-BE49-F238E27FC236}">
                <a16:creationId xmlns:a16="http://schemas.microsoft.com/office/drawing/2014/main" id="{80A276FE-D898-4DD2-AF24-C1F1EF3AB55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851920" y="3998815"/>
            <a:ext cx="4824536" cy="257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Rectangle 6">
            <a:extLst>
              <a:ext uri="{FF2B5EF4-FFF2-40B4-BE49-F238E27FC236}">
                <a16:creationId xmlns:a16="http://schemas.microsoft.com/office/drawing/2014/main" id="{82B245E7-07E5-43EA-8EC9-8BCF49075049}"/>
              </a:ext>
            </a:extLst>
          </p:cNvPr>
          <p:cNvSpPr txBox="1">
            <a:spLocks noGrp="1" noChangeArrowheads="1"/>
          </p:cNvSpPr>
          <p:nvPr/>
        </p:nvSpPr>
        <p:spPr bwMode="auto">
          <a:xfrm>
            <a:off x="6553200" y="6255817"/>
            <a:ext cx="213360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r" eaLnBrk="1" hangingPunct="1">
              <a:spcBef>
                <a:spcPct val="0"/>
              </a:spcBef>
              <a:buFontTx/>
              <a:buNone/>
            </a:pPr>
            <a:endParaRPr lang="en-US" altLang="ja-JP" sz="1200">
              <a:latin typeface="Arial" panose="020B0604020202020204" pitchFamily="34" charset="0"/>
            </a:endParaRPr>
          </a:p>
        </p:txBody>
      </p:sp>
      <p:sp>
        <p:nvSpPr>
          <p:cNvPr id="73734" name="Rectangle 16">
            <a:extLst>
              <a:ext uri="{FF2B5EF4-FFF2-40B4-BE49-F238E27FC236}">
                <a16:creationId xmlns:a16="http://schemas.microsoft.com/office/drawing/2014/main" id="{DE0F1748-774C-4A6A-9751-607E83FF09A2}"/>
              </a:ext>
            </a:extLst>
          </p:cNvPr>
          <p:cNvSpPr>
            <a:spLocks noChangeArrowheads="1"/>
          </p:cNvSpPr>
          <p:nvPr/>
        </p:nvSpPr>
        <p:spPr bwMode="auto">
          <a:xfrm>
            <a:off x="251519" y="1188000"/>
            <a:ext cx="8568953"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66700" indent="-2667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360000" indent="-360000" algn="just">
              <a:spcBef>
                <a:spcPts val="1200"/>
              </a:spcBef>
              <a:buNone/>
            </a:pPr>
            <a:r>
              <a:rPr lang="ja-JP" altLang="en-US" sz="2600" dirty="0">
                <a:latin typeface="Segoe UI" panose="020B0502040204020203" pitchFamily="34" charset="0"/>
                <a:ea typeface="メイリオ" panose="020B0604030504040204" pitchFamily="50" charset="-128"/>
              </a:rPr>
              <a:t>○注入前に胃内のガスの自然な排出を促し、胃液や前回注入した栄養剤などが戻ってこないか確認する。</a:t>
            </a:r>
            <a:endParaRPr lang="en-US" altLang="ja-JP" sz="2600" dirty="0">
              <a:latin typeface="Segoe UI" panose="020B0502040204020203" pitchFamily="34" charset="0"/>
              <a:ea typeface="メイリオ" panose="020B0604030504040204" pitchFamily="50" charset="-128"/>
            </a:endParaRPr>
          </a:p>
          <a:p>
            <a:pPr marL="360000" indent="-360000" algn="just">
              <a:spcBef>
                <a:spcPts val="1200"/>
              </a:spcBef>
              <a:buNone/>
            </a:pPr>
            <a:r>
              <a:rPr lang="ja-JP" altLang="en-US" sz="2600" dirty="0">
                <a:latin typeface="Segoe UI" panose="020B0502040204020203" pitchFamily="34" charset="0"/>
                <a:ea typeface="メイリオ" panose="020B0604030504040204" pitchFamily="50" charset="-128"/>
              </a:rPr>
              <a:t>○注入用ボトルを所定の位置につるす。</a:t>
            </a:r>
          </a:p>
          <a:p>
            <a:pPr marL="360000" indent="-360000" algn="just">
              <a:spcBef>
                <a:spcPts val="1200"/>
              </a:spcBef>
              <a:buNone/>
            </a:pPr>
            <a:r>
              <a:rPr lang="ja-JP" altLang="en-US" sz="2600" dirty="0">
                <a:latin typeface="Segoe UI" panose="020B0502040204020203" pitchFamily="34" charset="0"/>
                <a:ea typeface="メイリオ" panose="020B0604030504040204" pitchFamily="50" charset="-128"/>
              </a:rPr>
              <a:t>○経鼻胃管の先端と経管栄養セットのラインの先端を、アルコール綿などで拭いてから接続する。</a:t>
            </a:r>
          </a:p>
          <a:p>
            <a:pPr marL="360000" indent="-360000" algn="just">
              <a:spcBef>
                <a:spcPts val="1200"/>
              </a:spcBef>
              <a:buNone/>
            </a:pPr>
            <a:r>
              <a:rPr lang="en-US" altLang="ja-JP" sz="1650" dirty="0">
                <a:latin typeface="Segoe UI" panose="020B0502040204020203" pitchFamily="34" charset="0"/>
                <a:ea typeface="メイリオ" panose="020B0604030504040204" pitchFamily="50" charset="-128"/>
              </a:rPr>
              <a:t>※</a:t>
            </a:r>
            <a:r>
              <a:rPr lang="ja-JP" altLang="en-US" sz="1650" dirty="0">
                <a:latin typeface="Segoe UI" panose="020B0502040204020203" pitchFamily="34" charset="0"/>
                <a:ea typeface="メイリオ" panose="020B0604030504040204" pitchFamily="50" charset="-128"/>
              </a:rPr>
              <a:t>これ以降は、胃ろう（液体栄養剤）の手順⑧「クレンメを緩めて滴下する」以降と同様。</a:t>
            </a:r>
            <a:endParaRPr lang="ja-JP" altLang="en-US" sz="1650" b="1" dirty="0">
              <a:latin typeface="Segoe UI" panose="020B0502040204020203" pitchFamily="34" charset="0"/>
              <a:ea typeface="メイリオ" panose="020B0604030504040204" pitchFamily="50" charset="-128"/>
            </a:endParaRPr>
          </a:p>
        </p:txBody>
      </p:sp>
      <p:sp>
        <p:nvSpPr>
          <p:cNvPr id="4" name="タイトル 3">
            <a:extLst>
              <a:ext uri="{FF2B5EF4-FFF2-40B4-BE49-F238E27FC236}">
                <a16:creationId xmlns:a16="http://schemas.microsoft.com/office/drawing/2014/main" id="{EBB539D2-E248-4877-A446-1705015D52A8}"/>
              </a:ext>
            </a:extLst>
          </p:cNvPr>
          <p:cNvSpPr>
            <a:spLocks noGrp="1"/>
          </p:cNvSpPr>
          <p:nvPr>
            <p:ph type="title"/>
          </p:nvPr>
        </p:nvSpPr>
        <p:spPr/>
        <p:txBody>
          <a:bodyPr>
            <a:normAutofit fontScale="90000"/>
          </a:bodyPr>
          <a:lstStyle/>
          <a:p>
            <a:r>
              <a:rPr lang="ja-JP" altLang="en-US" dirty="0"/>
              <a:t>手順⑦注入用ボトルと経鼻胃管を接続する</a:t>
            </a:r>
          </a:p>
        </p:txBody>
      </p:sp>
      <p:sp>
        <p:nvSpPr>
          <p:cNvPr id="3" name="テキスト ボックス 2">
            <a:extLst>
              <a:ext uri="{FF2B5EF4-FFF2-40B4-BE49-F238E27FC236}">
                <a16:creationId xmlns:a16="http://schemas.microsoft.com/office/drawing/2014/main" id="{64FE65BE-B9DD-4EB3-A8C4-D7B5ED72D1F5}"/>
              </a:ext>
            </a:extLst>
          </p:cNvPr>
          <p:cNvSpPr txBox="1"/>
          <p:nvPr/>
        </p:nvSpPr>
        <p:spPr>
          <a:xfrm>
            <a:off x="3347864" y="4077072"/>
            <a:ext cx="3417066" cy="400110"/>
          </a:xfrm>
          <a:prstGeom prst="rect">
            <a:avLst/>
          </a:prstGeom>
          <a:solidFill>
            <a:schemeClr val="bg1"/>
          </a:solidFill>
        </p:spPr>
        <p:txBody>
          <a:bodyPr wrap="square" rtlCol="0">
            <a:spAutoFit/>
          </a:bodyPr>
          <a:lstStyle/>
          <a:p>
            <a:pPr algn="ctr"/>
            <a:r>
              <a:rPr kumimoji="1" lang="ja-JP" altLang="en-US" sz="2000" dirty="0">
                <a:latin typeface="Segoe UI" panose="020B0502040204020203" pitchFamily="34" charset="0"/>
                <a:ea typeface="メイリオ" panose="020B0604030504040204" pitchFamily="50" charset="-128"/>
              </a:rPr>
              <a:t>経管栄養セットのライン</a:t>
            </a:r>
          </a:p>
        </p:txBody>
      </p:sp>
      <p:sp>
        <p:nvSpPr>
          <p:cNvPr id="11" name="テキスト ボックス 10">
            <a:extLst>
              <a:ext uri="{FF2B5EF4-FFF2-40B4-BE49-F238E27FC236}">
                <a16:creationId xmlns:a16="http://schemas.microsoft.com/office/drawing/2014/main" id="{396B5D9B-A721-4EAC-82B7-242A6DA93AC6}"/>
              </a:ext>
            </a:extLst>
          </p:cNvPr>
          <p:cNvSpPr txBox="1"/>
          <p:nvPr/>
        </p:nvSpPr>
        <p:spPr>
          <a:xfrm>
            <a:off x="6961812" y="5621178"/>
            <a:ext cx="1210588" cy="400110"/>
          </a:xfrm>
          <a:prstGeom prst="rect">
            <a:avLst/>
          </a:prstGeom>
          <a:solidFill>
            <a:schemeClr val="bg1"/>
          </a:solidFill>
        </p:spPr>
        <p:txBody>
          <a:bodyPr wrap="none" rtlCol="0">
            <a:spAutoFit/>
          </a:bodyPr>
          <a:lstStyle/>
          <a:p>
            <a:r>
              <a:rPr kumimoji="1" lang="ja-JP" altLang="en-US" sz="2000" dirty="0">
                <a:latin typeface="Segoe UI" panose="020B0502040204020203" pitchFamily="34" charset="0"/>
                <a:ea typeface="メイリオ" panose="020B0604030504040204" pitchFamily="50" charset="-128"/>
              </a:rPr>
              <a:t>経鼻胃管</a:t>
            </a:r>
          </a:p>
        </p:txBody>
      </p:sp>
      <p:sp>
        <p:nvSpPr>
          <p:cNvPr id="14" name="テキスト ボックス 13">
            <a:extLst>
              <a:ext uri="{FF2B5EF4-FFF2-40B4-BE49-F238E27FC236}">
                <a16:creationId xmlns:a16="http://schemas.microsoft.com/office/drawing/2014/main" id="{3042CD92-3EBD-478A-9A1E-2E859F00B2FE}"/>
              </a:ext>
            </a:extLst>
          </p:cNvPr>
          <p:cNvSpPr txBox="1"/>
          <p:nvPr/>
        </p:nvSpPr>
        <p:spPr>
          <a:xfrm>
            <a:off x="5645492" y="169200"/>
            <a:ext cx="2670924"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5-5.</a:t>
            </a:r>
            <a:r>
              <a:rPr lang="ja-JP" altLang="en-US" sz="1400" b="1" dirty="0">
                <a:solidFill>
                  <a:schemeClr val="bg1"/>
                </a:solidFill>
                <a:latin typeface="游ゴシック" panose="020B0400000000000000" pitchFamily="50" charset="-128"/>
                <a:ea typeface="游ゴシック" panose="020B0400000000000000" pitchFamily="50" charset="-128"/>
              </a:rPr>
              <a:t>演習の手順</a:t>
            </a:r>
            <a:r>
              <a:rPr lang="ja-JP" altLang="en-US" sz="1400" b="1" dirty="0" err="1">
                <a:solidFill>
                  <a:schemeClr val="bg1"/>
                </a:solidFill>
                <a:latin typeface="游ゴシック" panose="020B0400000000000000" pitchFamily="50" charset="-128"/>
                <a:ea typeface="游ゴシック" panose="020B0400000000000000" pitchFamily="50" charset="-128"/>
              </a:rPr>
              <a:t>ー</a:t>
            </a:r>
            <a:r>
              <a:rPr lang="ja-JP" altLang="en-US" sz="1400" b="1" dirty="0">
                <a:solidFill>
                  <a:schemeClr val="bg1"/>
                </a:solidFill>
                <a:latin typeface="游ゴシック" panose="020B0400000000000000" pitchFamily="50" charset="-128"/>
                <a:ea typeface="游ゴシック" panose="020B0400000000000000" pitchFamily="50" charset="-128"/>
              </a:rPr>
              <a:t>経鼻経管栄養</a:t>
            </a:r>
          </a:p>
        </p:txBody>
      </p:sp>
      <p:sp>
        <p:nvSpPr>
          <p:cNvPr id="12" name="テキスト ボックス 11">
            <a:extLst>
              <a:ext uri="{FF2B5EF4-FFF2-40B4-BE49-F238E27FC236}">
                <a16:creationId xmlns:a16="http://schemas.microsoft.com/office/drawing/2014/main" id="{1DC16A1C-C004-4EF3-AE41-BF2995F30233}"/>
              </a:ext>
            </a:extLst>
          </p:cNvPr>
          <p:cNvSpPr txBox="1"/>
          <p:nvPr/>
        </p:nvSpPr>
        <p:spPr>
          <a:xfrm>
            <a:off x="436340" y="6222504"/>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13" name="スライド番号プレースホルダー 1">
            <a:extLst>
              <a:ext uri="{FF2B5EF4-FFF2-40B4-BE49-F238E27FC236}">
                <a16:creationId xmlns:a16="http://schemas.microsoft.com/office/drawing/2014/main" id="{56B2DA41-E09A-48FC-A92A-49017A0C0E98}"/>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214</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536565670"/>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テキスト ボックス 4">
            <a:extLst>
              <a:ext uri="{FF2B5EF4-FFF2-40B4-BE49-F238E27FC236}">
                <a16:creationId xmlns:a16="http://schemas.microsoft.com/office/drawing/2014/main" id="{E6C423E8-45F5-45DC-BD02-E43FEE80BA9D}"/>
              </a:ext>
            </a:extLst>
          </p:cNvPr>
          <p:cNvSpPr txBox="1">
            <a:spLocks noChangeArrowheads="1"/>
          </p:cNvSpPr>
          <p:nvPr/>
        </p:nvSpPr>
        <p:spPr bwMode="auto">
          <a:xfrm>
            <a:off x="289842" y="1559689"/>
            <a:ext cx="8674646" cy="4893647"/>
          </a:xfrm>
          <a:prstGeom prst="rect">
            <a:avLst/>
          </a:prstGeom>
          <a:noFill/>
          <a:ln w="9525">
            <a:noFill/>
            <a:miter lim="800000"/>
            <a:headEnd/>
            <a:tailEnd/>
          </a:ln>
        </p:spPr>
        <p:txBody>
          <a:bodyPr wrap="square">
            <a:spAutoFit/>
          </a:bodyPr>
          <a:lstStyle/>
          <a:p>
            <a:pPr eaLnBrk="1" hangingPunct="1">
              <a:buClr>
                <a:schemeClr val="tx1">
                  <a:lumMod val="50000"/>
                  <a:lumOff val="50000"/>
                </a:schemeClr>
              </a:buClr>
              <a:defRPr/>
            </a:pPr>
            <a:r>
              <a:rPr lang="ja-JP" altLang="en-US" sz="2400" b="1" dirty="0">
                <a:solidFill>
                  <a:schemeClr val="tx1">
                    <a:lumMod val="75000"/>
                    <a:lumOff val="25000"/>
                  </a:schemeClr>
                </a:solidFill>
                <a:latin typeface="Segoe UI" panose="020B0502040204020203" pitchFamily="34" charset="0"/>
                <a:ea typeface="メイリオ" panose="020B0604030504040204" pitchFamily="50" charset="-128"/>
              </a:rPr>
              <a:t>◆原因</a:t>
            </a:r>
            <a:endParaRPr lang="en-US" altLang="ja-JP" sz="2400" b="1" dirty="0">
              <a:solidFill>
                <a:schemeClr val="tx1">
                  <a:lumMod val="75000"/>
                  <a:lumOff val="25000"/>
                </a:schemeClr>
              </a:solidFill>
              <a:latin typeface="Segoe UI" panose="020B0502040204020203" pitchFamily="34" charset="0"/>
              <a:ea typeface="メイリオ" panose="020B0604030504040204" pitchFamily="50" charset="-128"/>
            </a:endParaRPr>
          </a:p>
          <a:p>
            <a:pPr eaLnBrk="1" hangingPunct="1">
              <a:buClr>
                <a:schemeClr val="tx1">
                  <a:lumMod val="50000"/>
                  <a:lumOff val="50000"/>
                </a:schemeClr>
              </a:buClr>
              <a:defRPr/>
            </a:pPr>
            <a:r>
              <a:rPr lang="ja-JP" altLang="en-US" sz="2400" dirty="0">
                <a:latin typeface="Segoe UI" panose="020B0502040204020203" pitchFamily="34" charset="0"/>
                <a:ea typeface="メイリオ" panose="020B0604030504040204" pitchFamily="50" charset="-128"/>
              </a:rPr>
              <a:t>　・チューブが</a:t>
            </a:r>
            <a:r>
              <a:rPr lang="ja-JP" altLang="en-US" sz="2400" dirty="0" err="1">
                <a:latin typeface="Segoe UI" panose="020B0502040204020203" pitchFamily="34" charset="0"/>
                <a:ea typeface="メイリオ" panose="020B0604030504040204" pitchFamily="50" charset="-128"/>
              </a:rPr>
              <a:t>ろう孔径に</a:t>
            </a:r>
            <a:r>
              <a:rPr lang="ja-JP" altLang="en-US" sz="2400" dirty="0">
                <a:latin typeface="Segoe UI" panose="020B0502040204020203" pitchFamily="34" charset="0"/>
                <a:ea typeface="メイリオ" panose="020B0604030504040204" pitchFamily="50" charset="-128"/>
              </a:rPr>
              <a:t>比べて細すぎる</a:t>
            </a:r>
            <a:endParaRPr lang="en-US" altLang="ja-JP" sz="2400" dirty="0">
              <a:latin typeface="Segoe UI" panose="020B0502040204020203" pitchFamily="34" charset="0"/>
              <a:ea typeface="メイリオ" panose="020B0604030504040204" pitchFamily="50" charset="-128"/>
            </a:endParaRPr>
          </a:p>
          <a:p>
            <a:pPr eaLnBrk="1" hangingPunct="1">
              <a:defRPr/>
            </a:pPr>
            <a:r>
              <a:rPr lang="ja-JP" altLang="en-US" sz="2400" dirty="0">
                <a:latin typeface="Segoe UI" panose="020B0502040204020203" pitchFamily="34" charset="0"/>
                <a:ea typeface="メイリオ" panose="020B0604030504040204" pitchFamily="50" charset="-128"/>
              </a:rPr>
              <a:t>　・胃の出口である幽門の狭窄がある</a:t>
            </a:r>
            <a:endParaRPr lang="en-US" altLang="ja-JP" sz="2400" dirty="0">
              <a:latin typeface="Segoe UI" panose="020B0502040204020203" pitchFamily="34" charset="0"/>
              <a:ea typeface="メイリオ" panose="020B0604030504040204" pitchFamily="50" charset="-128"/>
            </a:endParaRPr>
          </a:p>
          <a:p>
            <a:pPr eaLnBrk="1" hangingPunct="1">
              <a:defRPr/>
            </a:pPr>
            <a:r>
              <a:rPr lang="ja-JP" altLang="en-US" sz="2400" dirty="0">
                <a:latin typeface="Segoe UI" panose="020B0502040204020203" pitchFamily="34" charset="0"/>
                <a:ea typeface="メイリオ" panose="020B0604030504040204" pitchFamily="50" charset="-128"/>
              </a:rPr>
              <a:t>　・消化管の蠕動運動の低下などで胃の内圧上昇</a:t>
            </a:r>
            <a:endParaRPr lang="en-US" altLang="ja-JP" sz="2400" dirty="0">
              <a:latin typeface="Segoe UI" panose="020B0502040204020203" pitchFamily="34" charset="0"/>
              <a:ea typeface="メイリオ" panose="020B0604030504040204" pitchFamily="50" charset="-128"/>
            </a:endParaRPr>
          </a:p>
          <a:p>
            <a:pPr>
              <a:defRPr/>
            </a:pPr>
            <a:r>
              <a:rPr lang="ja-JP" altLang="en-US" sz="2400" b="1" dirty="0">
                <a:solidFill>
                  <a:srgbClr val="C00000"/>
                </a:solidFill>
                <a:latin typeface="Segoe UI" panose="020B0502040204020203" pitchFamily="34" charset="0"/>
                <a:ea typeface="メイリオ" panose="020B0604030504040204" pitchFamily="50" charset="-128"/>
              </a:rPr>
              <a:t>◆介護職員等の対応</a:t>
            </a:r>
            <a:endParaRPr lang="en-US" altLang="ja-JP" sz="2400" dirty="0">
              <a:solidFill>
                <a:srgbClr val="C00000"/>
              </a:solidFill>
              <a:latin typeface="Segoe UI" panose="020B0502040204020203" pitchFamily="34" charset="0"/>
              <a:ea typeface="メイリオ" panose="020B0604030504040204" pitchFamily="50" charset="-128"/>
            </a:endParaRPr>
          </a:p>
          <a:p>
            <a:pPr marL="720000" indent="-324000">
              <a:defRPr/>
            </a:pPr>
            <a:r>
              <a:rPr lang="en-US" altLang="ja-JP" sz="2400" dirty="0">
                <a:latin typeface="Segoe UI" panose="020B0502040204020203" pitchFamily="34" charset="0"/>
                <a:ea typeface="メイリオ" panose="020B0604030504040204" pitchFamily="50" charset="-128"/>
              </a:rPr>
              <a:t>1) </a:t>
            </a:r>
            <a:r>
              <a:rPr lang="ja-JP" altLang="en-US" sz="2400" dirty="0">
                <a:latin typeface="Segoe UI" panose="020B0502040204020203" pitchFamily="34" charset="0"/>
                <a:ea typeface="メイリオ" panose="020B0604030504040204" pitchFamily="50" charset="-128"/>
              </a:rPr>
              <a:t>注入をただちに中止し、家族や医療職に連絡をとり相談する</a:t>
            </a:r>
            <a:endParaRPr lang="en-US" altLang="ja-JP" sz="2400" dirty="0">
              <a:latin typeface="Segoe UI" panose="020B0502040204020203" pitchFamily="34" charset="0"/>
              <a:ea typeface="メイリオ" panose="020B0604030504040204" pitchFamily="50" charset="-128"/>
            </a:endParaRPr>
          </a:p>
          <a:p>
            <a:pPr>
              <a:defRPr/>
            </a:pPr>
            <a:r>
              <a:rPr lang="ja-JP" altLang="en-US" sz="2400" b="1" dirty="0">
                <a:solidFill>
                  <a:srgbClr val="002060"/>
                </a:solidFill>
                <a:latin typeface="Segoe UI" panose="020B0502040204020203" pitchFamily="34" charset="0"/>
                <a:ea typeface="メイリオ" panose="020B0604030504040204" pitchFamily="50" charset="-128"/>
              </a:rPr>
              <a:t>◆医療職の対応</a:t>
            </a:r>
            <a:endParaRPr lang="en-US" altLang="ja-JP" sz="2400" b="1" dirty="0">
              <a:solidFill>
                <a:srgbClr val="002060"/>
              </a:solidFill>
              <a:latin typeface="Segoe UI" panose="020B0502040204020203" pitchFamily="34" charset="0"/>
              <a:ea typeface="メイリオ" panose="020B0604030504040204" pitchFamily="50" charset="-128"/>
            </a:endParaRPr>
          </a:p>
          <a:p>
            <a:pPr marL="720000" indent="-324000">
              <a:defRPr/>
            </a:pPr>
            <a:r>
              <a:rPr lang="en-US" altLang="ja-JP" sz="2400" dirty="0">
                <a:latin typeface="Segoe UI" panose="020B0502040204020203" pitchFamily="34" charset="0"/>
                <a:ea typeface="メイリオ" panose="020B0604030504040204" pitchFamily="50" charset="-128"/>
              </a:rPr>
              <a:t>1) </a:t>
            </a:r>
            <a:r>
              <a:rPr lang="ja-JP" altLang="en-US" sz="2400" dirty="0">
                <a:latin typeface="Segoe UI" panose="020B0502040204020203" pitchFamily="34" charset="0"/>
                <a:ea typeface="メイリオ" panose="020B0604030504040204" pitchFamily="50" charset="-128"/>
              </a:rPr>
              <a:t>注入を中止し、胃ろうカテーテルの注入側キャップを開放して、胃内の栄養剤を膿盆などに受けて減圧</a:t>
            </a:r>
            <a:endParaRPr lang="en-US" altLang="ja-JP" sz="2400" dirty="0">
              <a:latin typeface="Segoe UI" panose="020B0502040204020203" pitchFamily="34" charset="0"/>
              <a:ea typeface="メイリオ" panose="020B0604030504040204" pitchFamily="50" charset="-128"/>
            </a:endParaRPr>
          </a:p>
          <a:p>
            <a:pPr marL="720000" indent="-324000">
              <a:defRPr/>
            </a:pPr>
            <a:r>
              <a:rPr lang="en-US" altLang="ja-JP" sz="2400" dirty="0">
                <a:latin typeface="Segoe UI" panose="020B0502040204020203" pitchFamily="34" charset="0"/>
                <a:ea typeface="メイリオ" panose="020B0604030504040204" pitchFamily="50" charset="-128"/>
              </a:rPr>
              <a:t>2) </a:t>
            </a:r>
            <a:r>
              <a:rPr lang="ja-JP" altLang="en-US" sz="2400" dirty="0">
                <a:latin typeface="Segoe UI" panose="020B0502040204020203" pitchFamily="34" charset="0"/>
                <a:ea typeface="メイリオ" panose="020B0604030504040204" pitchFamily="50" charset="-128"/>
              </a:rPr>
              <a:t>体位の工夫：上体をベッドアップし、頭部をやや前屈位に、胃部を圧迫する体位をさける</a:t>
            </a:r>
            <a:endParaRPr lang="en-US" altLang="ja-JP" sz="2400" dirty="0">
              <a:latin typeface="Segoe UI" panose="020B0502040204020203" pitchFamily="34" charset="0"/>
              <a:ea typeface="メイリオ" panose="020B0604030504040204" pitchFamily="50" charset="-128"/>
            </a:endParaRPr>
          </a:p>
          <a:p>
            <a:pPr marL="720000" indent="-324000">
              <a:defRPr/>
            </a:pPr>
            <a:r>
              <a:rPr lang="en-US" altLang="ja-JP" sz="2400" dirty="0">
                <a:latin typeface="Segoe UI" panose="020B0502040204020203" pitchFamily="34" charset="0"/>
                <a:ea typeface="メイリオ" panose="020B0604030504040204" pitchFamily="50" charset="-128"/>
              </a:rPr>
              <a:t>3) </a:t>
            </a:r>
            <a:r>
              <a:rPr lang="ja-JP" altLang="en-US" sz="2400" dirty="0">
                <a:latin typeface="Segoe UI" panose="020B0502040204020203" pitchFamily="34" charset="0"/>
                <a:ea typeface="メイリオ" panose="020B0604030504040204" pitchFamily="50" charset="-128"/>
              </a:rPr>
              <a:t>経管栄養の滴下速度を下げる</a:t>
            </a:r>
          </a:p>
        </p:txBody>
      </p:sp>
      <p:sp>
        <p:nvSpPr>
          <p:cNvPr id="2" name="タイトル 1">
            <a:extLst>
              <a:ext uri="{FF2B5EF4-FFF2-40B4-BE49-F238E27FC236}">
                <a16:creationId xmlns:a16="http://schemas.microsoft.com/office/drawing/2014/main" id="{41B860D3-EC63-4E8C-9F5B-2356861198FD}"/>
              </a:ext>
            </a:extLst>
          </p:cNvPr>
          <p:cNvSpPr>
            <a:spLocks noGrp="1"/>
          </p:cNvSpPr>
          <p:nvPr>
            <p:ph type="title"/>
          </p:nvPr>
        </p:nvSpPr>
        <p:spPr/>
        <p:txBody>
          <a:bodyPr>
            <a:normAutofit fontScale="90000"/>
          </a:bodyPr>
          <a:lstStyle/>
          <a:p>
            <a:r>
              <a:rPr lang="ja-JP" altLang="en-US" dirty="0"/>
              <a:t>緊急時の対応方法（１）</a:t>
            </a:r>
            <a:endParaRPr kumimoji="1" lang="ja-JP" altLang="en-US" dirty="0"/>
          </a:p>
        </p:txBody>
      </p:sp>
      <p:sp>
        <p:nvSpPr>
          <p:cNvPr id="10" name="テキスト ボックス 4">
            <a:extLst>
              <a:ext uri="{FF2B5EF4-FFF2-40B4-BE49-F238E27FC236}">
                <a16:creationId xmlns:a16="http://schemas.microsoft.com/office/drawing/2014/main" id="{F710D7FC-6083-4301-81B7-09BE4C2BCAC7}"/>
              </a:ext>
            </a:extLst>
          </p:cNvPr>
          <p:cNvSpPr txBox="1">
            <a:spLocks noChangeArrowheads="1"/>
          </p:cNvSpPr>
          <p:nvPr/>
        </p:nvSpPr>
        <p:spPr bwMode="auto">
          <a:xfrm>
            <a:off x="252000" y="1152000"/>
            <a:ext cx="9106694" cy="523220"/>
          </a:xfrm>
          <a:prstGeom prst="rect">
            <a:avLst/>
          </a:prstGeom>
          <a:noFill/>
          <a:ln w="9525">
            <a:noFill/>
            <a:miter lim="800000"/>
            <a:headEnd/>
            <a:tailEnd/>
          </a:ln>
        </p:spPr>
        <p:txBody>
          <a:bodyPr wrap="square">
            <a:spAutoFit/>
          </a:bodyPr>
          <a:lstStyle/>
          <a:p>
            <a:pPr eaLnBrk="1" hangingPunct="1">
              <a:buClr>
                <a:schemeClr val="tx1">
                  <a:lumMod val="50000"/>
                  <a:lumOff val="50000"/>
                </a:schemeClr>
              </a:buClr>
              <a:defRPr/>
            </a:pPr>
            <a:r>
              <a:rPr lang="ja-JP" altLang="en-US" sz="2800" b="1" dirty="0">
                <a:solidFill>
                  <a:srgbClr val="002060"/>
                </a:solidFill>
                <a:latin typeface="Segoe UI" panose="020B0502040204020203" pitchFamily="34" charset="0"/>
                <a:ea typeface="メイリオ" panose="020B0604030504040204" pitchFamily="50" charset="-128"/>
              </a:rPr>
              <a:t>胃ろう周囲から栄養剤が漏れた場合</a:t>
            </a:r>
            <a:endParaRPr lang="ja-JP" altLang="en-US" sz="2400" dirty="0">
              <a:latin typeface="Segoe UI" panose="020B0502040204020203" pitchFamily="34" charset="0"/>
              <a:ea typeface="メイリオ" panose="020B0604030504040204" pitchFamily="50" charset="-128"/>
            </a:endParaRPr>
          </a:p>
        </p:txBody>
      </p:sp>
      <p:sp>
        <p:nvSpPr>
          <p:cNvPr id="9" name="テキスト ボックス 8">
            <a:extLst>
              <a:ext uri="{FF2B5EF4-FFF2-40B4-BE49-F238E27FC236}">
                <a16:creationId xmlns:a16="http://schemas.microsoft.com/office/drawing/2014/main" id="{3FEC1BE8-EB16-436D-9950-D7828D7853FA}"/>
              </a:ext>
            </a:extLst>
          </p:cNvPr>
          <p:cNvSpPr txBox="1"/>
          <p:nvPr/>
        </p:nvSpPr>
        <p:spPr>
          <a:xfrm>
            <a:off x="6228184" y="169200"/>
            <a:ext cx="1414170"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5-6.</a:t>
            </a:r>
            <a:r>
              <a:rPr lang="ja-JP" altLang="en-US" sz="1400" b="1" dirty="0">
                <a:solidFill>
                  <a:schemeClr val="bg1"/>
                </a:solidFill>
                <a:latin typeface="游ゴシック" panose="020B0400000000000000" pitchFamily="50" charset="-128"/>
                <a:ea typeface="游ゴシック" panose="020B0400000000000000" pitchFamily="50" charset="-128"/>
              </a:rPr>
              <a:t>緊急時対応</a:t>
            </a:r>
          </a:p>
        </p:txBody>
      </p:sp>
      <p:sp>
        <p:nvSpPr>
          <p:cNvPr id="8" name="テキスト ボックス 7">
            <a:extLst>
              <a:ext uri="{FF2B5EF4-FFF2-40B4-BE49-F238E27FC236}">
                <a16:creationId xmlns:a16="http://schemas.microsoft.com/office/drawing/2014/main" id="{F157899B-852C-4467-9EF8-1BD1FD26B825}"/>
              </a:ext>
            </a:extLst>
          </p:cNvPr>
          <p:cNvSpPr txBox="1"/>
          <p:nvPr/>
        </p:nvSpPr>
        <p:spPr>
          <a:xfrm>
            <a:off x="289842" y="6366520"/>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7" name="スライド番号プレースホルダー 1">
            <a:extLst>
              <a:ext uri="{FF2B5EF4-FFF2-40B4-BE49-F238E27FC236}">
                <a16:creationId xmlns:a16="http://schemas.microsoft.com/office/drawing/2014/main" id="{7FC83A00-4085-493D-A5FC-2FE20E8D6E7F}"/>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215</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4129563789"/>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テキスト ボックス 4">
            <a:extLst>
              <a:ext uri="{FF2B5EF4-FFF2-40B4-BE49-F238E27FC236}">
                <a16:creationId xmlns:a16="http://schemas.microsoft.com/office/drawing/2014/main" id="{552DEA97-B450-45E8-8F2C-3047A8BB5489}"/>
              </a:ext>
            </a:extLst>
          </p:cNvPr>
          <p:cNvSpPr txBox="1">
            <a:spLocks noChangeArrowheads="1"/>
          </p:cNvSpPr>
          <p:nvPr/>
        </p:nvSpPr>
        <p:spPr bwMode="auto">
          <a:xfrm>
            <a:off x="251520" y="1628800"/>
            <a:ext cx="8712968" cy="5016758"/>
          </a:xfrm>
          <a:prstGeom prst="rect">
            <a:avLst/>
          </a:prstGeom>
          <a:noFill/>
          <a:ln w="9525">
            <a:noFill/>
            <a:miter lim="800000"/>
            <a:headEnd/>
            <a:tailEnd/>
          </a:ln>
        </p:spPr>
        <p:txBody>
          <a:bodyPr wrap="square">
            <a:spAutoFit/>
          </a:bodyPr>
          <a:lstStyle/>
          <a:p>
            <a:pPr>
              <a:buClr>
                <a:schemeClr val="tx1">
                  <a:lumMod val="50000"/>
                  <a:lumOff val="50000"/>
                </a:schemeClr>
              </a:buClr>
              <a:defRPr/>
            </a:pPr>
            <a:r>
              <a:rPr lang="ja-JP" altLang="en-US" sz="2400" b="1" dirty="0">
                <a:solidFill>
                  <a:schemeClr val="tx1">
                    <a:lumMod val="75000"/>
                    <a:lumOff val="25000"/>
                  </a:schemeClr>
                </a:solidFill>
                <a:latin typeface="Segoe UI" panose="020B0502040204020203" pitchFamily="34" charset="0"/>
                <a:ea typeface="メイリオ" panose="020B0604030504040204" pitchFamily="50" charset="-128"/>
              </a:rPr>
              <a:t>◆原因</a:t>
            </a:r>
            <a:endParaRPr lang="en-US" altLang="ja-JP" sz="2400" b="1" dirty="0">
              <a:solidFill>
                <a:schemeClr val="tx1">
                  <a:lumMod val="75000"/>
                  <a:lumOff val="25000"/>
                </a:schemeClr>
              </a:solidFill>
              <a:latin typeface="Segoe UI" panose="020B0502040204020203" pitchFamily="34" charset="0"/>
              <a:ea typeface="メイリオ" panose="020B0604030504040204" pitchFamily="50" charset="-128"/>
            </a:endParaRPr>
          </a:p>
          <a:p>
            <a:pPr eaLnBrk="1" hangingPunct="1">
              <a:defRPr/>
            </a:pPr>
            <a:r>
              <a:rPr lang="ja-JP" altLang="en-US" sz="2400" b="1" dirty="0">
                <a:latin typeface="Segoe UI" panose="020B0502040204020203" pitchFamily="34" charset="0"/>
                <a:ea typeface="メイリオ" panose="020B0604030504040204" pitchFamily="50" charset="-128"/>
              </a:rPr>
              <a:t>　</a:t>
            </a:r>
            <a:r>
              <a:rPr lang="ja-JP" altLang="en-US" sz="2400" dirty="0">
                <a:latin typeface="Segoe UI" panose="020B0502040204020203" pitchFamily="34" charset="0"/>
                <a:ea typeface="メイリオ" panose="020B0604030504040204" pitchFamily="50" charset="-128"/>
              </a:rPr>
              <a:t>チューブがつまる、胃の内圧が高い</a:t>
            </a:r>
            <a:endParaRPr lang="en-US" altLang="ja-JP" sz="2400" dirty="0">
              <a:latin typeface="Segoe UI" panose="020B0502040204020203" pitchFamily="34" charset="0"/>
              <a:ea typeface="メイリオ" panose="020B0604030504040204" pitchFamily="50" charset="-128"/>
            </a:endParaRPr>
          </a:p>
          <a:p>
            <a:pPr>
              <a:spcBef>
                <a:spcPts val="900"/>
              </a:spcBef>
              <a:defRPr/>
            </a:pPr>
            <a:r>
              <a:rPr lang="ja-JP" altLang="en-US" sz="2400" b="1" dirty="0">
                <a:solidFill>
                  <a:srgbClr val="C00000"/>
                </a:solidFill>
                <a:latin typeface="Segoe UI" panose="020B0502040204020203" pitchFamily="34" charset="0"/>
                <a:ea typeface="メイリオ" panose="020B0604030504040204" pitchFamily="50" charset="-128"/>
              </a:rPr>
              <a:t>◆介護職員等の対応</a:t>
            </a:r>
            <a:endParaRPr lang="en-US" altLang="ja-JP" sz="2400" b="1" dirty="0">
              <a:solidFill>
                <a:srgbClr val="C00000"/>
              </a:solidFill>
              <a:latin typeface="Segoe UI" panose="020B0502040204020203" pitchFamily="34" charset="0"/>
              <a:ea typeface="メイリオ" panose="020B0604030504040204" pitchFamily="50" charset="-128"/>
            </a:endParaRPr>
          </a:p>
          <a:p>
            <a:pPr marL="853200" indent="-457200">
              <a:buAutoNum type="arabicParenR"/>
              <a:defRPr/>
            </a:pPr>
            <a:r>
              <a:rPr lang="ja-JP" altLang="en-US" sz="2400" dirty="0">
                <a:latin typeface="Segoe UI" panose="020B0502040204020203" pitchFamily="34" charset="0"/>
                <a:ea typeface="メイリオ" panose="020B0604030504040204" pitchFamily="50" charset="-128"/>
              </a:rPr>
              <a:t>注入を停止し、家族や医療職に</a:t>
            </a:r>
            <a:endParaRPr lang="en-US" altLang="ja-JP" sz="2400" dirty="0">
              <a:latin typeface="Segoe UI" panose="020B0502040204020203" pitchFamily="34" charset="0"/>
              <a:ea typeface="メイリオ" panose="020B0604030504040204" pitchFamily="50" charset="-128"/>
            </a:endParaRPr>
          </a:p>
          <a:p>
            <a:pPr marL="396000">
              <a:defRPr/>
            </a:pPr>
            <a:r>
              <a:rPr lang="en-US" altLang="ja-JP" sz="2400" dirty="0">
                <a:latin typeface="Segoe UI" panose="020B0502040204020203" pitchFamily="34" charset="0"/>
                <a:ea typeface="メイリオ" panose="020B0604030504040204" pitchFamily="50" charset="-128"/>
              </a:rPr>
              <a:t>      </a:t>
            </a:r>
            <a:r>
              <a:rPr lang="ja-JP" altLang="en-US" sz="2400" dirty="0">
                <a:latin typeface="Segoe UI" panose="020B0502040204020203" pitchFamily="34" charset="0"/>
                <a:ea typeface="メイリオ" panose="020B0604030504040204" pitchFamily="50" charset="-128"/>
              </a:rPr>
              <a:t>連絡をとり相談する</a:t>
            </a:r>
            <a:endParaRPr lang="en-US" altLang="ja-JP" sz="2400" dirty="0">
              <a:latin typeface="Segoe UI" panose="020B0502040204020203" pitchFamily="34" charset="0"/>
              <a:ea typeface="メイリオ" panose="020B0604030504040204" pitchFamily="50" charset="-128"/>
            </a:endParaRPr>
          </a:p>
          <a:p>
            <a:pPr>
              <a:spcBef>
                <a:spcPts val="500"/>
              </a:spcBef>
              <a:defRPr/>
            </a:pPr>
            <a:r>
              <a:rPr lang="ja-JP" altLang="en-US" sz="2400" b="1" dirty="0">
                <a:solidFill>
                  <a:srgbClr val="002060"/>
                </a:solidFill>
                <a:latin typeface="Segoe UI" panose="020B0502040204020203" pitchFamily="34" charset="0"/>
                <a:ea typeface="メイリオ" panose="020B0604030504040204" pitchFamily="50" charset="-128"/>
              </a:rPr>
              <a:t>◆医療職の対応</a:t>
            </a:r>
            <a:endParaRPr lang="en-US" altLang="ja-JP" sz="2400" b="1" dirty="0">
              <a:solidFill>
                <a:srgbClr val="002060"/>
              </a:solidFill>
              <a:latin typeface="Segoe UI" panose="020B0502040204020203" pitchFamily="34" charset="0"/>
              <a:ea typeface="メイリオ" panose="020B0604030504040204" pitchFamily="50" charset="-128"/>
            </a:endParaRPr>
          </a:p>
          <a:p>
            <a:pPr marL="720000" indent="-324000">
              <a:defRPr/>
            </a:pPr>
            <a:r>
              <a:rPr lang="en-US" altLang="ja-JP" sz="2400" dirty="0">
                <a:latin typeface="Segoe UI" panose="020B0502040204020203" pitchFamily="34" charset="0"/>
                <a:ea typeface="メイリオ" panose="020B0604030504040204" pitchFamily="50" charset="-128"/>
              </a:rPr>
              <a:t>1) </a:t>
            </a:r>
            <a:r>
              <a:rPr lang="ja-JP" altLang="en-US" sz="2400" dirty="0">
                <a:latin typeface="Segoe UI" panose="020B0502040204020203" pitchFamily="34" charset="0"/>
                <a:ea typeface="メイリオ" panose="020B0604030504040204" pitchFamily="50" charset="-128"/>
              </a:rPr>
              <a:t>体位の調整</a:t>
            </a:r>
            <a:endParaRPr lang="en-US" altLang="ja-JP" sz="2400" dirty="0">
              <a:latin typeface="Segoe UI" panose="020B0502040204020203" pitchFamily="34" charset="0"/>
              <a:ea typeface="メイリオ" panose="020B0604030504040204" pitchFamily="50" charset="-128"/>
            </a:endParaRPr>
          </a:p>
          <a:p>
            <a:pPr marL="720000" indent="-324000">
              <a:defRPr/>
            </a:pPr>
            <a:r>
              <a:rPr lang="en-US" altLang="ja-JP" sz="2400" dirty="0">
                <a:latin typeface="Segoe UI" panose="020B0502040204020203" pitchFamily="34" charset="0"/>
                <a:ea typeface="メイリオ" panose="020B0604030504040204" pitchFamily="50" charset="-128"/>
              </a:rPr>
              <a:t>2) </a:t>
            </a:r>
            <a:r>
              <a:rPr lang="ja-JP" altLang="en-US" sz="2400" dirty="0">
                <a:latin typeface="Segoe UI" panose="020B0502040204020203" pitchFamily="34" charset="0"/>
                <a:ea typeface="メイリオ" panose="020B0604030504040204" pitchFamily="50" charset="-128"/>
              </a:rPr>
              <a:t>チューブのミルキング</a:t>
            </a:r>
            <a:endParaRPr lang="en-US" altLang="ja-JP" sz="2400" dirty="0">
              <a:latin typeface="Segoe UI" panose="020B0502040204020203" pitchFamily="34" charset="0"/>
              <a:ea typeface="メイリオ" panose="020B0604030504040204" pitchFamily="50" charset="-128"/>
            </a:endParaRPr>
          </a:p>
          <a:p>
            <a:pPr marL="720000" indent="-324000">
              <a:defRPr/>
            </a:pPr>
            <a:r>
              <a:rPr lang="en-US" altLang="ja-JP" sz="2400" dirty="0">
                <a:latin typeface="Segoe UI" panose="020B0502040204020203" pitchFamily="34" charset="0"/>
                <a:ea typeface="メイリオ" panose="020B0604030504040204" pitchFamily="50" charset="-128"/>
              </a:rPr>
              <a:t>3) </a:t>
            </a:r>
            <a:r>
              <a:rPr lang="ja-JP" altLang="en-US" sz="2400" dirty="0">
                <a:latin typeface="Segoe UI" panose="020B0502040204020203" pitchFamily="34" charset="0"/>
                <a:ea typeface="メイリオ" panose="020B0604030504040204" pitchFamily="50" charset="-128"/>
              </a:rPr>
              <a:t>嘔気や嘔吐がなければ、カテーテルチップ型シリンジに</a:t>
            </a:r>
            <a:r>
              <a:rPr lang="en-US" altLang="ja-JP" sz="2400" dirty="0">
                <a:latin typeface="Segoe UI" panose="020B0502040204020203" pitchFamily="34" charset="0"/>
                <a:ea typeface="メイリオ" panose="020B0604030504040204" pitchFamily="50" charset="-128"/>
              </a:rPr>
              <a:t>10ml</a:t>
            </a:r>
            <a:r>
              <a:rPr lang="ja-JP" altLang="en-US" sz="2400" dirty="0" err="1">
                <a:latin typeface="Segoe UI" panose="020B0502040204020203" pitchFamily="34" charset="0"/>
                <a:ea typeface="メイリオ" panose="020B0604030504040204" pitchFamily="50" charset="-128"/>
              </a:rPr>
              <a:t>ほど</a:t>
            </a:r>
            <a:r>
              <a:rPr lang="ja-JP" altLang="en-US" sz="2400" dirty="0">
                <a:latin typeface="Segoe UI" panose="020B0502040204020203" pitchFamily="34" charset="0"/>
                <a:ea typeface="メイリオ" panose="020B0604030504040204" pitchFamily="50" charset="-128"/>
              </a:rPr>
              <a:t>白湯を吸い、経鼻胃管や胃ろうカテーテル内に注入する</a:t>
            </a:r>
            <a:endParaRPr lang="en-US" altLang="ja-JP" sz="2400" dirty="0">
              <a:latin typeface="Segoe UI" panose="020B0502040204020203" pitchFamily="34" charset="0"/>
              <a:ea typeface="メイリオ" panose="020B0604030504040204" pitchFamily="50" charset="-128"/>
            </a:endParaRPr>
          </a:p>
          <a:p>
            <a:pPr marL="180000" indent="-180000">
              <a:spcBef>
                <a:spcPts val="300"/>
              </a:spcBef>
              <a:defRPr/>
            </a:pPr>
            <a:r>
              <a:rPr lang="en-US" altLang="ja-JP" sz="1700" dirty="0">
                <a:latin typeface="Segoe UI" panose="020B0502040204020203" pitchFamily="34" charset="0"/>
                <a:ea typeface="メイリオ" panose="020B0604030504040204" pitchFamily="50" charset="-128"/>
              </a:rPr>
              <a:t>※3</a:t>
            </a:r>
            <a:r>
              <a:rPr lang="ja-JP" altLang="en-US" sz="1700" dirty="0">
                <a:latin typeface="Segoe UI" panose="020B0502040204020203" pitchFamily="34" charset="0"/>
                <a:ea typeface="メイリオ" panose="020B0604030504040204" pitchFamily="50" charset="-128"/>
              </a:rPr>
              <a:t>）は、対象者の状態に変化がない場合は、医療職の指示に従って介護職員等が実施</a:t>
            </a:r>
            <a:br>
              <a:rPr lang="en-US" altLang="ja-JP" sz="1700" dirty="0">
                <a:latin typeface="Segoe UI" panose="020B0502040204020203" pitchFamily="34" charset="0"/>
                <a:ea typeface="メイリオ" panose="020B0604030504040204" pitchFamily="50" charset="-128"/>
              </a:rPr>
            </a:br>
            <a:r>
              <a:rPr lang="ja-JP" altLang="en-US" sz="1700" dirty="0">
                <a:latin typeface="Segoe UI" panose="020B0502040204020203" pitchFamily="34" charset="0"/>
                <a:ea typeface="メイリオ" panose="020B0604030504040204" pitchFamily="50" charset="-128"/>
              </a:rPr>
              <a:t>　  する可能性がある。</a:t>
            </a:r>
          </a:p>
        </p:txBody>
      </p:sp>
      <p:sp>
        <p:nvSpPr>
          <p:cNvPr id="2" name="タイトル 1">
            <a:extLst>
              <a:ext uri="{FF2B5EF4-FFF2-40B4-BE49-F238E27FC236}">
                <a16:creationId xmlns:a16="http://schemas.microsoft.com/office/drawing/2014/main" id="{3C7998CA-84AF-4988-BB16-2D93BFC0BEE6}"/>
              </a:ext>
            </a:extLst>
          </p:cNvPr>
          <p:cNvSpPr>
            <a:spLocks noGrp="1"/>
          </p:cNvSpPr>
          <p:nvPr>
            <p:ph type="title"/>
          </p:nvPr>
        </p:nvSpPr>
        <p:spPr/>
        <p:txBody>
          <a:bodyPr>
            <a:normAutofit fontScale="90000"/>
          </a:bodyPr>
          <a:lstStyle/>
          <a:p>
            <a:r>
              <a:rPr lang="ja-JP" altLang="en-US" dirty="0"/>
              <a:t>緊急時の対応方法（２）</a:t>
            </a:r>
            <a:endParaRPr kumimoji="1" lang="ja-JP" altLang="en-US" dirty="0"/>
          </a:p>
        </p:txBody>
      </p:sp>
      <p:grpSp>
        <p:nvGrpSpPr>
          <p:cNvPr id="3" name="グループ化 2"/>
          <p:cNvGrpSpPr/>
          <p:nvPr/>
        </p:nvGrpSpPr>
        <p:grpSpPr>
          <a:xfrm>
            <a:off x="5113944" y="1152000"/>
            <a:ext cx="3634769" cy="3213104"/>
            <a:chOff x="5940152" y="1180844"/>
            <a:chExt cx="2735263" cy="2320164"/>
          </a:xfrm>
        </p:grpSpPr>
        <p:pic>
          <p:nvPicPr>
            <p:cNvPr id="51205" name="Picture 11" descr="正常な滴下滴下停止">
              <a:extLst>
                <a:ext uri="{FF2B5EF4-FFF2-40B4-BE49-F238E27FC236}">
                  <a16:creationId xmlns:a16="http://schemas.microsoft.com/office/drawing/2014/main" id="{8FE9EFB4-78BA-4822-9FCB-1C5978A06EF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2902"/>
            <a:stretch/>
          </p:blipFill>
          <p:spPr bwMode="auto">
            <a:xfrm>
              <a:off x="7598323" y="1180844"/>
              <a:ext cx="1004883" cy="1946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正常な滴下滴下停止">
              <a:extLst>
                <a:ext uri="{FF2B5EF4-FFF2-40B4-BE49-F238E27FC236}">
                  <a16:creationId xmlns:a16="http://schemas.microsoft.com/office/drawing/2014/main" id="{BD052E96-1B3B-4DAC-A4C8-DE3B033500B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3406"/>
            <a:stretch/>
          </p:blipFill>
          <p:spPr bwMode="auto">
            <a:xfrm>
              <a:off x="6163840" y="1180844"/>
              <a:ext cx="994123" cy="1946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7" name="AutoShape 11">
              <a:extLst>
                <a:ext uri="{FF2B5EF4-FFF2-40B4-BE49-F238E27FC236}">
                  <a16:creationId xmlns:a16="http://schemas.microsoft.com/office/drawing/2014/main" id="{EE3E1C11-0119-4D59-96EC-C70A076B9E20}"/>
                </a:ext>
              </a:extLst>
            </p:cNvPr>
            <p:cNvSpPr>
              <a:spLocks noChangeArrowheads="1"/>
            </p:cNvSpPr>
            <p:nvPr/>
          </p:nvSpPr>
          <p:spPr bwMode="auto">
            <a:xfrm>
              <a:off x="5940152" y="3139058"/>
              <a:ext cx="1295400" cy="361950"/>
            </a:xfrm>
            <a:prstGeom prst="flowChartTerminator">
              <a:avLst/>
            </a:prstGeom>
            <a:noFill/>
            <a:ln w="28575">
              <a:solidFill>
                <a:srgbClr val="339966"/>
              </a:solidFill>
              <a:miter lim="800000"/>
              <a:headEnd/>
              <a:tailEnd/>
            </a:ln>
          </p:spPr>
          <p:txBody>
            <a:bodyPr wrap="none" tIns="36000" anchor="ctr"/>
            <a:lstStyle/>
            <a:p>
              <a:pPr algn="ctr" eaLnBrk="1" hangingPunct="1">
                <a:defRPr/>
              </a:pPr>
              <a:r>
                <a:rPr lang="ja-JP" altLang="en-US" sz="2300" b="1" dirty="0">
                  <a:solidFill>
                    <a:schemeClr val="accent3">
                      <a:lumMod val="50000"/>
                    </a:schemeClr>
                  </a:solidFill>
                  <a:latin typeface="Arial" charset="0"/>
                  <a:ea typeface="ＭＳ Ｐゴシック" charset="-128"/>
                </a:rPr>
                <a:t>適切な滴下</a:t>
              </a:r>
            </a:p>
          </p:txBody>
        </p:sp>
        <p:sp>
          <p:nvSpPr>
            <p:cNvPr id="82948" name="AutoShape 12">
              <a:extLst>
                <a:ext uri="{FF2B5EF4-FFF2-40B4-BE49-F238E27FC236}">
                  <a16:creationId xmlns:a16="http://schemas.microsoft.com/office/drawing/2014/main" id="{AA3E3A34-85ED-41A4-AE14-20DE859C84DF}"/>
                </a:ext>
              </a:extLst>
            </p:cNvPr>
            <p:cNvSpPr>
              <a:spLocks noChangeArrowheads="1"/>
            </p:cNvSpPr>
            <p:nvPr/>
          </p:nvSpPr>
          <p:spPr bwMode="auto">
            <a:xfrm>
              <a:off x="7380015" y="3139058"/>
              <a:ext cx="1295400" cy="361950"/>
            </a:xfrm>
            <a:prstGeom prst="flowChartTerminator">
              <a:avLst/>
            </a:prstGeom>
            <a:noFill/>
            <a:ln w="28575">
              <a:solidFill>
                <a:srgbClr val="339966"/>
              </a:solidFill>
              <a:miter lim="800000"/>
              <a:headEnd/>
              <a:tailEnd/>
            </a:ln>
          </p:spPr>
          <p:txBody>
            <a:bodyPr wrap="none" tIns="36000" anchor="ctr"/>
            <a:lstStyle/>
            <a:p>
              <a:pPr algn="ctr" eaLnBrk="1" hangingPunct="1">
                <a:defRPr/>
              </a:pPr>
              <a:r>
                <a:rPr lang="ja-JP" altLang="en-US" sz="2300" b="1" dirty="0">
                  <a:solidFill>
                    <a:schemeClr val="accent3">
                      <a:lumMod val="50000"/>
                    </a:schemeClr>
                  </a:solidFill>
                  <a:latin typeface="Arial" charset="0"/>
                  <a:ea typeface="ＭＳ Ｐゴシック" charset="-128"/>
                </a:rPr>
                <a:t>滴下停止</a:t>
              </a:r>
            </a:p>
          </p:txBody>
        </p:sp>
      </p:grpSp>
      <p:sp>
        <p:nvSpPr>
          <p:cNvPr id="14" name="テキスト ボックス 4">
            <a:extLst>
              <a:ext uri="{FF2B5EF4-FFF2-40B4-BE49-F238E27FC236}">
                <a16:creationId xmlns:a16="http://schemas.microsoft.com/office/drawing/2014/main" id="{C4FB9C85-0E6B-4AB3-868B-8ED5822F5E25}"/>
              </a:ext>
            </a:extLst>
          </p:cNvPr>
          <p:cNvSpPr txBox="1">
            <a:spLocks noChangeArrowheads="1"/>
          </p:cNvSpPr>
          <p:nvPr/>
        </p:nvSpPr>
        <p:spPr bwMode="auto">
          <a:xfrm>
            <a:off x="251520" y="1152000"/>
            <a:ext cx="9106694" cy="523220"/>
          </a:xfrm>
          <a:prstGeom prst="rect">
            <a:avLst/>
          </a:prstGeom>
          <a:noFill/>
          <a:ln w="9525">
            <a:noFill/>
            <a:miter lim="800000"/>
            <a:headEnd/>
            <a:tailEnd/>
          </a:ln>
        </p:spPr>
        <p:txBody>
          <a:bodyPr wrap="square">
            <a:spAutoFit/>
          </a:bodyPr>
          <a:lstStyle/>
          <a:p>
            <a:pPr eaLnBrk="1" hangingPunct="1">
              <a:buClr>
                <a:schemeClr val="tx1">
                  <a:lumMod val="50000"/>
                  <a:lumOff val="50000"/>
                </a:schemeClr>
              </a:buClr>
              <a:defRPr/>
            </a:pPr>
            <a:r>
              <a:rPr lang="ja-JP" altLang="en-US" sz="2800" b="1" dirty="0">
                <a:solidFill>
                  <a:srgbClr val="002060"/>
                </a:solidFill>
                <a:latin typeface="Segoe UI" panose="020B0502040204020203" pitchFamily="34" charset="0"/>
                <a:ea typeface="メイリオ" panose="020B0604030504040204" pitchFamily="50" charset="-128"/>
              </a:rPr>
              <a:t>栄養剤の滴下が止まった場合</a:t>
            </a:r>
            <a:endParaRPr lang="ja-JP" altLang="en-US" sz="2400" dirty="0">
              <a:latin typeface="Segoe UI" panose="020B0502040204020203" pitchFamily="34" charset="0"/>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EDF817F9-4EA0-47AC-BBDE-A6A1BB69345D}"/>
              </a:ext>
            </a:extLst>
          </p:cNvPr>
          <p:cNvSpPr txBox="1"/>
          <p:nvPr/>
        </p:nvSpPr>
        <p:spPr>
          <a:xfrm>
            <a:off x="6228184" y="169200"/>
            <a:ext cx="1414170"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5-6.</a:t>
            </a:r>
            <a:r>
              <a:rPr lang="ja-JP" altLang="en-US" sz="1400" b="1" dirty="0">
                <a:solidFill>
                  <a:schemeClr val="bg1"/>
                </a:solidFill>
                <a:latin typeface="游ゴシック" panose="020B0400000000000000" pitchFamily="50" charset="-128"/>
                <a:ea typeface="游ゴシック" panose="020B0400000000000000" pitchFamily="50" charset="-128"/>
              </a:rPr>
              <a:t>緊急時対応</a:t>
            </a:r>
          </a:p>
        </p:txBody>
      </p:sp>
      <p:sp>
        <p:nvSpPr>
          <p:cNvPr id="12" name="テキスト ボックス 11">
            <a:extLst>
              <a:ext uri="{FF2B5EF4-FFF2-40B4-BE49-F238E27FC236}">
                <a16:creationId xmlns:a16="http://schemas.microsoft.com/office/drawing/2014/main" id="{248CDDBF-C06F-41C2-88DB-CBA2D064A542}"/>
              </a:ext>
            </a:extLst>
          </p:cNvPr>
          <p:cNvSpPr txBox="1"/>
          <p:nvPr/>
        </p:nvSpPr>
        <p:spPr>
          <a:xfrm>
            <a:off x="251520" y="6381328"/>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15" name="スライド番号プレースホルダー 1">
            <a:extLst>
              <a:ext uri="{FF2B5EF4-FFF2-40B4-BE49-F238E27FC236}">
                <a16:creationId xmlns:a16="http://schemas.microsoft.com/office/drawing/2014/main" id="{195670D4-98A5-46CC-8823-52F2CF7625A6}"/>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216</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56358386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テキスト ボックス 4">
            <a:extLst>
              <a:ext uri="{FF2B5EF4-FFF2-40B4-BE49-F238E27FC236}">
                <a16:creationId xmlns:a16="http://schemas.microsoft.com/office/drawing/2014/main" id="{34883994-F4D6-417D-8E62-79C4F5ADFDDE}"/>
              </a:ext>
            </a:extLst>
          </p:cNvPr>
          <p:cNvSpPr txBox="1">
            <a:spLocks noChangeArrowheads="1"/>
          </p:cNvSpPr>
          <p:nvPr/>
        </p:nvSpPr>
        <p:spPr bwMode="auto">
          <a:xfrm>
            <a:off x="288000" y="1751200"/>
            <a:ext cx="8820960" cy="4555093"/>
          </a:xfrm>
          <a:prstGeom prst="rect">
            <a:avLst/>
          </a:prstGeom>
          <a:noFill/>
          <a:ln w="9525">
            <a:noFill/>
            <a:miter lim="800000"/>
            <a:headEnd/>
            <a:tailEnd/>
          </a:ln>
        </p:spPr>
        <p:txBody>
          <a:bodyPr wrap="square">
            <a:spAutoFit/>
          </a:bodyPr>
          <a:lstStyle/>
          <a:p>
            <a:pPr>
              <a:defRPr/>
            </a:pPr>
            <a:r>
              <a:rPr lang="ja-JP" altLang="en-US" sz="2400" b="1" dirty="0">
                <a:solidFill>
                  <a:schemeClr val="tx1">
                    <a:lumMod val="75000"/>
                    <a:lumOff val="25000"/>
                  </a:schemeClr>
                </a:solidFill>
                <a:latin typeface="Segoe UI" panose="020B0502040204020203" pitchFamily="34" charset="0"/>
                <a:ea typeface="メイリオ" panose="020B0604030504040204" pitchFamily="50" charset="-128"/>
              </a:rPr>
              <a:t>◆原因</a:t>
            </a:r>
            <a:endParaRPr lang="en-US" altLang="ja-JP" sz="2400" b="1" dirty="0">
              <a:solidFill>
                <a:schemeClr val="tx1">
                  <a:lumMod val="75000"/>
                  <a:lumOff val="25000"/>
                </a:schemeClr>
              </a:solidFill>
              <a:latin typeface="Segoe UI" panose="020B0502040204020203" pitchFamily="34" charset="0"/>
              <a:ea typeface="メイリオ" panose="020B0604030504040204" pitchFamily="50" charset="-128"/>
            </a:endParaRPr>
          </a:p>
          <a:p>
            <a:pPr eaLnBrk="1" hangingPunct="1">
              <a:defRPr/>
            </a:pPr>
            <a:r>
              <a:rPr lang="ja-JP" altLang="en-US" sz="2400" dirty="0">
                <a:latin typeface="Segoe UI" panose="020B0502040204020203" pitchFamily="34" charset="0"/>
                <a:ea typeface="メイリオ" panose="020B0604030504040204" pitchFamily="50" charset="-128"/>
              </a:rPr>
              <a:t>     バルーンやバンパーの破損等により、引っ張る力が</a:t>
            </a:r>
            <a:endParaRPr lang="en-US" altLang="ja-JP" sz="2400" dirty="0">
              <a:latin typeface="Segoe UI" panose="020B0502040204020203" pitchFamily="34" charset="0"/>
              <a:ea typeface="メイリオ" panose="020B0604030504040204" pitchFamily="50" charset="-128"/>
            </a:endParaRPr>
          </a:p>
          <a:p>
            <a:pPr eaLnBrk="1" hangingPunct="1">
              <a:defRPr/>
            </a:pPr>
            <a:r>
              <a:rPr lang="en-US" altLang="ja-JP" sz="2400" dirty="0">
                <a:latin typeface="Segoe UI" panose="020B0502040204020203" pitchFamily="34" charset="0"/>
                <a:ea typeface="メイリオ" panose="020B0604030504040204" pitchFamily="50" charset="-128"/>
              </a:rPr>
              <a:t>     </a:t>
            </a:r>
            <a:r>
              <a:rPr lang="ja-JP" altLang="en-US" sz="2400" dirty="0">
                <a:latin typeface="Segoe UI" panose="020B0502040204020203" pitchFamily="34" charset="0"/>
                <a:ea typeface="メイリオ" panose="020B0604030504040204" pitchFamily="50" charset="-128"/>
              </a:rPr>
              <a:t>加わって抜けることがある</a:t>
            </a:r>
            <a:endParaRPr lang="en-US" altLang="ja-JP" sz="2400" dirty="0">
              <a:latin typeface="Segoe UI" panose="020B0502040204020203" pitchFamily="34" charset="0"/>
              <a:ea typeface="メイリオ" panose="020B0604030504040204" pitchFamily="50" charset="-128"/>
            </a:endParaRPr>
          </a:p>
          <a:p>
            <a:pPr>
              <a:spcBef>
                <a:spcPts val="1200"/>
              </a:spcBef>
              <a:defRPr/>
            </a:pPr>
            <a:r>
              <a:rPr lang="ja-JP" altLang="en-US" sz="2400" b="1" dirty="0">
                <a:solidFill>
                  <a:srgbClr val="C00000"/>
                </a:solidFill>
                <a:latin typeface="Segoe UI" panose="020B0502040204020203" pitchFamily="34" charset="0"/>
                <a:ea typeface="メイリオ" panose="020B0604030504040204" pitchFamily="50" charset="-128"/>
              </a:rPr>
              <a:t>◆介護職員等の対応</a:t>
            </a:r>
            <a:endParaRPr lang="en-US" altLang="ja-JP" sz="2400" b="1" dirty="0">
              <a:solidFill>
                <a:srgbClr val="C00000"/>
              </a:solidFill>
              <a:latin typeface="Segoe UI" panose="020B0502040204020203" pitchFamily="34" charset="0"/>
              <a:ea typeface="メイリオ" panose="020B0604030504040204" pitchFamily="50" charset="-128"/>
            </a:endParaRPr>
          </a:p>
          <a:p>
            <a:pPr marL="720000" indent="-324000">
              <a:defRPr/>
            </a:pPr>
            <a:r>
              <a:rPr lang="en-US" altLang="ja-JP" sz="2400" dirty="0">
                <a:latin typeface="Segoe UI" panose="020B0502040204020203" pitchFamily="34" charset="0"/>
                <a:ea typeface="メイリオ" panose="020B0604030504040204" pitchFamily="50" charset="-128"/>
              </a:rPr>
              <a:t>1) </a:t>
            </a:r>
            <a:r>
              <a:rPr lang="ja-JP" altLang="en-US" sz="2400" dirty="0">
                <a:latin typeface="Segoe UI" panose="020B0502040204020203" pitchFamily="34" charset="0"/>
                <a:ea typeface="メイリオ" panose="020B0604030504040204" pitchFamily="50" charset="-128"/>
              </a:rPr>
              <a:t>注入をただちに中止し、家族や医療職に連絡をとり相談する</a:t>
            </a:r>
            <a:endParaRPr lang="en-US" altLang="ja-JP" sz="2400" dirty="0">
              <a:latin typeface="Segoe UI" panose="020B0502040204020203" pitchFamily="34" charset="0"/>
              <a:ea typeface="メイリオ" panose="020B0604030504040204" pitchFamily="50" charset="-128"/>
            </a:endParaRPr>
          </a:p>
          <a:p>
            <a:pPr>
              <a:spcBef>
                <a:spcPts val="1200"/>
              </a:spcBef>
              <a:defRPr/>
            </a:pPr>
            <a:r>
              <a:rPr lang="ja-JP" altLang="en-US" sz="2400" b="1" dirty="0">
                <a:solidFill>
                  <a:srgbClr val="002060"/>
                </a:solidFill>
                <a:latin typeface="Segoe UI" panose="020B0502040204020203" pitchFamily="34" charset="0"/>
                <a:ea typeface="メイリオ" panose="020B0604030504040204" pitchFamily="50" charset="-128"/>
              </a:rPr>
              <a:t>◆医療職の対応</a:t>
            </a:r>
            <a:endParaRPr lang="en-US" altLang="ja-JP" sz="2400" b="1" dirty="0">
              <a:solidFill>
                <a:srgbClr val="002060"/>
              </a:solidFill>
              <a:latin typeface="Segoe UI" panose="020B0502040204020203" pitchFamily="34" charset="0"/>
              <a:ea typeface="メイリオ" panose="020B0604030504040204" pitchFamily="50" charset="-128"/>
            </a:endParaRPr>
          </a:p>
          <a:p>
            <a:pPr marL="720000" indent="-324000">
              <a:defRPr/>
            </a:pPr>
            <a:r>
              <a:rPr lang="en-US" altLang="ja-JP" sz="2400" dirty="0">
                <a:latin typeface="Segoe UI" panose="020B0502040204020203" pitchFamily="34" charset="0"/>
                <a:ea typeface="メイリオ" panose="020B0604030504040204" pitchFamily="50" charset="-128"/>
              </a:rPr>
              <a:t>1) </a:t>
            </a:r>
            <a:r>
              <a:rPr lang="ja-JP" altLang="en-US" sz="2400" dirty="0">
                <a:latin typeface="Segoe UI" panose="020B0502040204020203" pitchFamily="34" charset="0"/>
                <a:ea typeface="メイリオ" panose="020B0604030504040204" pitchFamily="50" charset="-128"/>
              </a:rPr>
              <a:t>胃ろうが閉鎖しないように、吸引カテーテルや新しい膀胱留置カテーテルなどを胃ろうに挿入しておいて、医師に連絡をとる</a:t>
            </a:r>
            <a:endParaRPr lang="en-US" altLang="ja-JP" sz="2400" dirty="0">
              <a:latin typeface="Segoe UI" panose="020B0502040204020203" pitchFamily="34" charset="0"/>
              <a:ea typeface="メイリオ" panose="020B0604030504040204" pitchFamily="50" charset="-128"/>
            </a:endParaRPr>
          </a:p>
          <a:p>
            <a:pPr eaLnBrk="1" hangingPunct="1">
              <a:lnSpc>
                <a:spcPct val="50000"/>
              </a:lnSpc>
              <a:defRPr/>
            </a:pPr>
            <a:endParaRPr lang="en-US" altLang="ja-JP" sz="2400" dirty="0">
              <a:latin typeface="Segoe UI" panose="020B0502040204020203" pitchFamily="34" charset="0"/>
              <a:ea typeface="メイリオ" panose="020B0604030504040204" pitchFamily="50" charset="-128"/>
            </a:endParaRPr>
          </a:p>
          <a:p>
            <a:pPr eaLnBrk="1" hangingPunct="1">
              <a:defRPr/>
            </a:pPr>
            <a:r>
              <a:rPr lang="en-US" altLang="ja-JP" dirty="0">
                <a:latin typeface="Segoe UI" panose="020B0502040204020203" pitchFamily="34" charset="0"/>
                <a:ea typeface="メイリオ" panose="020B0604030504040204" pitchFamily="50" charset="-128"/>
              </a:rPr>
              <a:t>※</a:t>
            </a:r>
            <a:r>
              <a:rPr lang="ja-JP" altLang="en-US" dirty="0">
                <a:latin typeface="Segoe UI" panose="020B0502040204020203" pitchFamily="34" charset="0"/>
                <a:ea typeface="メイリオ" panose="020B0604030504040204" pitchFamily="50" charset="-128"/>
              </a:rPr>
              <a:t>緊急での対応が必要となる。多職種で連携し対処の方法を共有しておく。</a:t>
            </a:r>
          </a:p>
        </p:txBody>
      </p:sp>
      <p:sp>
        <p:nvSpPr>
          <p:cNvPr id="2" name="タイトル 1">
            <a:extLst>
              <a:ext uri="{FF2B5EF4-FFF2-40B4-BE49-F238E27FC236}">
                <a16:creationId xmlns:a16="http://schemas.microsoft.com/office/drawing/2014/main" id="{E61FCBF3-F9D2-4EFD-9218-9CC39ED7E98D}"/>
              </a:ext>
            </a:extLst>
          </p:cNvPr>
          <p:cNvSpPr>
            <a:spLocks noGrp="1"/>
          </p:cNvSpPr>
          <p:nvPr>
            <p:ph type="title"/>
          </p:nvPr>
        </p:nvSpPr>
        <p:spPr/>
        <p:txBody>
          <a:bodyPr>
            <a:normAutofit fontScale="90000"/>
          </a:bodyPr>
          <a:lstStyle/>
          <a:p>
            <a:r>
              <a:rPr lang="ja-JP" altLang="en-US" dirty="0"/>
              <a:t>緊急時の対応方法（３）</a:t>
            </a:r>
            <a:endParaRPr kumimoji="1" lang="ja-JP" altLang="en-US" dirty="0"/>
          </a:p>
        </p:txBody>
      </p:sp>
      <p:sp>
        <p:nvSpPr>
          <p:cNvPr id="10" name="テキスト ボックス 4">
            <a:extLst>
              <a:ext uri="{FF2B5EF4-FFF2-40B4-BE49-F238E27FC236}">
                <a16:creationId xmlns:a16="http://schemas.microsoft.com/office/drawing/2014/main" id="{C6F166C3-BAF1-4282-A129-C5EE36954CF8}"/>
              </a:ext>
            </a:extLst>
          </p:cNvPr>
          <p:cNvSpPr txBox="1">
            <a:spLocks noChangeArrowheads="1"/>
          </p:cNvSpPr>
          <p:nvPr/>
        </p:nvSpPr>
        <p:spPr bwMode="auto">
          <a:xfrm>
            <a:off x="251520" y="1224000"/>
            <a:ext cx="9361040" cy="523220"/>
          </a:xfrm>
          <a:prstGeom prst="rect">
            <a:avLst/>
          </a:prstGeom>
          <a:noFill/>
          <a:ln w="9525">
            <a:noFill/>
            <a:miter lim="800000"/>
            <a:headEnd/>
            <a:tailEnd/>
          </a:ln>
        </p:spPr>
        <p:txBody>
          <a:bodyPr wrap="square">
            <a:spAutoFit/>
          </a:bodyPr>
          <a:lstStyle/>
          <a:p>
            <a:pPr>
              <a:buClr>
                <a:schemeClr val="tx1">
                  <a:lumMod val="50000"/>
                  <a:lumOff val="50000"/>
                </a:schemeClr>
              </a:buClr>
              <a:defRPr/>
            </a:pPr>
            <a:r>
              <a:rPr lang="ja-JP" altLang="en-US" sz="2700" b="1" spc="-150" dirty="0">
                <a:solidFill>
                  <a:srgbClr val="002060"/>
                </a:solidFill>
                <a:latin typeface="Segoe UI" panose="020B0502040204020203" pitchFamily="34" charset="0"/>
                <a:ea typeface="メイリオ" panose="020B0604030504040204" pitchFamily="50" charset="-128"/>
              </a:rPr>
              <a:t>胃ろうボタン、胃ろうチューブが引っ張られて抜けた場合</a:t>
            </a:r>
            <a:endParaRPr lang="ja-JP" altLang="en-US" sz="2700" spc="-150" dirty="0">
              <a:latin typeface="Segoe UI" panose="020B0502040204020203" pitchFamily="34" charset="0"/>
              <a:ea typeface="メイリオ" panose="020B0604030504040204" pitchFamily="50" charset="-128"/>
            </a:endParaRPr>
          </a:p>
        </p:txBody>
      </p:sp>
      <p:sp>
        <p:nvSpPr>
          <p:cNvPr id="8" name="テキスト ボックス 7">
            <a:extLst>
              <a:ext uri="{FF2B5EF4-FFF2-40B4-BE49-F238E27FC236}">
                <a16:creationId xmlns:a16="http://schemas.microsoft.com/office/drawing/2014/main" id="{B7BA04AA-7A45-42C7-B158-04D0754AF257}"/>
              </a:ext>
            </a:extLst>
          </p:cNvPr>
          <p:cNvSpPr txBox="1"/>
          <p:nvPr/>
        </p:nvSpPr>
        <p:spPr>
          <a:xfrm>
            <a:off x="6228184" y="169200"/>
            <a:ext cx="1414170"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5-6.</a:t>
            </a:r>
            <a:r>
              <a:rPr lang="ja-JP" altLang="en-US" sz="1400" b="1" dirty="0">
                <a:solidFill>
                  <a:schemeClr val="bg1"/>
                </a:solidFill>
                <a:latin typeface="游ゴシック" panose="020B0400000000000000" pitchFamily="50" charset="-128"/>
                <a:ea typeface="游ゴシック" panose="020B0400000000000000" pitchFamily="50" charset="-128"/>
              </a:rPr>
              <a:t>緊急時対応</a:t>
            </a:r>
          </a:p>
        </p:txBody>
      </p:sp>
      <p:sp>
        <p:nvSpPr>
          <p:cNvPr id="9" name="テキスト ボックス 8">
            <a:extLst>
              <a:ext uri="{FF2B5EF4-FFF2-40B4-BE49-F238E27FC236}">
                <a16:creationId xmlns:a16="http://schemas.microsoft.com/office/drawing/2014/main" id="{BCC24283-898E-4AE8-8759-EBEF3D8FF6CE}"/>
              </a:ext>
            </a:extLst>
          </p:cNvPr>
          <p:cNvSpPr txBox="1"/>
          <p:nvPr/>
        </p:nvSpPr>
        <p:spPr>
          <a:xfrm>
            <a:off x="288000" y="6237312"/>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7" name="スライド番号プレースホルダー 1">
            <a:extLst>
              <a:ext uri="{FF2B5EF4-FFF2-40B4-BE49-F238E27FC236}">
                <a16:creationId xmlns:a16="http://schemas.microsoft.com/office/drawing/2014/main" id="{F0FEFE0D-0BBE-4942-8B3E-3BD386F3503C}"/>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217</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832928926"/>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テキスト ボックス 4">
            <a:extLst>
              <a:ext uri="{FF2B5EF4-FFF2-40B4-BE49-F238E27FC236}">
                <a16:creationId xmlns:a16="http://schemas.microsoft.com/office/drawing/2014/main" id="{6CCEFDB9-9EA3-4E9B-9C6E-B4B041AF4E11}"/>
              </a:ext>
            </a:extLst>
          </p:cNvPr>
          <p:cNvSpPr txBox="1">
            <a:spLocks noChangeArrowheads="1"/>
          </p:cNvSpPr>
          <p:nvPr/>
        </p:nvSpPr>
        <p:spPr bwMode="auto">
          <a:xfrm>
            <a:off x="251520" y="1520744"/>
            <a:ext cx="8568952" cy="4916731"/>
          </a:xfrm>
          <a:prstGeom prst="rect">
            <a:avLst/>
          </a:prstGeom>
          <a:noFill/>
          <a:ln w="9525">
            <a:noFill/>
            <a:miter lim="800000"/>
            <a:headEnd/>
            <a:tailEnd/>
          </a:ln>
        </p:spPr>
        <p:txBody>
          <a:bodyPr wrap="square">
            <a:spAutoFit/>
          </a:bodyPr>
          <a:lstStyle/>
          <a:p>
            <a:pPr>
              <a:defRPr/>
            </a:pPr>
            <a:r>
              <a:rPr lang="ja-JP" altLang="en-US" sz="2200" b="1" dirty="0">
                <a:solidFill>
                  <a:schemeClr val="tx1">
                    <a:lumMod val="75000"/>
                    <a:lumOff val="25000"/>
                  </a:schemeClr>
                </a:solidFill>
                <a:latin typeface="Segoe UI" panose="020B0502040204020203" pitchFamily="34" charset="0"/>
                <a:ea typeface="メイリオ" panose="020B0604030504040204" pitchFamily="50" charset="-128"/>
              </a:rPr>
              <a:t>◆原因</a:t>
            </a:r>
            <a:endParaRPr lang="en-US" altLang="ja-JP" sz="2200" b="1" dirty="0">
              <a:solidFill>
                <a:schemeClr val="tx1">
                  <a:lumMod val="75000"/>
                  <a:lumOff val="25000"/>
                </a:schemeClr>
              </a:solidFill>
              <a:latin typeface="Segoe UI" panose="020B0502040204020203" pitchFamily="34" charset="0"/>
              <a:ea typeface="メイリオ" panose="020B0604030504040204" pitchFamily="50" charset="-128"/>
            </a:endParaRPr>
          </a:p>
          <a:p>
            <a:pPr marL="180000" eaLnBrk="1" hangingPunct="1">
              <a:lnSpc>
                <a:spcPts val="2300"/>
              </a:lnSpc>
              <a:spcBef>
                <a:spcPts val="315"/>
              </a:spcBef>
              <a:defRPr/>
            </a:pPr>
            <a:r>
              <a:rPr lang="ja-JP" altLang="en-US" sz="2150" dirty="0">
                <a:latin typeface="Segoe UI" panose="020B0502040204020203" pitchFamily="34" charset="0"/>
                <a:ea typeface="メイリオ" panose="020B0604030504040204" pitchFamily="50" charset="-128"/>
              </a:rPr>
              <a:t>経鼻胃管が抜けかけて、先端が胃より上部に位置している、噴門の弛緩、幽門の狭窄・胃や消化関係の蠕動運動の低下による胃の膨満、吸引等による咽頭の刺激など</a:t>
            </a:r>
            <a:endParaRPr lang="en-US" altLang="ja-JP" sz="2150" dirty="0">
              <a:latin typeface="Segoe UI" panose="020B0502040204020203" pitchFamily="34" charset="0"/>
              <a:ea typeface="メイリオ" panose="020B0604030504040204" pitchFamily="50" charset="-128"/>
            </a:endParaRPr>
          </a:p>
          <a:p>
            <a:pPr>
              <a:spcBef>
                <a:spcPts val="600"/>
              </a:spcBef>
              <a:defRPr/>
            </a:pPr>
            <a:r>
              <a:rPr lang="ja-JP" altLang="en-US" sz="2200" b="1" dirty="0">
                <a:solidFill>
                  <a:srgbClr val="C00000"/>
                </a:solidFill>
                <a:latin typeface="Segoe UI" panose="020B0502040204020203" pitchFamily="34" charset="0"/>
                <a:ea typeface="メイリオ" panose="020B0604030504040204" pitchFamily="50" charset="-128"/>
              </a:rPr>
              <a:t>◆介護職員等の対応</a:t>
            </a:r>
            <a:endParaRPr lang="en-US" altLang="ja-JP" sz="2200" b="1" dirty="0">
              <a:solidFill>
                <a:srgbClr val="C00000"/>
              </a:solidFill>
              <a:latin typeface="Segoe UI" panose="020B0502040204020203" pitchFamily="34" charset="0"/>
              <a:ea typeface="メイリオ" panose="020B0604030504040204" pitchFamily="50" charset="-128"/>
            </a:endParaRPr>
          </a:p>
          <a:p>
            <a:pPr marL="628650" lvl="1" indent="-361950">
              <a:lnSpc>
                <a:spcPts val="2300"/>
              </a:lnSpc>
              <a:spcBef>
                <a:spcPts val="315"/>
              </a:spcBef>
              <a:tabLst>
                <a:tab pos="542925" algn="l"/>
              </a:tabLst>
              <a:defRPr/>
            </a:pPr>
            <a:r>
              <a:rPr lang="en-US" altLang="ja-JP" sz="2100" dirty="0">
                <a:latin typeface="Segoe UI" panose="020B0502040204020203" pitchFamily="34" charset="0"/>
                <a:ea typeface="メイリオ" panose="020B0604030504040204" pitchFamily="50" charset="-128"/>
              </a:rPr>
              <a:t>1) </a:t>
            </a:r>
            <a:r>
              <a:rPr lang="ja-JP" altLang="en-US" sz="2100" dirty="0">
                <a:latin typeface="Segoe UI" panose="020B0502040204020203" pitchFamily="34" charset="0"/>
                <a:ea typeface="メイリオ" panose="020B0604030504040204" pitchFamily="50" charset="-128"/>
              </a:rPr>
              <a:t>注入をただちに中止し、顔を横に向けて、口腔内の吐物を</a:t>
            </a:r>
            <a:br>
              <a:rPr lang="en-US" altLang="ja-JP" sz="2100" dirty="0">
                <a:latin typeface="Segoe UI" panose="020B0502040204020203" pitchFamily="34" charset="0"/>
                <a:ea typeface="メイリオ" panose="020B0604030504040204" pitchFamily="50" charset="-128"/>
              </a:rPr>
            </a:br>
            <a:r>
              <a:rPr lang="ja-JP" altLang="en-US" sz="2100" dirty="0">
                <a:latin typeface="Segoe UI" panose="020B0502040204020203" pitchFamily="34" charset="0"/>
                <a:ea typeface="メイリオ" panose="020B0604030504040204" pitchFamily="50" charset="-128"/>
              </a:rPr>
              <a:t>吐き出させる。可能なら側臥位をとらせる。</a:t>
            </a:r>
            <a:endParaRPr lang="en-US" altLang="ja-JP" sz="2100" dirty="0">
              <a:latin typeface="Segoe UI" panose="020B0502040204020203" pitchFamily="34" charset="0"/>
              <a:ea typeface="メイリオ" panose="020B0604030504040204" pitchFamily="50" charset="-128"/>
            </a:endParaRPr>
          </a:p>
          <a:p>
            <a:pPr marL="1176338" lvl="1" indent="-909638">
              <a:lnSpc>
                <a:spcPts val="2300"/>
              </a:lnSpc>
              <a:spcBef>
                <a:spcPts val="315"/>
              </a:spcBef>
              <a:defRPr/>
            </a:pPr>
            <a:r>
              <a:rPr lang="en-US" altLang="ja-JP" sz="2100" dirty="0">
                <a:latin typeface="Segoe UI" panose="020B0502040204020203" pitchFamily="34" charset="0"/>
                <a:ea typeface="メイリオ" panose="020B0604030504040204" pitchFamily="50" charset="-128"/>
              </a:rPr>
              <a:t>2)</a:t>
            </a:r>
            <a:r>
              <a:rPr lang="ja-JP" altLang="en-US" sz="2100" dirty="0">
                <a:latin typeface="Segoe UI" panose="020B0502040204020203" pitchFamily="34" charset="0"/>
                <a:ea typeface="メイリオ" panose="020B0604030504040204" pitchFamily="50" charset="-128"/>
              </a:rPr>
              <a:t> 家族や医療職に相談する</a:t>
            </a:r>
            <a:endParaRPr lang="en-US" altLang="ja-JP" sz="2100" dirty="0">
              <a:latin typeface="Segoe UI" panose="020B0502040204020203" pitchFamily="34" charset="0"/>
              <a:ea typeface="メイリオ" panose="020B0604030504040204" pitchFamily="50" charset="-128"/>
            </a:endParaRPr>
          </a:p>
          <a:p>
            <a:pPr>
              <a:spcBef>
                <a:spcPts val="600"/>
              </a:spcBef>
              <a:defRPr/>
            </a:pPr>
            <a:r>
              <a:rPr lang="ja-JP" altLang="en-US" sz="2200" b="1" dirty="0">
                <a:solidFill>
                  <a:srgbClr val="002060"/>
                </a:solidFill>
                <a:latin typeface="Segoe UI" panose="020B0502040204020203" pitchFamily="34" charset="0"/>
                <a:ea typeface="メイリオ" panose="020B0604030504040204" pitchFamily="50" charset="-128"/>
              </a:rPr>
              <a:t>◆医療職の対応</a:t>
            </a:r>
            <a:endParaRPr lang="en-US" altLang="ja-JP" sz="2200" b="1" dirty="0">
              <a:solidFill>
                <a:srgbClr val="002060"/>
              </a:solidFill>
              <a:latin typeface="Segoe UI" panose="020B0502040204020203" pitchFamily="34" charset="0"/>
              <a:ea typeface="メイリオ" panose="020B0604030504040204" pitchFamily="50" charset="-128"/>
            </a:endParaRPr>
          </a:p>
          <a:p>
            <a:pPr marL="542925" indent="-276225">
              <a:lnSpc>
                <a:spcPts val="2300"/>
              </a:lnSpc>
              <a:spcBef>
                <a:spcPts val="315"/>
              </a:spcBef>
              <a:defRPr/>
            </a:pPr>
            <a:r>
              <a:rPr lang="en-US" altLang="ja-JP" sz="2100" dirty="0">
                <a:latin typeface="Segoe UI" panose="020B0502040204020203" pitchFamily="34" charset="0"/>
                <a:ea typeface="メイリオ" panose="020B0604030504040204" pitchFamily="50" charset="-128"/>
              </a:rPr>
              <a:t>1) </a:t>
            </a:r>
            <a:r>
              <a:rPr lang="ja-JP" altLang="en-US" sz="2100" dirty="0">
                <a:latin typeface="Segoe UI" panose="020B0502040204020203" pitchFamily="34" charset="0"/>
                <a:ea typeface="メイリオ" panose="020B0604030504040204" pitchFamily="50" charset="-128"/>
              </a:rPr>
              <a:t>栄養剤の注入を中止して、栄養剤の接続部を開放し、栄養剤を</a:t>
            </a:r>
            <a:br>
              <a:rPr lang="en-US" altLang="ja-JP" sz="2100" dirty="0">
                <a:latin typeface="Segoe UI" panose="020B0502040204020203" pitchFamily="34" charset="0"/>
                <a:ea typeface="メイリオ" panose="020B0604030504040204" pitchFamily="50" charset="-128"/>
              </a:rPr>
            </a:br>
            <a:r>
              <a:rPr lang="ja-JP" altLang="en-US" sz="2100" dirty="0">
                <a:latin typeface="Segoe UI" panose="020B0502040204020203" pitchFamily="34" charset="0"/>
                <a:ea typeface="メイリオ" panose="020B0604030504040204" pitchFamily="50" charset="-128"/>
              </a:rPr>
              <a:t>排出し、減圧させる</a:t>
            </a:r>
            <a:endParaRPr lang="en-US" altLang="ja-JP" sz="2100" dirty="0">
              <a:latin typeface="Segoe UI" panose="020B0502040204020203" pitchFamily="34" charset="0"/>
              <a:ea typeface="メイリオ" panose="020B0604030504040204" pitchFamily="50" charset="-128"/>
            </a:endParaRPr>
          </a:p>
          <a:p>
            <a:pPr marL="542925" indent="-276225">
              <a:lnSpc>
                <a:spcPts val="2300"/>
              </a:lnSpc>
              <a:defRPr/>
            </a:pPr>
            <a:r>
              <a:rPr lang="en-US" altLang="ja-JP" sz="2100" dirty="0">
                <a:latin typeface="Segoe UI" panose="020B0502040204020203" pitchFamily="34" charset="0"/>
                <a:ea typeface="メイリオ" panose="020B0604030504040204" pitchFamily="50" charset="-128"/>
              </a:rPr>
              <a:t>2)</a:t>
            </a:r>
            <a:r>
              <a:rPr lang="ja-JP" altLang="en-US" sz="2100" dirty="0">
                <a:latin typeface="Segoe UI" panose="020B0502040204020203" pitchFamily="34" charset="0"/>
                <a:ea typeface="メイリオ" panose="020B0604030504040204" pitchFamily="50" charset="-128"/>
              </a:rPr>
              <a:t> 顔を横に向けて口腔内の吐物を吐き出させ咽頭を刺激しない</a:t>
            </a:r>
            <a:br>
              <a:rPr lang="en-US" altLang="ja-JP" sz="2100" dirty="0">
                <a:latin typeface="Segoe UI" panose="020B0502040204020203" pitchFamily="34" charset="0"/>
                <a:ea typeface="メイリオ" panose="020B0604030504040204" pitchFamily="50" charset="-128"/>
              </a:rPr>
            </a:br>
            <a:r>
              <a:rPr lang="ja-JP" altLang="en-US" sz="2100" dirty="0">
                <a:latin typeface="Segoe UI" panose="020B0502040204020203" pitchFamily="34" charset="0"/>
                <a:ea typeface="メイリオ" panose="020B0604030504040204" pitchFamily="50" charset="-128"/>
              </a:rPr>
              <a:t>ように口腔内を吸引する</a:t>
            </a:r>
            <a:endParaRPr lang="en-US" altLang="ja-JP" sz="2100" dirty="0">
              <a:latin typeface="Segoe UI" panose="020B0502040204020203" pitchFamily="34" charset="0"/>
              <a:ea typeface="メイリオ" panose="020B0604030504040204" pitchFamily="50" charset="-128"/>
            </a:endParaRPr>
          </a:p>
          <a:p>
            <a:pPr marL="542925" indent="-276225">
              <a:lnSpc>
                <a:spcPts val="2300"/>
              </a:lnSpc>
              <a:defRPr/>
            </a:pPr>
            <a:r>
              <a:rPr lang="en-US" altLang="ja-JP" sz="2100" dirty="0">
                <a:latin typeface="Segoe UI" panose="020B0502040204020203" pitchFamily="34" charset="0"/>
                <a:ea typeface="メイリオ" panose="020B0604030504040204" pitchFamily="50" charset="-128"/>
              </a:rPr>
              <a:t>3)</a:t>
            </a:r>
            <a:r>
              <a:rPr lang="ja-JP" altLang="en-US" sz="2100" dirty="0">
                <a:latin typeface="Segoe UI" panose="020B0502040204020203" pitchFamily="34" charset="0"/>
                <a:ea typeface="メイリオ" panose="020B0604030504040204" pitchFamily="50" charset="-128"/>
              </a:rPr>
              <a:t> 今後の体位、投与スピード、栄養剤の形態について医師らと</a:t>
            </a:r>
            <a:br>
              <a:rPr lang="en-US" altLang="ja-JP" sz="2100" dirty="0">
                <a:latin typeface="Segoe UI" panose="020B0502040204020203" pitchFamily="34" charset="0"/>
                <a:ea typeface="メイリオ" panose="020B0604030504040204" pitchFamily="50" charset="-128"/>
              </a:rPr>
            </a:br>
            <a:r>
              <a:rPr lang="ja-JP" altLang="en-US" sz="2100" dirty="0">
                <a:latin typeface="Segoe UI" panose="020B0502040204020203" pitchFamily="34" charset="0"/>
                <a:ea typeface="メイリオ" panose="020B0604030504040204" pitchFamily="50" charset="-128"/>
              </a:rPr>
              <a:t>検討する</a:t>
            </a:r>
          </a:p>
        </p:txBody>
      </p:sp>
      <p:sp>
        <p:nvSpPr>
          <p:cNvPr id="2" name="タイトル 1">
            <a:extLst>
              <a:ext uri="{FF2B5EF4-FFF2-40B4-BE49-F238E27FC236}">
                <a16:creationId xmlns:a16="http://schemas.microsoft.com/office/drawing/2014/main" id="{D8601EC7-2C5F-4E02-9BF4-FBA31AF18CEF}"/>
              </a:ext>
            </a:extLst>
          </p:cNvPr>
          <p:cNvSpPr>
            <a:spLocks noGrp="1"/>
          </p:cNvSpPr>
          <p:nvPr>
            <p:ph type="title"/>
          </p:nvPr>
        </p:nvSpPr>
        <p:spPr/>
        <p:txBody>
          <a:bodyPr>
            <a:normAutofit fontScale="90000"/>
          </a:bodyPr>
          <a:lstStyle/>
          <a:p>
            <a:r>
              <a:rPr lang="ja-JP" altLang="en-US" dirty="0"/>
              <a:t>緊急時の対応方法（４）</a:t>
            </a:r>
            <a:endParaRPr kumimoji="1" lang="ja-JP" altLang="en-US" dirty="0"/>
          </a:p>
        </p:txBody>
      </p:sp>
      <p:sp>
        <p:nvSpPr>
          <p:cNvPr id="11" name="テキスト ボックス 4">
            <a:extLst>
              <a:ext uri="{FF2B5EF4-FFF2-40B4-BE49-F238E27FC236}">
                <a16:creationId xmlns:a16="http://schemas.microsoft.com/office/drawing/2014/main" id="{D308CF1E-0568-4891-990F-3147E2C18AD3}"/>
              </a:ext>
            </a:extLst>
          </p:cNvPr>
          <p:cNvSpPr txBox="1">
            <a:spLocks noChangeArrowheads="1"/>
          </p:cNvSpPr>
          <p:nvPr/>
        </p:nvSpPr>
        <p:spPr bwMode="auto">
          <a:xfrm>
            <a:off x="251520" y="1124744"/>
            <a:ext cx="9361040" cy="523220"/>
          </a:xfrm>
          <a:prstGeom prst="rect">
            <a:avLst/>
          </a:prstGeom>
          <a:noFill/>
          <a:ln w="9525">
            <a:noFill/>
            <a:miter lim="800000"/>
            <a:headEnd/>
            <a:tailEnd/>
          </a:ln>
        </p:spPr>
        <p:txBody>
          <a:bodyPr wrap="square">
            <a:spAutoFit/>
          </a:bodyPr>
          <a:lstStyle/>
          <a:p>
            <a:pPr>
              <a:buClr>
                <a:schemeClr val="tx1">
                  <a:lumMod val="50000"/>
                  <a:lumOff val="50000"/>
                </a:schemeClr>
              </a:buClr>
              <a:defRPr/>
            </a:pPr>
            <a:r>
              <a:rPr lang="ja-JP" altLang="en-US" sz="2800" b="1" spc="-150" dirty="0">
                <a:solidFill>
                  <a:srgbClr val="002060"/>
                </a:solidFill>
                <a:latin typeface="Segoe UI" panose="020B0502040204020203" pitchFamily="34" charset="0"/>
                <a:ea typeface="メイリオ" panose="020B0604030504040204" pitchFamily="50" charset="-128"/>
              </a:rPr>
              <a:t>嘔吐があった場合</a:t>
            </a:r>
            <a:endParaRPr lang="ja-JP" altLang="en-US" sz="2400" spc="-150" dirty="0">
              <a:latin typeface="Segoe UI" panose="020B0502040204020203" pitchFamily="34" charset="0"/>
              <a:ea typeface="メイリオ" panose="020B0604030504040204" pitchFamily="50" charset="-128"/>
            </a:endParaRPr>
          </a:p>
        </p:txBody>
      </p:sp>
      <p:sp>
        <p:nvSpPr>
          <p:cNvPr id="8" name="テキスト ボックス 7">
            <a:extLst>
              <a:ext uri="{FF2B5EF4-FFF2-40B4-BE49-F238E27FC236}">
                <a16:creationId xmlns:a16="http://schemas.microsoft.com/office/drawing/2014/main" id="{45F13C2C-C6DD-44A2-A4BD-D45C59770B79}"/>
              </a:ext>
            </a:extLst>
          </p:cNvPr>
          <p:cNvSpPr txBox="1"/>
          <p:nvPr/>
        </p:nvSpPr>
        <p:spPr>
          <a:xfrm>
            <a:off x="6228184" y="169200"/>
            <a:ext cx="1414170"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5-6.</a:t>
            </a:r>
            <a:r>
              <a:rPr lang="ja-JP" altLang="en-US" sz="1400" b="1" dirty="0">
                <a:solidFill>
                  <a:schemeClr val="bg1"/>
                </a:solidFill>
                <a:latin typeface="游ゴシック" panose="020B0400000000000000" pitchFamily="50" charset="-128"/>
                <a:ea typeface="游ゴシック" panose="020B0400000000000000" pitchFamily="50" charset="-128"/>
              </a:rPr>
              <a:t>緊急時対応</a:t>
            </a:r>
          </a:p>
        </p:txBody>
      </p:sp>
      <p:sp>
        <p:nvSpPr>
          <p:cNvPr id="9" name="テキスト ボックス 8">
            <a:extLst>
              <a:ext uri="{FF2B5EF4-FFF2-40B4-BE49-F238E27FC236}">
                <a16:creationId xmlns:a16="http://schemas.microsoft.com/office/drawing/2014/main" id="{928F5790-A297-412F-BF89-D274F9BBECB8}"/>
              </a:ext>
            </a:extLst>
          </p:cNvPr>
          <p:cNvSpPr txBox="1"/>
          <p:nvPr/>
        </p:nvSpPr>
        <p:spPr>
          <a:xfrm>
            <a:off x="251520" y="6366520"/>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7" name="スライド番号プレースホルダー 1">
            <a:extLst>
              <a:ext uri="{FF2B5EF4-FFF2-40B4-BE49-F238E27FC236}">
                <a16:creationId xmlns:a16="http://schemas.microsoft.com/office/drawing/2014/main" id="{A321C864-C7AC-47F6-A95E-036F91CC12C1}"/>
              </a:ext>
            </a:extLst>
          </p:cNvPr>
          <p:cNvSpPr txBox="1">
            <a:spLocks/>
          </p:cNvSpPr>
          <p:nvPr/>
        </p:nvSpPr>
        <p:spPr>
          <a:xfrm>
            <a:off x="8645630" y="6596583"/>
            <a:ext cx="462874" cy="216793"/>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218</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0244072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二等辺三角形 2"/>
          <p:cNvSpPr/>
          <p:nvPr/>
        </p:nvSpPr>
        <p:spPr>
          <a:xfrm>
            <a:off x="611560" y="2852936"/>
            <a:ext cx="1440160" cy="1058416"/>
          </a:xfrm>
          <a:prstGeom prst="triangl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3842" name="Text Box 2">
            <a:extLst>
              <a:ext uri="{FF2B5EF4-FFF2-40B4-BE49-F238E27FC236}">
                <a16:creationId xmlns:a16="http://schemas.microsoft.com/office/drawing/2014/main" id="{EE059E8E-AE11-4D94-B360-8D69BED2424B}"/>
              </a:ext>
            </a:extLst>
          </p:cNvPr>
          <p:cNvSpPr txBox="1">
            <a:spLocks noChangeArrowheads="1"/>
          </p:cNvSpPr>
          <p:nvPr/>
        </p:nvSpPr>
        <p:spPr bwMode="auto">
          <a:xfrm>
            <a:off x="251520" y="1296000"/>
            <a:ext cx="8497193" cy="1368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dirty="0">
                <a:latin typeface="Segoe UI" panose="020B0502040204020203" pitchFamily="34" charset="0"/>
                <a:ea typeface="メイリオ" panose="020B0604030504040204" pitchFamily="50" charset="-128"/>
              </a:rPr>
              <a:t>●</a:t>
            </a:r>
            <a:r>
              <a:rPr lang="ja-JP" altLang="en-US" dirty="0">
                <a:latin typeface="Segoe UI" panose="020B0502040204020203" pitchFamily="34" charset="0"/>
                <a:ea typeface="メイリオ" panose="020B0604030504040204" pitchFamily="50" charset="-128"/>
              </a:rPr>
              <a:t>鼻腔・口腔内吸引は、出来るだけ清潔に行う</a:t>
            </a:r>
          </a:p>
          <a:p>
            <a:pPr eaLnBrk="1" hangingPunct="1">
              <a:lnSpc>
                <a:spcPct val="60000"/>
              </a:lnSpc>
              <a:spcBef>
                <a:spcPct val="0"/>
              </a:spcBef>
              <a:buFontTx/>
              <a:buNone/>
            </a:pPr>
            <a:endParaRPr lang="ja-JP" altLang="en-US" dirty="0">
              <a:latin typeface="Segoe UI" panose="020B0502040204020203" pitchFamily="34" charset="0"/>
              <a:ea typeface="メイリオ" panose="020B0604030504040204" pitchFamily="50" charset="-128"/>
            </a:endParaRPr>
          </a:p>
          <a:p>
            <a:pPr eaLnBrk="1" hangingPunct="1">
              <a:spcBef>
                <a:spcPct val="0"/>
              </a:spcBef>
              <a:buFontTx/>
              <a:buNone/>
            </a:pPr>
            <a:r>
              <a:rPr lang="ja-JP" altLang="en-US" dirty="0">
                <a:latin typeface="Segoe UI" panose="020B0502040204020203" pitchFamily="34" charset="0"/>
                <a:ea typeface="メイリオ" panose="020B0604030504040204" pitchFamily="50" charset="-128"/>
              </a:rPr>
              <a:t>●気管カニューレ内吸引は、</a:t>
            </a:r>
            <a:r>
              <a:rPr lang="ja-JP" altLang="en-US" u="sng" dirty="0">
                <a:solidFill>
                  <a:srgbClr val="C00000"/>
                </a:solidFill>
                <a:latin typeface="Segoe UI" panose="020B0502040204020203" pitchFamily="34" charset="0"/>
                <a:ea typeface="メイリオ" panose="020B0604030504040204" pitchFamily="50" charset="-128"/>
              </a:rPr>
              <a:t>無菌的に行う</a:t>
            </a:r>
          </a:p>
        </p:txBody>
      </p:sp>
      <p:sp>
        <p:nvSpPr>
          <p:cNvPr id="163843" name="Text Box 3">
            <a:extLst>
              <a:ext uri="{FF2B5EF4-FFF2-40B4-BE49-F238E27FC236}">
                <a16:creationId xmlns:a16="http://schemas.microsoft.com/office/drawing/2014/main" id="{EDA60E2D-C231-4F7F-BBA5-EE23BFD5DD20}"/>
              </a:ext>
            </a:extLst>
          </p:cNvPr>
          <p:cNvSpPr txBox="1">
            <a:spLocks noChangeArrowheads="1"/>
          </p:cNvSpPr>
          <p:nvPr/>
        </p:nvSpPr>
        <p:spPr bwMode="auto">
          <a:xfrm>
            <a:off x="827088" y="3335288"/>
            <a:ext cx="7345362" cy="1873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69" tIns="43635" rIns="87269" bIns="43635">
            <a:spAutoFit/>
          </a:bodyPr>
          <a:lstStyle>
            <a:lvl1pPr marL="1223963" indent="-1223963"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900" dirty="0">
                <a:latin typeface="Segoe UI" panose="020B0502040204020203" pitchFamily="34" charset="0"/>
                <a:ea typeface="メイリオ" panose="020B0604030504040204" pitchFamily="50" charset="-128"/>
              </a:rPr>
              <a:t>注</a:t>
            </a:r>
            <a:r>
              <a:rPr lang="ja-JP" altLang="en-US" sz="2900" spc="-500" dirty="0">
                <a:latin typeface="Segoe UI" panose="020B0502040204020203" pitchFamily="34" charset="0"/>
                <a:ea typeface="メイリオ" panose="020B0604030504040204" pitchFamily="50" charset="-128"/>
              </a:rPr>
              <a:t>意</a:t>
            </a:r>
            <a:r>
              <a:rPr lang="ja-JP" altLang="en-US" sz="2900" dirty="0">
                <a:latin typeface="Segoe UI" panose="020B0502040204020203" pitchFamily="34" charset="0"/>
                <a:ea typeface="メイリオ" panose="020B0604030504040204" pitchFamily="50" charset="-128"/>
              </a:rPr>
              <a:t> </a:t>
            </a:r>
            <a:r>
              <a:rPr lang="en-US" altLang="ja-JP" sz="2900" dirty="0">
                <a:latin typeface="Segoe UI" panose="020B0502040204020203" pitchFamily="34" charset="0"/>
                <a:ea typeface="メイリオ" panose="020B0604030504040204" pitchFamily="50" charset="-128"/>
              </a:rPr>
              <a:t>!</a:t>
            </a:r>
            <a:r>
              <a:rPr lang="ja-JP" altLang="en-US" sz="2900" dirty="0">
                <a:latin typeface="Segoe UI" panose="020B0502040204020203" pitchFamily="34" charset="0"/>
                <a:ea typeface="メイリオ" panose="020B0604030504040204" pitchFamily="50" charset="-128"/>
              </a:rPr>
              <a:t>   気管カニューレ内吸引に用いた吸引カテーテルは、表面をアルコールなどで拭いて鼻腔内・口腔内吸引に用いることが出来るが、その逆は禁止。</a:t>
            </a:r>
          </a:p>
        </p:txBody>
      </p:sp>
      <p:sp>
        <p:nvSpPr>
          <p:cNvPr id="2" name="タイトル 1">
            <a:extLst>
              <a:ext uri="{FF2B5EF4-FFF2-40B4-BE49-F238E27FC236}">
                <a16:creationId xmlns:a16="http://schemas.microsoft.com/office/drawing/2014/main" id="{D04B5126-A813-462E-B02E-991EF4F61837}"/>
              </a:ext>
            </a:extLst>
          </p:cNvPr>
          <p:cNvSpPr>
            <a:spLocks noGrp="1"/>
          </p:cNvSpPr>
          <p:nvPr>
            <p:ph type="title"/>
          </p:nvPr>
        </p:nvSpPr>
        <p:spPr/>
        <p:txBody>
          <a:bodyPr>
            <a:normAutofit fontScale="90000"/>
          </a:bodyPr>
          <a:lstStyle/>
          <a:p>
            <a:r>
              <a:rPr lang="ja-JP" altLang="en-US" dirty="0"/>
              <a:t>喀痰吸引を行う時の留意点</a:t>
            </a:r>
            <a:endParaRPr kumimoji="1" lang="ja-JP" altLang="en-US" dirty="0"/>
          </a:p>
        </p:txBody>
      </p:sp>
      <p:sp>
        <p:nvSpPr>
          <p:cNvPr id="9" name="テキスト ボックス 8">
            <a:extLst>
              <a:ext uri="{FF2B5EF4-FFF2-40B4-BE49-F238E27FC236}">
                <a16:creationId xmlns:a16="http://schemas.microsoft.com/office/drawing/2014/main" id="{BCC7D319-8C04-4357-9FB0-3ACEBA977D0F}"/>
              </a:ext>
            </a:extLst>
          </p:cNvPr>
          <p:cNvSpPr txBox="1"/>
          <p:nvPr/>
        </p:nvSpPr>
        <p:spPr>
          <a:xfrm>
            <a:off x="5652120" y="169200"/>
            <a:ext cx="2491388" cy="307777"/>
          </a:xfrm>
          <a:prstGeom prst="rect">
            <a:avLst/>
          </a:prstGeom>
          <a:noFill/>
        </p:spPr>
        <p:txBody>
          <a:bodyPr wrap="none" rtlCol="0">
            <a:spAutoFit/>
          </a:bodyPr>
          <a:lstStyle/>
          <a:p>
            <a:r>
              <a:rPr kumimoji="1" lang="en-US" altLang="ja-JP" sz="1400" b="1" dirty="0">
                <a:solidFill>
                  <a:schemeClr val="bg1"/>
                </a:solidFill>
                <a:latin typeface="游ゴシック" panose="020B0400000000000000" pitchFamily="50" charset="-128"/>
                <a:ea typeface="游ゴシック" panose="020B0400000000000000" pitchFamily="50" charset="-128"/>
              </a:rPr>
              <a:t>2-2.</a:t>
            </a:r>
            <a:r>
              <a:rPr kumimoji="1" lang="ja-JP" altLang="en-US" sz="1400" b="1" dirty="0">
                <a:solidFill>
                  <a:schemeClr val="bg1"/>
                </a:solidFill>
                <a:latin typeface="游ゴシック" panose="020B0400000000000000" pitchFamily="50" charset="-128"/>
                <a:ea typeface="游ゴシック" panose="020B0400000000000000" pitchFamily="50" charset="-128"/>
              </a:rPr>
              <a:t>感染予防の具体的な方法</a:t>
            </a:r>
          </a:p>
        </p:txBody>
      </p:sp>
      <p:sp>
        <p:nvSpPr>
          <p:cNvPr id="8" name="テキスト ボックス 7">
            <a:extLst>
              <a:ext uri="{FF2B5EF4-FFF2-40B4-BE49-F238E27FC236}">
                <a16:creationId xmlns:a16="http://schemas.microsoft.com/office/drawing/2014/main" id="{8697103E-974F-42FB-8884-5550357AC244}"/>
              </a:ext>
            </a:extLst>
          </p:cNvPr>
          <p:cNvSpPr txBox="1"/>
          <p:nvPr/>
        </p:nvSpPr>
        <p:spPr>
          <a:xfrm>
            <a:off x="495851" y="5373216"/>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10" name="スライド番号プレースホルダー 1">
            <a:extLst>
              <a:ext uri="{FF2B5EF4-FFF2-40B4-BE49-F238E27FC236}">
                <a16:creationId xmlns:a16="http://schemas.microsoft.com/office/drawing/2014/main" id="{33209100-3939-49D9-969A-8D4A0B0BB09F}"/>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18</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00557743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ext Box 2">
            <a:extLst>
              <a:ext uri="{FF2B5EF4-FFF2-40B4-BE49-F238E27FC236}">
                <a16:creationId xmlns:a16="http://schemas.microsoft.com/office/drawing/2014/main" id="{1C5E357F-DFCD-454B-A40A-6D18090A109B}"/>
              </a:ext>
            </a:extLst>
          </p:cNvPr>
          <p:cNvSpPr txBox="1">
            <a:spLocks noChangeArrowheads="1"/>
          </p:cNvSpPr>
          <p:nvPr/>
        </p:nvSpPr>
        <p:spPr bwMode="auto">
          <a:xfrm>
            <a:off x="925184" y="1412875"/>
            <a:ext cx="7318704" cy="734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4200" b="1" dirty="0">
                <a:latin typeface="Segoe UI" panose="020B0502040204020203" pitchFamily="34" charset="0"/>
                <a:ea typeface="メイリオ" panose="020B0604030504040204" pitchFamily="50" charset="-128"/>
              </a:rPr>
              <a:t>清</a:t>
            </a:r>
            <a:r>
              <a:rPr lang="ja-JP" altLang="en-US" sz="4200" b="1" spc="300" dirty="0">
                <a:latin typeface="Segoe UI" panose="020B0502040204020203" pitchFamily="34" charset="0"/>
                <a:ea typeface="メイリオ" panose="020B0604030504040204" pitchFamily="50" charset="-128"/>
              </a:rPr>
              <a:t>潔</a:t>
            </a:r>
            <a:r>
              <a:rPr lang="ja-JP" altLang="en-US" sz="3800" spc="300" dirty="0">
                <a:latin typeface="Segoe UI" panose="020B0502040204020203" pitchFamily="34" charset="0"/>
                <a:ea typeface="メイリオ" panose="020B0604030504040204" pitchFamily="50" charset="-128"/>
              </a:rPr>
              <a:t>と</a:t>
            </a:r>
            <a:r>
              <a:rPr lang="ja-JP" altLang="en-US" sz="4200" b="1" dirty="0">
                <a:latin typeface="Segoe UI" panose="020B0502040204020203" pitchFamily="34" charset="0"/>
                <a:ea typeface="メイリオ" panose="020B0604030504040204" pitchFamily="50" charset="-128"/>
              </a:rPr>
              <a:t>不</a:t>
            </a:r>
            <a:r>
              <a:rPr lang="ja-JP" altLang="en-US" sz="4200" b="1" spc="300" dirty="0">
                <a:latin typeface="Segoe UI" panose="020B0502040204020203" pitchFamily="34" charset="0"/>
                <a:ea typeface="メイリオ" panose="020B0604030504040204" pitchFamily="50" charset="-128"/>
              </a:rPr>
              <a:t>潔</a:t>
            </a:r>
            <a:r>
              <a:rPr lang="ja-JP" altLang="en-US" sz="3800" dirty="0">
                <a:latin typeface="Segoe UI" panose="020B0502040204020203" pitchFamily="34" charset="0"/>
                <a:ea typeface="メイリオ" panose="020B0604030504040204" pitchFamily="50" charset="-128"/>
              </a:rPr>
              <a:t>の意識を常にも</a:t>
            </a:r>
            <a:r>
              <a:rPr lang="ja-JP" altLang="en-US" sz="3800" spc="-500" dirty="0">
                <a:latin typeface="Segoe UI" panose="020B0502040204020203" pitchFamily="34" charset="0"/>
                <a:ea typeface="メイリオ" panose="020B0604030504040204" pitchFamily="50" charset="-128"/>
              </a:rPr>
              <a:t>つ</a:t>
            </a:r>
            <a:r>
              <a:rPr lang="ja-JP" altLang="en-US" sz="3800" dirty="0">
                <a:latin typeface="Segoe UI" panose="020B0502040204020203" pitchFamily="34" charset="0"/>
                <a:ea typeface="メイリオ" panose="020B0604030504040204" pitchFamily="50" charset="-128"/>
              </a:rPr>
              <a:t>！</a:t>
            </a:r>
          </a:p>
        </p:txBody>
      </p:sp>
      <p:sp>
        <p:nvSpPr>
          <p:cNvPr id="165891" name="Text Box 3">
            <a:extLst>
              <a:ext uri="{FF2B5EF4-FFF2-40B4-BE49-F238E27FC236}">
                <a16:creationId xmlns:a16="http://schemas.microsoft.com/office/drawing/2014/main" id="{28F83E03-B7A5-4061-837C-27B2670DFF6A}"/>
              </a:ext>
            </a:extLst>
          </p:cNvPr>
          <p:cNvSpPr txBox="1">
            <a:spLocks noChangeArrowheads="1"/>
          </p:cNvSpPr>
          <p:nvPr/>
        </p:nvSpPr>
        <p:spPr bwMode="auto">
          <a:xfrm>
            <a:off x="1008000" y="2420888"/>
            <a:ext cx="7318704"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dirty="0">
                <a:latin typeface="Segoe UI" panose="020B0502040204020203" pitchFamily="34" charset="0"/>
                <a:ea typeface="メイリオ" panose="020B0604030504040204" pitchFamily="50" charset="-128"/>
              </a:rPr>
              <a:t>滅菌や消毒されたもの ：　清潔</a:t>
            </a:r>
          </a:p>
          <a:p>
            <a:pPr eaLnBrk="1" hangingPunct="1">
              <a:spcBef>
                <a:spcPct val="0"/>
              </a:spcBef>
              <a:buFontTx/>
              <a:buNone/>
            </a:pPr>
            <a:endParaRPr lang="ja-JP" altLang="en-US" dirty="0">
              <a:latin typeface="Segoe UI" panose="020B0502040204020203" pitchFamily="34" charset="0"/>
              <a:ea typeface="メイリオ" panose="020B0604030504040204" pitchFamily="50" charset="-128"/>
            </a:endParaRPr>
          </a:p>
          <a:p>
            <a:pPr eaLnBrk="1" hangingPunct="1">
              <a:spcBef>
                <a:spcPct val="0"/>
              </a:spcBef>
              <a:buFontTx/>
              <a:buNone/>
            </a:pPr>
            <a:r>
              <a:rPr lang="ja-JP" altLang="en-US" dirty="0">
                <a:latin typeface="Segoe UI" panose="020B0502040204020203" pitchFamily="34" charset="0"/>
                <a:ea typeface="メイリオ" panose="020B0604030504040204" pitchFamily="50" charset="-128"/>
              </a:rPr>
              <a:t>それ以外のもの            ：　不潔</a:t>
            </a:r>
          </a:p>
          <a:p>
            <a:pPr eaLnBrk="1" hangingPunct="1">
              <a:spcBef>
                <a:spcPct val="0"/>
              </a:spcBef>
              <a:buFontTx/>
              <a:buNone/>
            </a:pPr>
            <a:endParaRPr lang="ja-JP" altLang="en-US" dirty="0">
              <a:latin typeface="Segoe UI" panose="020B0502040204020203" pitchFamily="34" charset="0"/>
              <a:ea typeface="メイリオ" panose="020B0604030504040204" pitchFamily="50" charset="-128"/>
            </a:endParaRPr>
          </a:p>
          <a:p>
            <a:pPr eaLnBrk="1" hangingPunct="1">
              <a:spcBef>
                <a:spcPct val="0"/>
              </a:spcBef>
              <a:buFontTx/>
              <a:buNone/>
            </a:pPr>
            <a:r>
              <a:rPr lang="ja-JP" altLang="en-US" dirty="0">
                <a:latin typeface="Segoe UI" panose="020B0502040204020203" pitchFamily="34" charset="0"/>
                <a:ea typeface="メイリオ" panose="020B0604030504040204" pitchFamily="50" charset="-128"/>
              </a:rPr>
              <a:t>清潔なものの一部を手に持って使う場合、手で握った部位は「不潔」となる。</a:t>
            </a:r>
          </a:p>
        </p:txBody>
      </p:sp>
      <p:sp>
        <p:nvSpPr>
          <p:cNvPr id="2" name="タイトル 1">
            <a:extLst>
              <a:ext uri="{FF2B5EF4-FFF2-40B4-BE49-F238E27FC236}">
                <a16:creationId xmlns:a16="http://schemas.microsoft.com/office/drawing/2014/main" id="{CEE90025-B700-4C52-BCAB-E9E253A4CCC3}"/>
              </a:ext>
            </a:extLst>
          </p:cNvPr>
          <p:cNvSpPr>
            <a:spLocks noGrp="1"/>
          </p:cNvSpPr>
          <p:nvPr>
            <p:ph type="title"/>
          </p:nvPr>
        </p:nvSpPr>
        <p:spPr/>
        <p:txBody>
          <a:bodyPr>
            <a:normAutofit fontScale="90000"/>
          </a:bodyPr>
          <a:lstStyle/>
          <a:p>
            <a:r>
              <a:rPr lang="ja-JP" altLang="en-US" dirty="0"/>
              <a:t>清潔と不潔の意識</a:t>
            </a:r>
            <a:endParaRPr kumimoji="1" lang="ja-JP" altLang="en-US" dirty="0"/>
          </a:p>
        </p:txBody>
      </p:sp>
      <p:sp>
        <p:nvSpPr>
          <p:cNvPr id="7" name="テキスト ボックス 6">
            <a:extLst>
              <a:ext uri="{FF2B5EF4-FFF2-40B4-BE49-F238E27FC236}">
                <a16:creationId xmlns:a16="http://schemas.microsoft.com/office/drawing/2014/main" id="{0C6D579E-D46B-4756-9C8F-812A70D53F54}"/>
              </a:ext>
            </a:extLst>
          </p:cNvPr>
          <p:cNvSpPr txBox="1"/>
          <p:nvPr/>
        </p:nvSpPr>
        <p:spPr>
          <a:xfrm>
            <a:off x="5652120" y="169200"/>
            <a:ext cx="2491388" cy="307777"/>
          </a:xfrm>
          <a:prstGeom prst="rect">
            <a:avLst/>
          </a:prstGeom>
          <a:noFill/>
        </p:spPr>
        <p:txBody>
          <a:bodyPr wrap="none" rtlCol="0">
            <a:spAutoFit/>
          </a:bodyPr>
          <a:lstStyle/>
          <a:p>
            <a:r>
              <a:rPr kumimoji="1" lang="en-US" altLang="ja-JP" sz="1400" b="1" dirty="0">
                <a:solidFill>
                  <a:schemeClr val="bg1"/>
                </a:solidFill>
                <a:latin typeface="游ゴシック" panose="020B0400000000000000" pitchFamily="50" charset="-128"/>
                <a:ea typeface="游ゴシック" panose="020B0400000000000000" pitchFamily="50" charset="-128"/>
              </a:rPr>
              <a:t>2-2.</a:t>
            </a:r>
            <a:r>
              <a:rPr kumimoji="1" lang="ja-JP" altLang="en-US" sz="1400" b="1" dirty="0">
                <a:solidFill>
                  <a:schemeClr val="bg1"/>
                </a:solidFill>
                <a:latin typeface="游ゴシック" panose="020B0400000000000000" pitchFamily="50" charset="-128"/>
                <a:ea typeface="游ゴシック" panose="020B0400000000000000" pitchFamily="50" charset="-128"/>
              </a:rPr>
              <a:t>感染予防の具体的な方法</a:t>
            </a:r>
          </a:p>
        </p:txBody>
      </p:sp>
      <p:sp>
        <p:nvSpPr>
          <p:cNvPr id="8" name="テキスト ボックス 7">
            <a:extLst>
              <a:ext uri="{FF2B5EF4-FFF2-40B4-BE49-F238E27FC236}">
                <a16:creationId xmlns:a16="http://schemas.microsoft.com/office/drawing/2014/main" id="{E099B3DF-D1EB-4985-B2D4-6D2AF45C5641}"/>
              </a:ext>
            </a:extLst>
          </p:cNvPr>
          <p:cNvSpPr txBox="1"/>
          <p:nvPr/>
        </p:nvSpPr>
        <p:spPr>
          <a:xfrm>
            <a:off x="1008000" y="5445125"/>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9" name="スライド番号プレースホルダー 1">
            <a:extLst>
              <a:ext uri="{FF2B5EF4-FFF2-40B4-BE49-F238E27FC236}">
                <a16:creationId xmlns:a16="http://schemas.microsoft.com/office/drawing/2014/main" id="{6C99047F-72ED-464A-A483-0F9CFE436B95}"/>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19</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72595419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図 6">
            <a:extLst>
              <a:ext uri="{FF2B5EF4-FFF2-40B4-BE49-F238E27FC236}">
                <a16:creationId xmlns:a16="http://schemas.microsoft.com/office/drawing/2014/main" id="{0CAE3D4C-4C1D-4236-A977-F72E6AB410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02555" y="1365476"/>
            <a:ext cx="6704605" cy="4871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9" name="AutoShape 4">
            <a:extLst>
              <a:ext uri="{FF2B5EF4-FFF2-40B4-BE49-F238E27FC236}">
                <a16:creationId xmlns:a16="http://schemas.microsoft.com/office/drawing/2014/main" id="{72767444-D728-43C9-AA5F-8F6E83733486}"/>
              </a:ext>
            </a:extLst>
          </p:cNvPr>
          <p:cNvSpPr>
            <a:spLocks noChangeArrowheads="1"/>
          </p:cNvSpPr>
          <p:nvPr/>
        </p:nvSpPr>
        <p:spPr bwMode="auto">
          <a:xfrm>
            <a:off x="4386260" y="981075"/>
            <a:ext cx="4362453" cy="2929202"/>
          </a:xfrm>
          <a:prstGeom prst="wedgeEllipseCallout">
            <a:avLst>
              <a:gd name="adj1" fmla="val -26212"/>
              <a:gd name="adj2" fmla="val 65428"/>
            </a:avLst>
          </a:prstGeom>
          <a:solidFill>
            <a:schemeClr val="bg1">
              <a:alpha val="80000"/>
            </a:schemeClr>
          </a:solidFill>
          <a:ln w="19050">
            <a:solidFill>
              <a:schemeClr val="bg1">
                <a:lumMod val="50000"/>
              </a:schemeClr>
            </a:solidFill>
            <a:miter lim="800000"/>
            <a:headEnd/>
            <a:tailEnd/>
          </a:ln>
        </p:spPr>
        <p:txBody>
          <a:bodyPr lIns="87269" tIns="43635" rIns="87269" bIns="43635"/>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ja-JP" sz="1700"/>
          </a:p>
        </p:txBody>
      </p:sp>
      <p:sp>
        <p:nvSpPr>
          <p:cNvPr id="167940" name="Text Box 5">
            <a:extLst>
              <a:ext uri="{FF2B5EF4-FFF2-40B4-BE49-F238E27FC236}">
                <a16:creationId xmlns:a16="http://schemas.microsoft.com/office/drawing/2014/main" id="{D15D236F-C4DA-44FA-8DF0-3EF335910D28}"/>
              </a:ext>
            </a:extLst>
          </p:cNvPr>
          <p:cNvSpPr txBox="1">
            <a:spLocks noChangeArrowheads="1"/>
          </p:cNvSpPr>
          <p:nvPr/>
        </p:nvSpPr>
        <p:spPr bwMode="auto">
          <a:xfrm>
            <a:off x="4941888" y="1471613"/>
            <a:ext cx="4177338" cy="2088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600" dirty="0">
                <a:latin typeface="Segoe UI" panose="020B0502040204020203" pitchFamily="34" charset="0"/>
                <a:ea typeface="メイリオ" panose="020B0604030504040204" pitchFamily="50" charset="-128"/>
              </a:rPr>
              <a:t>滅菌されている</a:t>
            </a:r>
          </a:p>
          <a:p>
            <a:pPr eaLnBrk="1" hangingPunct="1">
              <a:spcBef>
                <a:spcPct val="0"/>
              </a:spcBef>
              <a:buFontTx/>
              <a:buNone/>
            </a:pPr>
            <a:r>
              <a:rPr lang="ja-JP" altLang="en-US" sz="2600" dirty="0">
                <a:latin typeface="Segoe UI" panose="020B0502040204020203" pitchFamily="34" charset="0"/>
                <a:ea typeface="メイリオ" panose="020B0604030504040204" pitchFamily="50" charset="-128"/>
              </a:rPr>
              <a:t>吸引カテーテルの先端</a:t>
            </a:r>
          </a:p>
          <a:p>
            <a:pPr eaLnBrk="1" hangingPunct="1">
              <a:spcBef>
                <a:spcPct val="0"/>
              </a:spcBef>
              <a:buFontTx/>
              <a:buNone/>
            </a:pPr>
            <a:r>
              <a:rPr lang="ja-JP" altLang="en-US" sz="2600" dirty="0">
                <a:latin typeface="Segoe UI" panose="020B0502040204020203" pitchFamily="34" charset="0"/>
                <a:ea typeface="メイリオ" panose="020B0604030504040204" pitchFamily="50" charset="-128"/>
              </a:rPr>
              <a:t>約</a:t>
            </a:r>
            <a:r>
              <a:rPr lang="en-US" altLang="ja-JP" sz="2600" dirty="0">
                <a:latin typeface="Segoe UI" panose="020B0502040204020203" pitchFamily="34" charset="0"/>
                <a:ea typeface="メイリオ" panose="020B0604030504040204" pitchFamily="50" charset="-128"/>
              </a:rPr>
              <a:t>10 cm </a:t>
            </a:r>
            <a:r>
              <a:rPr lang="ja-JP" altLang="en-US" sz="2600" dirty="0">
                <a:latin typeface="Segoe UI" panose="020B0502040204020203" pitchFamily="34" charset="0"/>
                <a:ea typeface="メイリオ" panose="020B0604030504040204" pitchFamily="50" charset="-128"/>
              </a:rPr>
              <a:t>の部位は</a:t>
            </a:r>
          </a:p>
          <a:p>
            <a:pPr eaLnBrk="1" hangingPunct="1">
              <a:spcBef>
                <a:spcPct val="0"/>
              </a:spcBef>
              <a:buFontTx/>
              <a:buNone/>
            </a:pPr>
            <a:r>
              <a:rPr lang="ja-JP" altLang="en-US" sz="2600" dirty="0">
                <a:latin typeface="Segoe UI" panose="020B0502040204020203" pitchFamily="34" charset="0"/>
                <a:ea typeface="メイリオ" panose="020B0604030504040204" pitchFamily="50" charset="-128"/>
              </a:rPr>
              <a:t>挿入前に、他の器物に</a:t>
            </a:r>
          </a:p>
          <a:p>
            <a:pPr eaLnBrk="1" hangingPunct="1">
              <a:spcBef>
                <a:spcPct val="0"/>
              </a:spcBef>
              <a:buFontTx/>
              <a:buNone/>
            </a:pPr>
            <a:r>
              <a:rPr lang="ja-JP" altLang="en-US" sz="2600" dirty="0">
                <a:latin typeface="Segoe UI" panose="020B0502040204020203" pitchFamily="34" charset="0"/>
                <a:ea typeface="メイリオ" panose="020B0604030504040204" pitchFamily="50" charset="-128"/>
              </a:rPr>
              <a:t>絶対に触れさせない。　</a:t>
            </a:r>
            <a:r>
              <a:rPr lang="ja-JP" altLang="en-US" sz="2600" b="1" dirty="0">
                <a:latin typeface="Segoe UI" panose="020B0502040204020203" pitchFamily="34" charset="0"/>
                <a:ea typeface="メイリオ" panose="020B0604030504040204" pitchFamily="50" charset="-128"/>
              </a:rPr>
              <a:t>　</a:t>
            </a:r>
          </a:p>
        </p:txBody>
      </p:sp>
      <p:sp>
        <p:nvSpPr>
          <p:cNvPr id="167941" name="左中かっこ 14">
            <a:extLst>
              <a:ext uri="{FF2B5EF4-FFF2-40B4-BE49-F238E27FC236}">
                <a16:creationId xmlns:a16="http://schemas.microsoft.com/office/drawing/2014/main" id="{C51CB2BF-0599-487A-BB07-E5962FB8B2C3}"/>
              </a:ext>
            </a:extLst>
          </p:cNvPr>
          <p:cNvSpPr>
            <a:spLocks/>
          </p:cNvSpPr>
          <p:nvPr/>
        </p:nvSpPr>
        <p:spPr bwMode="auto">
          <a:xfrm rot="20079192" flipH="1">
            <a:off x="4901321" y="4022529"/>
            <a:ext cx="510081" cy="1004864"/>
          </a:xfrm>
          <a:prstGeom prst="leftBrace">
            <a:avLst>
              <a:gd name="adj1" fmla="val 8324"/>
              <a:gd name="adj2" fmla="val 50222"/>
            </a:avLst>
          </a:prstGeom>
          <a:noFill/>
          <a:ln w="381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1700"/>
          </a:p>
        </p:txBody>
      </p:sp>
      <p:sp>
        <p:nvSpPr>
          <p:cNvPr id="2" name="タイトル 1">
            <a:extLst>
              <a:ext uri="{FF2B5EF4-FFF2-40B4-BE49-F238E27FC236}">
                <a16:creationId xmlns:a16="http://schemas.microsoft.com/office/drawing/2014/main" id="{87B3F84D-CF6B-4A1E-8417-115E0A0F4272}"/>
              </a:ext>
            </a:extLst>
          </p:cNvPr>
          <p:cNvSpPr>
            <a:spLocks noGrp="1"/>
          </p:cNvSpPr>
          <p:nvPr>
            <p:ph type="title"/>
          </p:nvPr>
        </p:nvSpPr>
        <p:spPr/>
        <p:txBody>
          <a:bodyPr>
            <a:normAutofit fontScale="90000"/>
          </a:bodyPr>
          <a:lstStyle/>
          <a:p>
            <a:r>
              <a:rPr lang="ja-JP" altLang="en-US" dirty="0"/>
              <a:t>吸引カテーテルの取扱い</a:t>
            </a:r>
            <a:endParaRPr kumimoji="1" lang="ja-JP" altLang="en-US" dirty="0"/>
          </a:p>
        </p:txBody>
      </p:sp>
      <p:sp>
        <p:nvSpPr>
          <p:cNvPr id="11" name="テキスト ボックス 10">
            <a:extLst>
              <a:ext uri="{FF2B5EF4-FFF2-40B4-BE49-F238E27FC236}">
                <a16:creationId xmlns:a16="http://schemas.microsoft.com/office/drawing/2014/main" id="{B727DFE5-FBA6-4FC6-A593-3E33FB5585B2}"/>
              </a:ext>
            </a:extLst>
          </p:cNvPr>
          <p:cNvSpPr txBox="1"/>
          <p:nvPr/>
        </p:nvSpPr>
        <p:spPr>
          <a:xfrm>
            <a:off x="5652120" y="169200"/>
            <a:ext cx="2491388" cy="307777"/>
          </a:xfrm>
          <a:prstGeom prst="rect">
            <a:avLst/>
          </a:prstGeom>
          <a:noFill/>
        </p:spPr>
        <p:txBody>
          <a:bodyPr wrap="none" rtlCol="0">
            <a:spAutoFit/>
          </a:bodyPr>
          <a:lstStyle/>
          <a:p>
            <a:r>
              <a:rPr kumimoji="1" lang="en-US" altLang="ja-JP" sz="1400" b="1" dirty="0">
                <a:solidFill>
                  <a:schemeClr val="bg1"/>
                </a:solidFill>
                <a:latin typeface="游ゴシック" panose="020B0400000000000000" pitchFamily="50" charset="-128"/>
                <a:ea typeface="游ゴシック" panose="020B0400000000000000" pitchFamily="50" charset="-128"/>
              </a:rPr>
              <a:t>2-2.</a:t>
            </a:r>
            <a:r>
              <a:rPr kumimoji="1" lang="ja-JP" altLang="en-US" sz="1400" b="1" dirty="0">
                <a:solidFill>
                  <a:schemeClr val="bg1"/>
                </a:solidFill>
                <a:latin typeface="游ゴシック" panose="020B0400000000000000" pitchFamily="50" charset="-128"/>
                <a:ea typeface="游ゴシック" panose="020B0400000000000000" pitchFamily="50" charset="-128"/>
              </a:rPr>
              <a:t>感染予防の具体的な方法</a:t>
            </a:r>
          </a:p>
        </p:txBody>
      </p:sp>
      <p:sp>
        <p:nvSpPr>
          <p:cNvPr id="10" name="テキスト ボックス 9">
            <a:extLst>
              <a:ext uri="{FF2B5EF4-FFF2-40B4-BE49-F238E27FC236}">
                <a16:creationId xmlns:a16="http://schemas.microsoft.com/office/drawing/2014/main" id="{D58F7C52-DE1F-42A9-A640-CC0D9AD2D040}"/>
              </a:ext>
            </a:extLst>
          </p:cNvPr>
          <p:cNvSpPr txBox="1"/>
          <p:nvPr/>
        </p:nvSpPr>
        <p:spPr>
          <a:xfrm>
            <a:off x="351835" y="6237312"/>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3" name="平行四辺形 2">
            <a:extLst>
              <a:ext uri="{FF2B5EF4-FFF2-40B4-BE49-F238E27FC236}">
                <a16:creationId xmlns:a16="http://schemas.microsoft.com/office/drawing/2014/main" id="{3CE3991A-347E-49A8-BCC3-81378CA14DCE}"/>
              </a:ext>
            </a:extLst>
          </p:cNvPr>
          <p:cNvSpPr/>
          <p:nvPr/>
        </p:nvSpPr>
        <p:spPr>
          <a:xfrm rot="21409067" flipH="1">
            <a:off x="1054525" y="1506486"/>
            <a:ext cx="793420" cy="415386"/>
          </a:xfrm>
          <a:prstGeom prst="parallelogram">
            <a:avLst>
              <a:gd name="adj" fmla="val 7027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スライド番号プレースホルダー 1">
            <a:extLst>
              <a:ext uri="{FF2B5EF4-FFF2-40B4-BE49-F238E27FC236}">
                <a16:creationId xmlns:a16="http://schemas.microsoft.com/office/drawing/2014/main" id="{02F0335C-70CA-4DE4-9A14-4174A8E3E931}"/>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20</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9406390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3">
            <a:extLst>
              <a:ext uri="{FF2B5EF4-FFF2-40B4-BE49-F238E27FC236}">
                <a16:creationId xmlns:a16="http://schemas.microsoft.com/office/drawing/2014/main" id="{F5D843C6-FDE0-4606-8D19-0F24EF992437}"/>
              </a:ext>
            </a:extLst>
          </p:cNvPr>
          <p:cNvSpPr txBox="1">
            <a:spLocks noChangeArrowheads="1"/>
          </p:cNvSpPr>
          <p:nvPr/>
        </p:nvSpPr>
        <p:spPr bwMode="auto">
          <a:xfrm>
            <a:off x="251520" y="1260000"/>
            <a:ext cx="8497193" cy="5281852"/>
          </a:xfrm>
          <a:prstGeom prst="rect">
            <a:avLst/>
          </a:prstGeom>
          <a:noFill/>
          <a:ln>
            <a:noFill/>
          </a:ln>
          <a:extLst/>
        </p:spPr>
        <p:txBody>
          <a:bodyPr wrap="square" lIns="87269" tIns="43635" rIns="87269" bIns="43635">
            <a:spAutoFit/>
          </a:bodyPr>
          <a:lstStyle>
            <a:lvl1pPr defTabSz="873125" eaLnBrk="0" hangingPunct="0">
              <a:defRPr kumimoji="1">
                <a:solidFill>
                  <a:schemeClr val="tx1"/>
                </a:solidFill>
                <a:latin typeface="Arial" charset="0"/>
                <a:ea typeface="ＭＳ Ｐゴシック" charset="-128"/>
              </a:defRPr>
            </a:lvl1pPr>
            <a:lvl2pPr marL="708025" indent="-271463" defTabSz="873125" eaLnBrk="0" hangingPunct="0">
              <a:defRPr kumimoji="1">
                <a:solidFill>
                  <a:schemeClr val="tx1"/>
                </a:solidFill>
                <a:latin typeface="Arial" charset="0"/>
                <a:ea typeface="ＭＳ Ｐゴシック" charset="-128"/>
              </a:defRPr>
            </a:lvl2pPr>
            <a:lvl3pPr marL="1090613" indent="-217488" defTabSz="873125" eaLnBrk="0" hangingPunct="0">
              <a:defRPr kumimoji="1">
                <a:solidFill>
                  <a:schemeClr val="tx1"/>
                </a:solidFill>
                <a:latin typeface="Arial" charset="0"/>
                <a:ea typeface="ＭＳ Ｐゴシック" charset="-128"/>
              </a:defRPr>
            </a:lvl3pPr>
            <a:lvl4pPr marL="1527175" indent="-217488" defTabSz="873125" eaLnBrk="0" hangingPunct="0">
              <a:defRPr kumimoji="1">
                <a:solidFill>
                  <a:schemeClr val="tx1"/>
                </a:solidFill>
                <a:latin typeface="Arial" charset="0"/>
                <a:ea typeface="ＭＳ Ｐゴシック" charset="-128"/>
              </a:defRPr>
            </a:lvl4pPr>
            <a:lvl5pPr marL="1963738" indent="-219075" defTabSz="873125" eaLnBrk="0" hangingPunct="0">
              <a:defRPr kumimoji="1">
                <a:solidFill>
                  <a:schemeClr val="tx1"/>
                </a:solidFill>
                <a:latin typeface="Arial" charset="0"/>
                <a:ea typeface="ＭＳ Ｐゴシック" charset="-128"/>
              </a:defRPr>
            </a:lvl5pPr>
            <a:lvl6pPr marL="2420938" indent="-219075" defTabSz="873125" eaLnBrk="0" fontAlgn="base" hangingPunct="0">
              <a:spcBef>
                <a:spcPct val="0"/>
              </a:spcBef>
              <a:spcAft>
                <a:spcPct val="0"/>
              </a:spcAft>
              <a:defRPr kumimoji="1">
                <a:solidFill>
                  <a:schemeClr val="tx1"/>
                </a:solidFill>
                <a:latin typeface="Arial" charset="0"/>
                <a:ea typeface="ＭＳ Ｐゴシック" charset="-128"/>
              </a:defRPr>
            </a:lvl6pPr>
            <a:lvl7pPr marL="2878138" indent="-219075" defTabSz="873125" eaLnBrk="0" fontAlgn="base" hangingPunct="0">
              <a:spcBef>
                <a:spcPct val="0"/>
              </a:spcBef>
              <a:spcAft>
                <a:spcPct val="0"/>
              </a:spcAft>
              <a:defRPr kumimoji="1">
                <a:solidFill>
                  <a:schemeClr val="tx1"/>
                </a:solidFill>
                <a:latin typeface="Arial" charset="0"/>
                <a:ea typeface="ＭＳ Ｐゴシック" charset="-128"/>
              </a:defRPr>
            </a:lvl7pPr>
            <a:lvl8pPr marL="3335338" indent="-219075" defTabSz="873125" eaLnBrk="0" fontAlgn="base" hangingPunct="0">
              <a:spcBef>
                <a:spcPct val="0"/>
              </a:spcBef>
              <a:spcAft>
                <a:spcPct val="0"/>
              </a:spcAft>
              <a:defRPr kumimoji="1">
                <a:solidFill>
                  <a:schemeClr val="tx1"/>
                </a:solidFill>
                <a:latin typeface="Arial" charset="0"/>
                <a:ea typeface="ＭＳ Ｐゴシック" charset="-128"/>
              </a:defRPr>
            </a:lvl8pPr>
            <a:lvl9pPr marL="3792538" indent="-219075" defTabSz="873125" eaLnBrk="0" fontAlgn="base" hangingPunct="0">
              <a:spcBef>
                <a:spcPct val="0"/>
              </a:spcBef>
              <a:spcAft>
                <a:spcPct val="0"/>
              </a:spcAft>
              <a:defRPr kumimoji="1">
                <a:solidFill>
                  <a:schemeClr val="tx1"/>
                </a:solidFill>
                <a:latin typeface="Arial" charset="0"/>
                <a:ea typeface="ＭＳ Ｐゴシック" charset="-128"/>
              </a:defRPr>
            </a:lvl9pPr>
          </a:lstStyle>
          <a:p>
            <a:pPr marL="342900" indent="-342900" algn="just" eaLnBrk="1" hangingPunct="1">
              <a:lnSpc>
                <a:spcPts val="2700"/>
              </a:lnSpc>
              <a:buClr>
                <a:schemeClr val="tx1">
                  <a:lumMod val="50000"/>
                  <a:lumOff val="50000"/>
                </a:schemeClr>
              </a:buClr>
              <a:buFont typeface="Wingdings" pitchFamily="2" charset="2"/>
              <a:buChar char="l"/>
              <a:defRPr/>
            </a:pPr>
            <a:r>
              <a:rPr lang="ja-JP" altLang="en-US" sz="2300" dirty="0">
                <a:latin typeface="Segoe UI" panose="020B0502040204020203" pitchFamily="34" charset="0"/>
                <a:ea typeface="メイリオ" panose="020B0604030504040204" pitchFamily="50" charset="-128"/>
              </a:rPr>
              <a:t>抗生物質治療を頻回に行った対象者では、各種抗生物質に抵抗性をもった薬剤耐性菌が、鼻腔、口腔、咽頭、喉頭などに住み着いている場合がある。</a:t>
            </a:r>
            <a:endParaRPr lang="en-US" altLang="ja-JP" sz="2300" dirty="0">
              <a:latin typeface="Segoe UI" panose="020B0502040204020203" pitchFamily="34" charset="0"/>
              <a:ea typeface="メイリオ" panose="020B0604030504040204" pitchFamily="50" charset="-128"/>
            </a:endParaRPr>
          </a:p>
          <a:p>
            <a:pPr algn="just" eaLnBrk="1" hangingPunct="1">
              <a:lnSpc>
                <a:spcPts val="2700"/>
              </a:lnSpc>
              <a:buClr>
                <a:schemeClr val="tx1">
                  <a:lumMod val="50000"/>
                  <a:lumOff val="50000"/>
                </a:schemeClr>
              </a:buClr>
              <a:defRPr/>
            </a:pPr>
            <a:r>
              <a:rPr lang="ja-JP" altLang="en-US" sz="2300" dirty="0">
                <a:latin typeface="Segoe UI" panose="020B0502040204020203" pitchFamily="34" charset="0"/>
                <a:ea typeface="メイリオ" panose="020B0604030504040204" pitchFamily="50" charset="-128"/>
              </a:rPr>
              <a:t>　　　　→  保菌  あるいは 定着と呼ぶ</a:t>
            </a:r>
          </a:p>
          <a:p>
            <a:pPr marL="342900" indent="-342900" algn="just" eaLnBrk="1" hangingPunct="1">
              <a:lnSpc>
                <a:spcPts val="2700"/>
              </a:lnSpc>
              <a:buClr>
                <a:schemeClr val="tx1">
                  <a:lumMod val="50000"/>
                  <a:lumOff val="50000"/>
                </a:schemeClr>
              </a:buClr>
              <a:buFont typeface="Wingdings" pitchFamily="2" charset="2"/>
              <a:buChar char="l"/>
              <a:defRPr/>
            </a:pPr>
            <a:endParaRPr lang="ja-JP" altLang="en-US" sz="2300" dirty="0">
              <a:latin typeface="Segoe UI" panose="020B0502040204020203" pitchFamily="34" charset="0"/>
              <a:ea typeface="メイリオ" panose="020B0604030504040204" pitchFamily="50" charset="-128"/>
            </a:endParaRPr>
          </a:p>
          <a:p>
            <a:pPr marL="342900" indent="-342900" algn="just" eaLnBrk="1" hangingPunct="1">
              <a:lnSpc>
                <a:spcPts val="2700"/>
              </a:lnSpc>
              <a:buClr>
                <a:schemeClr val="tx1">
                  <a:lumMod val="50000"/>
                  <a:lumOff val="50000"/>
                </a:schemeClr>
              </a:buClr>
              <a:buFont typeface="Wingdings" pitchFamily="2" charset="2"/>
              <a:buChar char="l"/>
              <a:defRPr/>
            </a:pPr>
            <a:r>
              <a:rPr lang="ja-JP" altLang="en-US" sz="2300" dirty="0">
                <a:latin typeface="Segoe UI" panose="020B0502040204020203" pitchFamily="34" charset="0"/>
                <a:ea typeface="メイリオ" panose="020B0604030504040204" pitchFamily="50" charset="-128"/>
              </a:rPr>
              <a:t>薬剤耐性菌の代表</a:t>
            </a:r>
          </a:p>
          <a:p>
            <a:pPr algn="just" eaLnBrk="1" hangingPunct="1">
              <a:lnSpc>
                <a:spcPts val="2700"/>
              </a:lnSpc>
              <a:buClr>
                <a:schemeClr val="tx1">
                  <a:lumMod val="50000"/>
                  <a:lumOff val="50000"/>
                </a:schemeClr>
              </a:buClr>
              <a:defRPr/>
            </a:pPr>
            <a:r>
              <a:rPr lang="ja-JP" altLang="en-US" sz="2300" dirty="0">
                <a:latin typeface="Segoe UI" panose="020B0502040204020203" pitchFamily="34" charset="0"/>
                <a:ea typeface="メイリオ" panose="020B0604030504040204" pitchFamily="50" charset="-128"/>
              </a:rPr>
              <a:t>　　メチシリン耐性ブドウ球菌（</a:t>
            </a:r>
            <a:r>
              <a:rPr lang="en-US" altLang="ja-JP" sz="2300" dirty="0">
                <a:latin typeface="Segoe UI" panose="020B0502040204020203" pitchFamily="34" charset="0"/>
                <a:ea typeface="メイリオ" panose="020B0604030504040204" pitchFamily="50" charset="-128"/>
              </a:rPr>
              <a:t>MRSA</a:t>
            </a:r>
            <a:r>
              <a:rPr lang="ja-JP" altLang="en-US" sz="2300" dirty="0">
                <a:latin typeface="Segoe UI" panose="020B0502040204020203" pitchFamily="34" charset="0"/>
                <a:ea typeface="メイリオ" panose="020B0604030504040204" pitchFamily="50" charset="-128"/>
              </a:rPr>
              <a:t>）</a:t>
            </a:r>
          </a:p>
          <a:p>
            <a:pPr algn="just" eaLnBrk="1" hangingPunct="1">
              <a:lnSpc>
                <a:spcPts val="2700"/>
              </a:lnSpc>
              <a:buClr>
                <a:schemeClr val="tx1">
                  <a:lumMod val="50000"/>
                  <a:lumOff val="50000"/>
                </a:schemeClr>
              </a:buClr>
              <a:defRPr/>
            </a:pPr>
            <a:r>
              <a:rPr lang="ja-JP" altLang="en-US" sz="2300" dirty="0">
                <a:latin typeface="Segoe UI" panose="020B0502040204020203" pitchFamily="34" charset="0"/>
                <a:ea typeface="メイリオ" panose="020B0604030504040204" pitchFamily="50" charset="-128"/>
              </a:rPr>
              <a:t>    　多剤耐性緑膿菌（</a:t>
            </a:r>
            <a:r>
              <a:rPr lang="en-US" altLang="ja-JP" sz="2300" dirty="0">
                <a:latin typeface="Segoe UI" panose="020B0502040204020203" pitchFamily="34" charset="0"/>
                <a:ea typeface="メイリオ" panose="020B0604030504040204" pitchFamily="50" charset="-128"/>
              </a:rPr>
              <a:t>MDRP</a:t>
            </a:r>
            <a:r>
              <a:rPr lang="ja-JP" altLang="en-US" sz="2300" dirty="0">
                <a:latin typeface="Segoe UI" panose="020B0502040204020203" pitchFamily="34" charset="0"/>
                <a:ea typeface="メイリオ" panose="020B0604030504040204" pitchFamily="50" charset="-128"/>
              </a:rPr>
              <a:t>）                など</a:t>
            </a:r>
          </a:p>
          <a:p>
            <a:pPr marL="342900" indent="-342900" algn="just" eaLnBrk="1" hangingPunct="1">
              <a:lnSpc>
                <a:spcPts val="2700"/>
              </a:lnSpc>
              <a:buClr>
                <a:schemeClr val="tx1">
                  <a:lumMod val="50000"/>
                  <a:lumOff val="50000"/>
                </a:schemeClr>
              </a:buClr>
              <a:buFont typeface="Wingdings" pitchFamily="2" charset="2"/>
              <a:buChar char="l"/>
              <a:defRPr/>
            </a:pPr>
            <a:endParaRPr lang="ja-JP" altLang="en-US" sz="2300" dirty="0">
              <a:latin typeface="Segoe UI" panose="020B0502040204020203" pitchFamily="34" charset="0"/>
              <a:ea typeface="メイリオ" panose="020B0604030504040204" pitchFamily="50" charset="-128"/>
            </a:endParaRPr>
          </a:p>
          <a:p>
            <a:pPr marL="342900" indent="-342900" algn="just" eaLnBrk="1" hangingPunct="1">
              <a:lnSpc>
                <a:spcPts val="2700"/>
              </a:lnSpc>
              <a:buClr>
                <a:schemeClr val="tx1">
                  <a:lumMod val="50000"/>
                  <a:lumOff val="50000"/>
                </a:schemeClr>
              </a:buClr>
              <a:buFont typeface="Wingdings" pitchFamily="2" charset="2"/>
              <a:buChar char="l"/>
              <a:defRPr/>
            </a:pPr>
            <a:r>
              <a:rPr lang="ja-JP" altLang="en-US" sz="2300" dirty="0">
                <a:latin typeface="Segoe UI" panose="020B0502040204020203" pitchFamily="34" charset="0"/>
                <a:ea typeface="メイリオ" panose="020B0604030504040204" pitchFamily="50" charset="-128"/>
              </a:rPr>
              <a:t>健康な人では感染症を発症しないが、抵抗力の弱った人では、重篤な感染症を起こし、治療も困難。</a:t>
            </a:r>
          </a:p>
          <a:p>
            <a:pPr marL="396000" indent="-324000" algn="just" eaLnBrk="1" hangingPunct="1">
              <a:lnSpc>
                <a:spcPts val="2700"/>
              </a:lnSpc>
              <a:buClr>
                <a:schemeClr val="tx1">
                  <a:lumMod val="50000"/>
                  <a:lumOff val="50000"/>
                </a:schemeClr>
              </a:buClr>
              <a:defRPr/>
            </a:pPr>
            <a:r>
              <a:rPr lang="ja-JP" altLang="en-US" sz="2300" dirty="0">
                <a:latin typeface="Segoe UI" panose="020B0502040204020203" pitchFamily="34" charset="0"/>
                <a:ea typeface="メイリオ" panose="020B0604030504040204" pitchFamily="50" charset="-128"/>
              </a:rPr>
              <a:t>　最近、院内感染症の起炎菌として注目されるが、在宅においても、ヘルパー等が吸引操作を介して、他の対象者とその家族（特に乳児）にうつして回らないための注意が必要。</a:t>
            </a:r>
          </a:p>
          <a:p>
            <a:pPr marL="342900" indent="-342900" algn="just" eaLnBrk="1" hangingPunct="1">
              <a:lnSpc>
                <a:spcPts val="2700"/>
              </a:lnSpc>
              <a:buClr>
                <a:schemeClr val="tx1">
                  <a:lumMod val="50000"/>
                  <a:lumOff val="50000"/>
                </a:schemeClr>
              </a:buClr>
              <a:buFont typeface="Wingdings" pitchFamily="2" charset="2"/>
              <a:buChar char="l"/>
              <a:defRPr/>
            </a:pPr>
            <a:endParaRPr lang="ja-JP" altLang="en-US" sz="2300" dirty="0">
              <a:latin typeface="Segoe UI" panose="020B0502040204020203" pitchFamily="34" charset="0"/>
              <a:ea typeface="メイリオ" panose="020B0604030504040204" pitchFamily="50" charset="-128"/>
            </a:endParaRPr>
          </a:p>
        </p:txBody>
      </p:sp>
      <p:sp>
        <p:nvSpPr>
          <p:cNvPr id="2" name="タイトル 1">
            <a:extLst>
              <a:ext uri="{FF2B5EF4-FFF2-40B4-BE49-F238E27FC236}">
                <a16:creationId xmlns:a16="http://schemas.microsoft.com/office/drawing/2014/main" id="{F07EA754-160F-4196-9488-E757C9D9B73B}"/>
              </a:ext>
            </a:extLst>
          </p:cNvPr>
          <p:cNvSpPr>
            <a:spLocks noGrp="1"/>
          </p:cNvSpPr>
          <p:nvPr>
            <p:ph type="title"/>
          </p:nvPr>
        </p:nvSpPr>
        <p:spPr/>
        <p:txBody>
          <a:bodyPr>
            <a:normAutofit fontScale="90000"/>
          </a:bodyPr>
          <a:lstStyle/>
          <a:p>
            <a:r>
              <a:rPr lang="ja-JP" altLang="en-US" dirty="0"/>
              <a:t>薬剤耐性菌の問題　</a:t>
            </a:r>
            <a:endParaRPr kumimoji="1" lang="ja-JP" altLang="en-US" dirty="0"/>
          </a:p>
        </p:txBody>
      </p:sp>
      <p:sp>
        <p:nvSpPr>
          <p:cNvPr id="6" name="テキスト ボックス 5">
            <a:extLst>
              <a:ext uri="{FF2B5EF4-FFF2-40B4-BE49-F238E27FC236}">
                <a16:creationId xmlns:a16="http://schemas.microsoft.com/office/drawing/2014/main" id="{CFE4D823-24B2-44A0-83C3-7530F047E163}"/>
              </a:ext>
            </a:extLst>
          </p:cNvPr>
          <p:cNvSpPr txBox="1"/>
          <p:nvPr/>
        </p:nvSpPr>
        <p:spPr>
          <a:xfrm>
            <a:off x="5609004" y="169200"/>
            <a:ext cx="2491388"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2-2.</a:t>
            </a:r>
            <a:r>
              <a:rPr lang="ja-JP" altLang="en-US" sz="1400" b="1" dirty="0">
                <a:solidFill>
                  <a:schemeClr val="bg1"/>
                </a:solidFill>
                <a:latin typeface="游ゴシック" panose="020B0400000000000000" pitchFamily="50" charset="-128"/>
                <a:ea typeface="游ゴシック" panose="020B0400000000000000" pitchFamily="50" charset="-128"/>
              </a:rPr>
              <a:t>感染予防の具体的な方法</a:t>
            </a:r>
          </a:p>
        </p:txBody>
      </p:sp>
      <p:sp>
        <p:nvSpPr>
          <p:cNvPr id="5" name="スライド番号プレースホルダー 1">
            <a:extLst>
              <a:ext uri="{FF2B5EF4-FFF2-40B4-BE49-F238E27FC236}">
                <a16:creationId xmlns:a16="http://schemas.microsoft.com/office/drawing/2014/main" id="{709FEE0C-5A70-447D-9AB6-808F3E55990E}"/>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21</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18898865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8054339-756F-4F2D-9C52-E57D8E6F024C}"/>
              </a:ext>
            </a:extLst>
          </p:cNvPr>
          <p:cNvSpPr>
            <a:spLocks noGrp="1"/>
          </p:cNvSpPr>
          <p:nvPr>
            <p:ph type="title"/>
          </p:nvPr>
        </p:nvSpPr>
        <p:spPr/>
        <p:txBody>
          <a:bodyPr/>
          <a:lstStyle/>
          <a:p>
            <a:r>
              <a:rPr lang="ja-JP" altLang="en-US" dirty="0"/>
              <a:t>３</a:t>
            </a:r>
            <a:r>
              <a:rPr kumimoji="1" lang="ja-JP" altLang="en-US" dirty="0"/>
              <a:t>．呼吸の仕組み</a:t>
            </a:r>
            <a:r>
              <a:rPr lang="ja-JP" altLang="en-US" dirty="0"/>
              <a:t>と呼吸障害</a:t>
            </a:r>
            <a:endParaRPr kumimoji="1" lang="ja-JP" altLang="en-US" dirty="0"/>
          </a:p>
        </p:txBody>
      </p:sp>
      <p:sp>
        <p:nvSpPr>
          <p:cNvPr id="6147" name="Rectangle 5">
            <a:extLst>
              <a:ext uri="{FF2B5EF4-FFF2-40B4-BE49-F238E27FC236}">
                <a16:creationId xmlns:a16="http://schemas.microsoft.com/office/drawing/2014/main" id="{379332BF-BA9B-4EA3-910C-C06F4C6E9950}"/>
              </a:ext>
            </a:extLst>
          </p:cNvPr>
          <p:cNvSpPr>
            <a:spLocks noGrp="1" noChangeArrowheads="1"/>
          </p:cNvSpPr>
          <p:nvPr>
            <p:ph type="subTitle" idx="1"/>
          </p:nvPr>
        </p:nvSpPr>
        <p:spPr/>
        <p:txBody>
          <a:bodyPr>
            <a:noAutofit/>
          </a:bodyPr>
          <a:lstStyle/>
          <a:p>
            <a:r>
              <a:rPr lang="en-US" altLang="ja-JP" dirty="0"/>
              <a:t>3-1. </a:t>
            </a:r>
            <a:r>
              <a:rPr lang="ja-JP" altLang="en-US" dirty="0"/>
              <a:t>呼吸の仕組み</a:t>
            </a:r>
            <a:endParaRPr lang="en-US" altLang="ja-JP" dirty="0"/>
          </a:p>
          <a:p>
            <a:r>
              <a:rPr lang="en-US" altLang="ja-JP" dirty="0"/>
              <a:t>3-2. </a:t>
            </a:r>
            <a:r>
              <a:rPr lang="ja-JP" altLang="en-US" dirty="0"/>
              <a:t>呼吸障害</a:t>
            </a:r>
            <a:endParaRPr lang="en-US" altLang="ja-JP" dirty="0"/>
          </a:p>
          <a:p>
            <a:r>
              <a:rPr lang="en-US" altLang="ja-JP" dirty="0"/>
              <a:t>3-3. </a:t>
            </a:r>
            <a:r>
              <a:rPr lang="zh-TW" altLang="en-US" dirty="0"/>
              <a:t>人工呼吸器療法</a:t>
            </a:r>
            <a:endParaRPr lang="en-US" altLang="ja-JP" dirty="0"/>
          </a:p>
          <a:p>
            <a:r>
              <a:rPr lang="en-US" altLang="ja-JP" dirty="0"/>
              <a:t>3-4.</a:t>
            </a:r>
            <a:r>
              <a:rPr lang="ja-JP" altLang="en-US" dirty="0"/>
              <a:t> 人工呼吸器使用者の緊急時対応</a:t>
            </a:r>
          </a:p>
        </p:txBody>
      </p:sp>
    </p:spTree>
    <p:extLst>
      <p:ext uri="{BB962C8B-B14F-4D97-AF65-F5344CB8AC3E}">
        <p14:creationId xmlns:p14="http://schemas.microsoft.com/office/powerpoint/2010/main" val="8150983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9" descr="2_呼吸とは">
            <a:extLst>
              <a:ext uri="{FF2B5EF4-FFF2-40B4-BE49-F238E27FC236}">
                <a16:creationId xmlns:a16="http://schemas.microsoft.com/office/drawing/2014/main" id="{3CF463B8-FF12-4592-B019-EA549E4B0FD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259"/>
          <a:stretch/>
        </p:blipFill>
        <p:spPr bwMode="auto">
          <a:xfrm>
            <a:off x="251521" y="1268760"/>
            <a:ext cx="4789228"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E61BBE62-D1C3-4B88-BF18-AE6469806FC1}"/>
              </a:ext>
            </a:extLst>
          </p:cNvPr>
          <p:cNvSpPr>
            <a:spLocks noGrp="1"/>
          </p:cNvSpPr>
          <p:nvPr>
            <p:ph type="title"/>
          </p:nvPr>
        </p:nvSpPr>
        <p:spPr/>
        <p:txBody>
          <a:bodyPr>
            <a:normAutofit fontScale="90000"/>
          </a:bodyPr>
          <a:lstStyle/>
          <a:p>
            <a:r>
              <a:rPr kumimoji="1" lang="ja-JP" altLang="en-US" dirty="0"/>
              <a:t>呼吸とは</a:t>
            </a:r>
          </a:p>
        </p:txBody>
      </p:sp>
      <p:pic>
        <p:nvPicPr>
          <p:cNvPr id="6" name="Picture 8">
            <a:extLst>
              <a:ext uri="{FF2B5EF4-FFF2-40B4-BE49-F238E27FC236}">
                <a16:creationId xmlns:a16="http://schemas.microsoft.com/office/drawing/2014/main" id="{727D8072-D4EC-4C42-815B-17B811D2E92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464836" y="3882445"/>
            <a:ext cx="4427644" cy="2570891"/>
          </a:xfrm>
          <a:prstGeom prst="rect">
            <a:avLst/>
          </a:prstGeom>
          <a:noFill/>
          <a:ln w="9525">
            <a:solidFill>
              <a:schemeClr val="bg1">
                <a:lumMod val="50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C6F9EFD8-168F-40FC-A389-BAF2223F6138}"/>
              </a:ext>
            </a:extLst>
          </p:cNvPr>
          <p:cNvSpPr txBox="1"/>
          <p:nvPr/>
        </p:nvSpPr>
        <p:spPr>
          <a:xfrm>
            <a:off x="6074638" y="169200"/>
            <a:ext cx="1593706"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3-1.</a:t>
            </a:r>
            <a:r>
              <a:rPr lang="ja-JP" altLang="en-US" sz="1400" b="1" dirty="0">
                <a:solidFill>
                  <a:schemeClr val="bg1"/>
                </a:solidFill>
                <a:latin typeface="游ゴシック" panose="020B0400000000000000" pitchFamily="50" charset="-128"/>
                <a:ea typeface="游ゴシック" panose="020B0400000000000000" pitchFamily="50" charset="-128"/>
              </a:rPr>
              <a:t>呼吸の仕組み</a:t>
            </a:r>
          </a:p>
        </p:txBody>
      </p:sp>
      <p:sp>
        <p:nvSpPr>
          <p:cNvPr id="7" name="テキスト ボックス 6">
            <a:extLst>
              <a:ext uri="{FF2B5EF4-FFF2-40B4-BE49-F238E27FC236}">
                <a16:creationId xmlns:a16="http://schemas.microsoft.com/office/drawing/2014/main" id="{D927E493-6114-48D1-85B1-E2B1A030E495}"/>
              </a:ext>
            </a:extLst>
          </p:cNvPr>
          <p:cNvSpPr txBox="1"/>
          <p:nvPr/>
        </p:nvSpPr>
        <p:spPr>
          <a:xfrm>
            <a:off x="351835" y="6222504"/>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9" name="スライド番号プレースホルダー 1">
            <a:extLst>
              <a:ext uri="{FF2B5EF4-FFF2-40B4-BE49-F238E27FC236}">
                <a16:creationId xmlns:a16="http://schemas.microsoft.com/office/drawing/2014/main" id="{B5CF9E08-B98C-49B3-9851-4DF219CF6EA9}"/>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22</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5393791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7">
            <a:extLst>
              <a:ext uri="{FF2B5EF4-FFF2-40B4-BE49-F238E27FC236}">
                <a16:creationId xmlns:a16="http://schemas.microsoft.com/office/drawing/2014/main" id="{7E30A877-F0A2-4245-B9FE-3C6A0AB866B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24896" y="2006302"/>
            <a:ext cx="6315456" cy="4498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タイトル 2">
            <a:extLst>
              <a:ext uri="{FF2B5EF4-FFF2-40B4-BE49-F238E27FC236}">
                <a16:creationId xmlns:a16="http://schemas.microsoft.com/office/drawing/2014/main" id="{7816369B-A755-47AA-BDD9-5DCFB9F9278D}"/>
              </a:ext>
            </a:extLst>
          </p:cNvPr>
          <p:cNvSpPr>
            <a:spLocks noGrp="1"/>
          </p:cNvSpPr>
          <p:nvPr>
            <p:ph type="title"/>
          </p:nvPr>
        </p:nvSpPr>
        <p:spPr/>
        <p:txBody>
          <a:bodyPr>
            <a:normAutofit fontScale="90000"/>
          </a:bodyPr>
          <a:lstStyle/>
          <a:p>
            <a:r>
              <a:rPr lang="ja-JP" altLang="en-US" dirty="0"/>
              <a:t>呼吸運動</a:t>
            </a:r>
          </a:p>
        </p:txBody>
      </p:sp>
      <p:sp>
        <p:nvSpPr>
          <p:cNvPr id="8" name="テキスト ボックス 7">
            <a:extLst>
              <a:ext uri="{FF2B5EF4-FFF2-40B4-BE49-F238E27FC236}">
                <a16:creationId xmlns:a16="http://schemas.microsoft.com/office/drawing/2014/main" id="{D660F030-EBE3-49CA-B6FF-CC059E407D47}"/>
              </a:ext>
            </a:extLst>
          </p:cNvPr>
          <p:cNvSpPr txBox="1"/>
          <p:nvPr/>
        </p:nvSpPr>
        <p:spPr>
          <a:xfrm>
            <a:off x="6074638" y="169200"/>
            <a:ext cx="1593706"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3-1.</a:t>
            </a:r>
            <a:r>
              <a:rPr lang="ja-JP" altLang="en-US" sz="1400" b="1" dirty="0">
                <a:solidFill>
                  <a:schemeClr val="bg1"/>
                </a:solidFill>
                <a:latin typeface="游ゴシック" panose="020B0400000000000000" pitchFamily="50" charset="-128"/>
                <a:ea typeface="游ゴシック" panose="020B0400000000000000" pitchFamily="50" charset="-128"/>
              </a:rPr>
              <a:t>呼吸の仕組み</a:t>
            </a:r>
          </a:p>
        </p:txBody>
      </p:sp>
      <p:sp>
        <p:nvSpPr>
          <p:cNvPr id="2" name="フローチャート : 代替処理 1"/>
          <p:cNvSpPr/>
          <p:nvPr/>
        </p:nvSpPr>
        <p:spPr>
          <a:xfrm>
            <a:off x="395536" y="1249162"/>
            <a:ext cx="8353425" cy="576064"/>
          </a:xfrm>
          <a:prstGeom prst="flowChartAlternateProcess">
            <a:avLst/>
          </a:prstGeom>
          <a:solidFill>
            <a:srgbClr val="FFFFFF"/>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DDF9857C-3AC9-49E4-9FEA-D3D5A1A30D8E}"/>
              </a:ext>
            </a:extLst>
          </p:cNvPr>
          <p:cNvSpPr txBox="1"/>
          <p:nvPr/>
        </p:nvSpPr>
        <p:spPr>
          <a:xfrm>
            <a:off x="1113609" y="1298667"/>
            <a:ext cx="6917278" cy="493775"/>
          </a:xfrm>
          <a:prstGeom prst="rect">
            <a:avLst/>
          </a:prstGeom>
          <a:noFill/>
        </p:spPr>
        <p:txBody>
          <a:bodyPr wrap="none" tIns="72000" bIns="36000" rtlCol="0">
            <a:spAutoFit/>
          </a:bodyPr>
          <a:lstStyle/>
          <a:p>
            <a:pPr algn="ctr"/>
            <a:r>
              <a:rPr lang="ja-JP" altLang="en-US" sz="2500" dirty="0">
                <a:latin typeface="Segoe UI" panose="020B0502040204020203" pitchFamily="34" charset="0"/>
                <a:ea typeface="メイリオ" panose="020B0604030504040204" pitchFamily="50" charset="-128"/>
              </a:rPr>
              <a:t>この運動により空気を取り込み吐き出している</a:t>
            </a:r>
            <a:endParaRPr kumimoji="1" lang="ja-JP" altLang="en-US" sz="2500" dirty="0">
              <a:latin typeface="Segoe UI" panose="020B0502040204020203" pitchFamily="34" charset="0"/>
              <a:ea typeface="メイリオ" panose="020B0604030504040204" pitchFamily="50" charset="-128"/>
            </a:endParaRPr>
          </a:p>
        </p:txBody>
      </p:sp>
      <p:sp>
        <p:nvSpPr>
          <p:cNvPr id="9" name="スライド番号プレースホルダー 1">
            <a:extLst>
              <a:ext uri="{FF2B5EF4-FFF2-40B4-BE49-F238E27FC236}">
                <a16:creationId xmlns:a16="http://schemas.microsoft.com/office/drawing/2014/main" id="{A676A37A-A833-435A-B022-B230E0E84FAB}"/>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23</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4224249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normAutofit fontScale="90000"/>
          </a:bodyPr>
          <a:lstStyle/>
          <a:p>
            <a:r>
              <a:rPr kumimoji="1" lang="ja-JP" altLang="en-US" dirty="0"/>
              <a:t>第</a:t>
            </a:r>
            <a:r>
              <a:rPr kumimoji="1" lang="en-US" altLang="ja-JP" dirty="0"/>
              <a:t>Ⅱ</a:t>
            </a:r>
            <a:r>
              <a:rPr kumimoji="1" lang="ja-JP" altLang="en-US" dirty="0"/>
              <a:t>章の学習のポイント</a:t>
            </a:r>
          </a:p>
        </p:txBody>
      </p:sp>
      <p:sp>
        <p:nvSpPr>
          <p:cNvPr id="4" name="テキスト ボックス 3"/>
          <p:cNvSpPr txBox="1"/>
          <p:nvPr/>
        </p:nvSpPr>
        <p:spPr>
          <a:xfrm>
            <a:off x="251520" y="1224000"/>
            <a:ext cx="8640960" cy="5593839"/>
          </a:xfrm>
          <a:prstGeom prst="rect">
            <a:avLst/>
          </a:prstGeom>
          <a:noFill/>
        </p:spPr>
        <p:txBody>
          <a:bodyPr wrap="square" rtlCol="0">
            <a:spAutoFit/>
          </a:bodyPr>
          <a:lstStyle/>
          <a:p>
            <a:pPr>
              <a:spcBef>
                <a:spcPts val="500"/>
              </a:spcBef>
              <a:spcAft>
                <a:spcPts val="200"/>
              </a:spcAft>
            </a:pPr>
            <a:r>
              <a:rPr lang="ja-JP" altLang="en-US" sz="2000" b="1" dirty="0">
                <a:solidFill>
                  <a:schemeClr val="tx1">
                    <a:lumMod val="75000"/>
                    <a:lumOff val="25000"/>
                  </a:schemeClr>
                </a:solidFill>
                <a:latin typeface="Segoe UI" panose="020B0502040204020203" pitchFamily="34" charset="0"/>
                <a:ea typeface="メイリオ" panose="020B0604030504040204" pitchFamily="50" charset="-128"/>
              </a:rPr>
              <a:t>１．健康状態の把握</a:t>
            </a:r>
          </a:p>
          <a:p>
            <a:pPr marL="576000" indent="-252000"/>
            <a:r>
              <a:rPr lang="ja-JP" altLang="en-US" sz="2000" dirty="0">
                <a:solidFill>
                  <a:srgbClr val="C00000"/>
                </a:solidFill>
                <a:latin typeface="Segoe UI" panose="020B0502040204020203" pitchFamily="34" charset="0"/>
                <a:ea typeface="メイリオ" panose="020B0604030504040204" pitchFamily="50" charset="-128"/>
              </a:rPr>
              <a:t>▶</a:t>
            </a:r>
            <a:r>
              <a:rPr lang="ja-JP" altLang="en-US" sz="2000" dirty="0">
                <a:latin typeface="Segoe UI" panose="020B0502040204020203" pitchFamily="34" charset="0"/>
                <a:ea typeface="メイリオ" panose="020B0604030504040204" pitchFamily="50" charset="-128"/>
              </a:rPr>
              <a:t>対象者の状態を観察する方法と、いつもと様子が違う時の対応方法を学ぶ</a:t>
            </a:r>
            <a:endParaRPr lang="en-US" altLang="ja-JP" sz="2000" dirty="0">
              <a:latin typeface="Segoe UI" panose="020B0502040204020203" pitchFamily="34" charset="0"/>
              <a:ea typeface="メイリオ" panose="020B0604030504040204" pitchFamily="50" charset="-128"/>
            </a:endParaRPr>
          </a:p>
          <a:p>
            <a:pPr>
              <a:spcBef>
                <a:spcPts val="500"/>
              </a:spcBef>
              <a:spcAft>
                <a:spcPts val="200"/>
              </a:spcAft>
            </a:pPr>
            <a:r>
              <a:rPr lang="ja-JP" altLang="en-US" sz="2000" b="1" dirty="0">
                <a:solidFill>
                  <a:schemeClr val="tx1">
                    <a:lumMod val="75000"/>
                    <a:lumOff val="25000"/>
                  </a:schemeClr>
                </a:solidFill>
                <a:latin typeface="Segoe UI" panose="020B0502040204020203" pitchFamily="34" charset="0"/>
                <a:ea typeface="メイリオ" panose="020B0604030504040204" pitchFamily="50" charset="-128"/>
              </a:rPr>
              <a:t>２．感染予防</a:t>
            </a:r>
          </a:p>
          <a:p>
            <a:pPr marL="576000" indent="-252000"/>
            <a:r>
              <a:rPr lang="ja-JP" altLang="en-US" sz="2000" dirty="0">
                <a:solidFill>
                  <a:srgbClr val="C00000"/>
                </a:solidFill>
                <a:latin typeface="Segoe UI" panose="020B0502040204020203" pitchFamily="34" charset="0"/>
                <a:ea typeface="メイリオ" panose="020B0604030504040204" pitchFamily="50" charset="-128"/>
              </a:rPr>
              <a:t>▶</a:t>
            </a:r>
            <a:r>
              <a:rPr lang="ja-JP" altLang="en-US" sz="2000" dirty="0">
                <a:latin typeface="Segoe UI" panose="020B0502040204020203" pitchFamily="34" charset="0"/>
                <a:ea typeface="メイリオ" panose="020B0604030504040204" pitchFamily="50" charset="-128"/>
              </a:rPr>
              <a:t>喀痰吸引や経管栄養を実施する上で必要な、感染予防の知識・技術を学ぶ</a:t>
            </a:r>
            <a:endParaRPr lang="en-US" altLang="ja-JP" sz="2000" dirty="0">
              <a:latin typeface="Segoe UI" panose="020B0502040204020203" pitchFamily="34" charset="0"/>
              <a:ea typeface="メイリオ" panose="020B0604030504040204" pitchFamily="50" charset="-128"/>
            </a:endParaRPr>
          </a:p>
          <a:p>
            <a:pPr>
              <a:spcBef>
                <a:spcPts val="500"/>
              </a:spcBef>
              <a:spcAft>
                <a:spcPts val="200"/>
              </a:spcAft>
            </a:pPr>
            <a:r>
              <a:rPr lang="ja-JP" altLang="en-US" sz="2000" b="1" dirty="0">
                <a:solidFill>
                  <a:schemeClr val="tx1">
                    <a:lumMod val="75000"/>
                    <a:lumOff val="25000"/>
                  </a:schemeClr>
                </a:solidFill>
                <a:latin typeface="Segoe UI" panose="020B0502040204020203" pitchFamily="34" charset="0"/>
                <a:ea typeface="メイリオ" panose="020B0604030504040204" pitchFamily="50" charset="-128"/>
              </a:rPr>
              <a:t>３．呼吸の仕組みと呼吸障害</a:t>
            </a:r>
          </a:p>
          <a:p>
            <a:pPr marL="576000" indent="-252000"/>
            <a:r>
              <a:rPr lang="ja-JP" altLang="en-US" sz="2000" dirty="0">
                <a:solidFill>
                  <a:srgbClr val="C00000"/>
                </a:solidFill>
                <a:latin typeface="Segoe UI" panose="020B0502040204020203" pitchFamily="34" charset="0"/>
                <a:ea typeface="メイリオ" panose="020B0604030504040204" pitchFamily="50" charset="-128"/>
              </a:rPr>
              <a:t>▶</a:t>
            </a:r>
            <a:r>
              <a:rPr lang="ja-JP" altLang="en-US" sz="2000" dirty="0">
                <a:latin typeface="Segoe UI" panose="020B0502040204020203" pitchFamily="34" charset="0"/>
                <a:ea typeface="メイリオ" panose="020B0604030504040204" pitchFamily="50" charset="-128"/>
              </a:rPr>
              <a:t>呼吸の仕組みから呼吸障害がどのように起こるのかを理解し、</a:t>
            </a:r>
            <a:r>
              <a:rPr lang="zh-TW" altLang="en-US" sz="2000" dirty="0">
                <a:latin typeface="Segoe UI" panose="020B0502040204020203" pitchFamily="34" charset="0"/>
                <a:ea typeface="メイリオ" panose="020B0604030504040204" pitchFamily="50" charset="-128"/>
              </a:rPr>
              <a:t>人工呼吸器療法</a:t>
            </a:r>
            <a:r>
              <a:rPr lang="ja-JP" altLang="en-US" sz="2000" dirty="0">
                <a:latin typeface="Segoe UI" panose="020B0502040204020203" pitchFamily="34" charset="0"/>
                <a:ea typeface="メイリオ" panose="020B0604030504040204" pitchFamily="50" charset="-128"/>
              </a:rPr>
              <a:t>と人工呼吸器使用者を支援する際の留意点を学ぶ</a:t>
            </a:r>
          </a:p>
          <a:p>
            <a:pPr>
              <a:spcBef>
                <a:spcPts val="500"/>
              </a:spcBef>
              <a:spcAft>
                <a:spcPts val="200"/>
              </a:spcAft>
            </a:pPr>
            <a:r>
              <a:rPr lang="ja-JP" altLang="en-US" sz="2000" b="1" dirty="0">
                <a:solidFill>
                  <a:schemeClr val="tx1">
                    <a:lumMod val="75000"/>
                    <a:lumOff val="25000"/>
                  </a:schemeClr>
                </a:solidFill>
                <a:latin typeface="Segoe UI" panose="020B0502040204020203" pitchFamily="34" charset="0"/>
                <a:ea typeface="メイリオ" panose="020B0604030504040204" pitchFamily="50" charset="-128"/>
              </a:rPr>
              <a:t>４．喀痰の吸引</a:t>
            </a:r>
          </a:p>
          <a:p>
            <a:pPr marL="576000" indent="-252000"/>
            <a:r>
              <a:rPr lang="ja-JP" altLang="en-US" sz="2000" dirty="0">
                <a:solidFill>
                  <a:srgbClr val="C00000"/>
                </a:solidFill>
                <a:latin typeface="Segoe UI" panose="020B0502040204020203" pitchFamily="34" charset="0"/>
                <a:ea typeface="メイリオ" panose="020B0604030504040204" pitchFamily="50" charset="-128"/>
              </a:rPr>
              <a:t>▶</a:t>
            </a:r>
            <a:r>
              <a:rPr lang="ja-JP" altLang="en-US" sz="2000" dirty="0">
                <a:latin typeface="Segoe UI" panose="020B0502040204020203" pitchFamily="34" charset="0"/>
                <a:ea typeface="メイリオ" panose="020B0604030504040204" pitchFamily="50" charset="-128"/>
              </a:rPr>
              <a:t>喀痰を排出する仕組みから、なぜ吸引が必要になるのかを理解し、喀痰吸引のコツ・注意点、基本となる手順、ヒヤリ・ハット、アクシデントについて学ぶ</a:t>
            </a:r>
          </a:p>
          <a:p>
            <a:pPr>
              <a:spcBef>
                <a:spcPts val="500"/>
              </a:spcBef>
              <a:spcAft>
                <a:spcPts val="200"/>
              </a:spcAft>
            </a:pPr>
            <a:r>
              <a:rPr lang="ja-JP" altLang="en-US" sz="2000" b="1" dirty="0">
                <a:solidFill>
                  <a:schemeClr val="tx1">
                    <a:lumMod val="75000"/>
                    <a:lumOff val="25000"/>
                  </a:schemeClr>
                </a:solidFill>
                <a:latin typeface="Segoe UI" panose="020B0502040204020203" pitchFamily="34" charset="0"/>
                <a:ea typeface="メイリオ" panose="020B0604030504040204" pitchFamily="50" charset="-128"/>
              </a:rPr>
              <a:t>５．経管栄養</a:t>
            </a:r>
          </a:p>
          <a:p>
            <a:pPr marL="576000" indent="-252000"/>
            <a:r>
              <a:rPr lang="ja-JP" altLang="en-US" sz="2000" dirty="0">
                <a:solidFill>
                  <a:srgbClr val="C00000"/>
                </a:solidFill>
                <a:latin typeface="Segoe UI" panose="020B0502040204020203" pitchFamily="34" charset="0"/>
                <a:ea typeface="メイリオ" panose="020B0604030504040204" pitchFamily="50" charset="-128"/>
              </a:rPr>
              <a:t>▶</a:t>
            </a:r>
            <a:r>
              <a:rPr lang="ja-JP" altLang="en-US" sz="2000" dirty="0">
                <a:latin typeface="Segoe UI" panose="020B0502040204020203" pitchFamily="34" charset="0"/>
                <a:ea typeface="メイリオ" panose="020B0604030504040204" pitchFamily="50" charset="-128"/>
              </a:rPr>
              <a:t>栄養補給の仕組みと経管栄養法の利点・注意点を理解し、基本となる手順、緊急時の対応方法について学ぶ</a:t>
            </a:r>
          </a:p>
        </p:txBody>
      </p:sp>
      <p:sp>
        <p:nvSpPr>
          <p:cNvPr id="8" name="テキスト ボックス 7">
            <a:extLst>
              <a:ext uri="{FF2B5EF4-FFF2-40B4-BE49-F238E27FC236}">
                <a16:creationId xmlns:a16="http://schemas.microsoft.com/office/drawing/2014/main" id="{D39444F0-5878-4BA1-8C80-CCA43DEBD90D}"/>
              </a:ext>
            </a:extLst>
          </p:cNvPr>
          <p:cNvSpPr txBox="1"/>
          <p:nvPr/>
        </p:nvSpPr>
        <p:spPr>
          <a:xfrm>
            <a:off x="6154916" y="169200"/>
            <a:ext cx="1441420" cy="307777"/>
          </a:xfrm>
          <a:prstGeom prst="rect">
            <a:avLst/>
          </a:prstGeom>
          <a:noFill/>
        </p:spPr>
        <p:txBody>
          <a:bodyPr wrap="none" rtlCol="0">
            <a:spAutoFit/>
          </a:bodyPr>
          <a:lstStyle/>
          <a:p>
            <a:r>
              <a:rPr lang="ja-JP" altLang="en-US" sz="1400" b="1" dirty="0">
                <a:solidFill>
                  <a:schemeClr val="bg1"/>
                </a:solidFill>
                <a:latin typeface="游ゴシック" panose="020B0400000000000000" pitchFamily="50" charset="-128"/>
                <a:ea typeface="游ゴシック" panose="020B0400000000000000" pitchFamily="50" charset="-128"/>
              </a:rPr>
              <a:t>学習のポイント</a:t>
            </a:r>
            <a:endParaRPr kumimoji="1" lang="ja-JP" altLang="en-US" sz="1400" b="1" dirty="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9614205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6">
            <a:extLst>
              <a:ext uri="{FF2B5EF4-FFF2-40B4-BE49-F238E27FC236}">
                <a16:creationId xmlns:a16="http://schemas.microsoft.com/office/drawing/2014/main" id="{80C5183E-CAB4-4FE6-9D99-F4ED89CA5AB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18842" y="1268760"/>
            <a:ext cx="7083361" cy="507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C1F16E52-215F-4A68-A478-D0BE91F0D63C}"/>
              </a:ext>
            </a:extLst>
          </p:cNvPr>
          <p:cNvSpPr>
            <a:spLocks noGrp="1"/>
          </p:cNvSpPr>
          <p:nvPr>
            <p:ph type="title"/>
          </p:nvPr>
        </p:nvSpPr>
        <p:spPr/>
        <p:txBody>
          <a:bodyPr>
            <a:normAutofit fontScale="90000"/>
          </a:bodyPr>
          <a:lstStyle/>
          <a:p>
            <a:r>
              <a:rPr kumimoji="1" lang="ja-JP" altLang="en-US" dirty="0"/>
              <a:t>呼吸器官のなまえ</a:t>
            </a:r>
          </a:p>
        </p:txBody>
      </p:sp>
      <p:sp>
        <p:nvSpPr>
          <p:cNvPr id="7" name="テキスト ボックス 6">
            <a:extLst>
              <a:ext uri="{FF2B5EF4-FFF2-40B4-BE49-F238E27FC236}">
                <a16:creationId xmlns:a16="http://schemas.microsoft.com/office/drawing/2014/main" id="{3C0405E1-294E-47DE-A869-3408502FB19C}"/>
              </a:ext>
            </a:extLst>
          </p:cNvPr>
          <p:cNvSpPr txBox="1"/>
          <p:nvPr/>
        </p:nvSpPr>
        <p:spPr>
          <a:xfrm>
            <a:off x="6074638" y="169200"/>
            <a:ext cx="1593706"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3-1.</a:t>
            </a:r>
            <a:r>
              <a:rPr lang="ja-JP" altLang="en-US" sz="1400" b="1" dirty="0">
                <a:solidFill>
                  <a:schemeClr val="bg1"/>
                </a:solidFill>
                <a:latin typeface="游ゴシック" panose="020B0400000000000000" pitchFamily="50" charset="-128"/>
                <a:ea typeface="游ゴシック" panose="020B0400000000000000" pitchFamily="50" charset="-128"/>
              </a:rPr>
              <a:t>呼吸の仕組み</a:t>
            </a:r>
          </a:p>
        </p:txBody>
      </p:sp>
      <p:sp>
        <p:nvSpPr>
          <p:cNvPr id="5" name="スライド番号プレースホルダー 1">
            <a:extLst>
              <a:ext uri="{FF2B5EF4-FFF2-40B4-BE49-F238E27FC236}">
                <a16:creationId xmlns:a16="http://schemas.microsoft.com/office/drawing/2014/main" id="{05555E90-C8C7-4D44-94A4-85EF6324B1C8}"/>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24</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4311071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a:extLst>
              <a:ext uri="{FF2B5EF4-FFF2-40B4-BE49-F238E27FC236}">
                <a16:creationId xmlns:a16="http://schemas.microsoft.com/office/drawing/2014/main" id="{AE7462A7-5EF4-417B-AE27-4F5932E04E22}"/>
              </a:ext>
            </a:extLst>
          </p:cNvPr>
          <p:cNvSpPr>
            <a:spLocks noGrp="1" noChangeArrowheads="1"/>
          </p:cNvSpPr>
          <p:nvPr>
            <p:ph type="body" sz="half" idx="4294967295"/>
          </p:nvPr>
        </p:nvSpPr>
        <p:spPr>
          <a:xfrm>
            <a:off x="503238" y="1340768"/>
            <a:ext cx="8640762" cy="4852987"/>
          </a:xfrm>
        </p:spPr>
        <p:txBody>
          <a:bodyPr>
            <a:noAutofit/>
          </a:bodyPr>
          <a:lstStyle/>
          <a:p>
            <a:pPr eaLnBrk="1" hangingPunct="1">
              <a:lnSpc>
                <a:spcPct val="90000"/>
              </a:lnSpc>
              <a:buClr>
                <a:schemeClr val="tx1">
                  <a:lumMod val="50000"/>
                  <a:lumOff val="50000"/>
                </a:schemeClr>
              </a:buClr>
              <a:buFont typeface="Wingdings" pitchFamily="2" charset="2"/>
              <a:buChar char="l"/>
              <a:defRPr/>
            </a:pPr>
            <a:r>
              <a:rPr lang="ja-JP" altLang="en-US" sz="2400" b="1" dirty="0"/>
              <a:t>呼吸の回数</a:t>
            </a:r>
          </a:p>
          <a:p>
            <a:pPr marL="540000" eaLnBrk="1" hangingPunct="1">
              <a:lnSpc>
                <a:spcPct val="90000"/>
              </a:lnSpc>
              <a:buFontTx/>
              <a:buNone/>
              <a:defRPr/>
            </a:pPr>
            <a:r>
              <a:rPr lang="ja-JP" altLang="en-US" sz="2400" dirty="0"/>
              <a:t>　</a:t>
            </a:r>
            <a:r>
              <a:rPr lang="ja-JP" altLang="en-US" sz="2400" dirty="0">
                <a:latin typeface="+mn-ea"/>
              </a:rPr>
              <a:t>　成人・・・・１分間に（</a:t>
            </a:r>
            <a:r>
              <a:rPr lang="en-US" altLang="ja-JP" sz="2400" dirty="0">
                <a:latin typeface="+mn-ea"/>
              </a:rPr>
              <a:t>12</a:t>
            </a:r>
            <a:r>
              <a:rPr lang="ja-JP" altLang="en-US" sz="2400" dirty="0">
                <a:latin typeface="+mn-ea"/>
              </a:rPr>
              <a:t>～</a:t>
            </a:r>
            <a:r>
              <a:rPr lang="en-US" altLang="ja-JP" sz="2400" dirty="0">
                <a:latin typeface="+mn-ea"/>
              </a:rPr>
              <a:t>20</a:t>
            </a:r>
            <a:r>
              <a:rPr lang="ja-JP" altLang="en-US" sz="2400" dirty="0">
                <a:latin typeface="+mn-ea"/>
              </a:rPr>
              <a:t>）回</a:t>
            </a:r>
          </a:p>
          <a:p>
            <a:pPr marL="720000" eaLnBrk="1" hangingPunct="1">
              <a:lnSpc>
                <a:spcPct val="90000"/>
              </a:lnSpc>
              <a:spcBef>
                <a:spcPts val="1200"/>
              </a:spcBef>
              <a:buFontTx/>
              <a:buNone/>
              <a:defRPr/>
            </a:pPr>
            <a:r>
              <a:rPr lang="ja-JP" altLang="en-US" sz="2400" dirty="0"/>
              <a:t>　　　　 年齢が若いほど呼吸数は（多い？  少ない？）</a:t>
            </a:r>
          </a:p>
          <a:p>
            <a:pPr eaLnBrk="1" hangingPunct="1">
              <a:lnSpc>
                <a:spcPct val="90000"/>
              </a:lnSpc>
              <a:buFontTx/>
              <a:buNone/>
              <a:defRPr/>
            </a:pPr>
            <a:endParaRPr lang="ja-JP" altLang="en-US" sz="1800" dirty="0"/>
          </a:p>
          <a:p>
            <a:pPr>
              <a:lnSpc>
                <a:spcPct val="90000"/>
              </a:lnSpc>
              <a:buClr>
                <a:schemeClr val="tx1">
                  <a:lumMod val="50000"/>
                  <a:lumOff val="50000"/>
                </a:schemeClr>
              </a:buClr>
              <a:buFont typeface="Wingdings" pitchFamily="2" charset="2"/>
              <a:buChar char="l"/>
              <a:defRPr/>
            </a:pPr>
            <a:r>
              <a:rPr lang="ja-JP" altLang="en-US" sz="2400" b="1" dirty="0"/>
              <a:t>呼吸のしかた</a:t>
            </a:r>
          </a:p>
          <a:p>
            <a:pPr marL="540000" eaLnBrk="1" hangingPunct="1">
              <a:lnSpc>
                <a:spcPct val="90000"/>
              </a:lnSpc>
              <a:buFontTx/>
              <a:buNone/>
              <a:defRPr/>
            </a:pPr>
            <a:r>
              <a:rPr lang="ja-JP" altLang="en-US" sz="2400" dirty="0"/>
              <a:t>　　胸やお腹が一定の高さで上下運動している</a:t>
            </a:r>
          </a:p>
          <a:p>
            <a:pPr marL="540000" eaLnBrk="1" hangingPunct="1">
              <a:lnSpc>
                <a:spcPct val="90000"/>
              </a:lnSpc>
              <a:buFontTx/>
              <a:buNone/>
              <a:defRPr/>
            </a:pPr>
            <a:r>
              <a:rPr lang="ja-JP" altLang="en-US" sz="2400" dirty="0"/>
              <a:t>　　リズムが一定、スムーズに呼吸している</a:t>
            </a:r>
          </a:p>
          <a:p>
            <a:pPr eaLnBrk="1" hangingPunct="1">
              <a:lnSpc>
                <a:spcPct val="90000"/>
              </a:lnSpc>
              <a:buFontTx/>
              <a:buNone/>
              <a:defRPr/>
            </a:pPr>
            <a:endParaRPr lang="ja-JP" altLang="en-US" sz="900" dirty="0"/>
          </a:p>
          <a:p>
            <a:pPr eaLnBrk="1" hangingPunct="1">
              <a:lnSpc>
                <a:spcPct val="90000"/>
              </a:lnSpc>
              <a:buClr>
                <a:schemeClr val="tx1">
                  <a:lumMod val="50000"/>
                  <a:lumOff val="50000"/>
                </a:schemeClr>
              </a:buClr>
              <a:buFont typeface="Wingdings" pitchFamily="2" charset="2"/>
              <a:buChar char="l"/>
              <a:defRPr/>
            </a:pPr>
            <a:r>
              <a:rPr lang="ja-JP" altLang="en-US" sz="2400" b="1" dirty="0"/>
              <a:t>呼吸の音</a:t>
            </a:r>
          </a:p>
          <a:p>
            <a:pPr marL="540000" eaLnBrk="1" hangingPunct="1">
              <a:lnSpc>
                <a:spcPct val="90000"/>
              </a:lnSpc>
              <a:buFontTx/>
              <a:buNone/>
              <a:defRPr/>
            </a:pPr>
            <a:r>
              <a:rPr lang="ja-JP" altLang="en-US" sz="2400" dirty="0"/>
              <a:t>　　スースー</a:t>
            </a:r>
            <a:endParaRPr lang="en-US" altLang="ja-JP" sz="2400" dirty="0"/>
          </a:p>
          <a:p>
            <a:pPr marL="540000" eaLnBrk="1" hangingPunct="1">
              <a:lnSpc>
                <a:spcPct val="90000"/>
              </a:lnSpc>
              <a:buFontTx/>
              <a:buNone/>
              <a:defRPr/>
            </a:pPr>
            <a:endParaRPr lang="en-US" altLang="ja-JP" sz="900" dirty="0"/>
          </a:p>
          <a:p>
            <a:pPr>
              <a:buClr>
                <a:schemeClr val="tx1">
                  <a:lumMod val="50000"/>
                  <a:lumOff val="50000"/>
                </a:schemeClr>
              </a:buClr>
              <a:buFont typeface="Wingdings" pitchFamily="2" charset="2"/>
              <a:buChar char="l"/>
              <a:defRPr/>
            </a:pPr>
            <a:r>
              <a:rPr lang="ja-JP" altLang="en-US" sz="2400" dirty="0"/>
              <a:t>日頃の呼吸数の変動を知っておき、通常と異なる場合は、注意が必要</a:t>
            </a:r>
            <a:endParaRPr lang="en-US" altLang="ja-JP" sz="2400" dirty="0"/>
          </a:p>
          <a:p>
            <a:pPr marL="540000" eaLnBrk="1" hangingPunct="1">
              <a:lnSpc>
                <a:spcPct val="90000"/>
              </a:lnSpc>
              <a:buFontTx/>
              <a:buNone/>
              <a:defRPr/>
            </a:pPr>
            <a:endParaRPr lang="ja-JP" altLang="en-US" sz="2400" dirty="0"/>
          </a:p>
        </p:txBody>
      </p:sp>
      <p:sp>
        <p:nvSpPr>
          <p:cNvPr id="3" name="タイトル 2">
            <a:extLst>
              <a:ext uri="{FF2B5EF4-FFF2-40B4-BE49-F238E27FC236}">
                <a16:creationId xmlns:a16="http://schemas.microsoft.com/office/drawing/2014/main" id="{13E42CA3-8005-4A90-A6B8-716B502C7ABC}"/>
              </a:ext>
            </a:extLst>
          </p:cNvPr>
          <p:cNvSpPr>
            <a:spLocks noGrp="1"/>
          </p:cNvSpPr>
          <p:nvPr>
            <p:ph type="title"/>
          </p:nvPr>
        </p:nvSpPr>
        <p:spPr/>
        <p:txBody>
          <a:bodyPr>
            <a:normAutofit fontScale="90000"/>
          </a:bodyPr>
          <a:lstStyle/>
          <a:p>
            <a:r>
              <a:rPr lang="ja-JP" altLang="en-US" dirty="0"/>
              <a:t>正常な呼吸</a:t>
            </a:r>
          </a:p>
        </p:txBody>
      </p:sp>
      <p:grpSp>
        <p:nvGrpSpPr>
          <p:cNvPr id="4" name="グループ化 3"/>
          <p:cNvGrpSpPr/>
          <p:nvPr/>
        </p:nvGrpSpPr>
        <p:grpSpPr>
          <a:xfrm>
            <a:off x="1619672" y="2071762"/>
            <a:ext cx="569912" cy="565150"/>
            <a:chOff x="1298712" y="2367168"/>
            <a:chExt cx="569912" cy="565150"/>
          </a:xfrm>
        </p:grpSpPr>
        <p:sp>
          <p:nvSpPr>
            <p:cNvPr id="18438" name="Oval 6">
              <a:extLst>
                <a:ext uri="{FF2B5EF4-FFF2-40B4-BE49-F238E27FC236}">
                  <a16:creationId xmlns:a16="http://schemas.microsoft.com/office/drawing/2014/main" id="{30BC6192-0532-4707-A2C1-E321471FE33B}"/>
                </a:ext>
              </a:extLst>
            </p:cNvPr>
            <p:cNvSpPr>
              <a:spLocks noChangeArrowheads="1"/>
            </p:cNvSpPr>
            <p:nvPr/>
          </p:nvSpPr>
          <p:spPr bwMode="auto">
            <a:xfrm>
              <a:off x="1339193" y="2405268"/>
              <a:ext cx="488950" cy="488950"/>
            </a:xfrm>
            <a:prstGeom prst="ellipse">
              <a:avLst/>
            </a:prstGeom>
            <a:solidFill>
              <a:srgbClr val="C00000"/>
            </a:solidFill>
            <a:ln w="38100">
              <a:solidFill>
                <a:srgbClr val="FF5050"/>
              </a:solidFill>
              <a:round/>
              <a:headEnd/>
              <a:tailEnd/>
            </a:ln>
          </p:spPr>
          <p:txBody>
            <a:bodyPr wrap="none" anchor="ct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700"/>
            </a:p>
          </p:txBody>
        </p:sp>
        <p:sp>
          <p:nvSpPr>
            <p:cNvPr id="18439" name="Text Box 7">
              <a:extLst>
                <a:ext uri="{FF2B5EF4-FFF2-40B4-BE49-F238E27FC236}">
                  <a16:creationId xmlns:a16="http://schemas.microsoft.com/office/drawing/2014/main" id="{147B6C9D-572A-4523-B475-1666FCCA8F5D}"/>
                </a:ext>
              </a:extLst>
            </p:cNvPr>
            <p:cNvSpPr txBox="1">
              <a:spLocks noChangeArrowheads="1"/>
            </p:cNvSpPr>
            <p:nvPr/>
          </p:nvSpPr>
          <p:spPr bwMode="auto">
            <a:xfrm>
              <a:off x="1298712" y="2367168"/>
              <a:ext cx="569912"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b="1" dirty="0">
                  <a:solidFill>
                    <a:schemeClr val="bg1"/>
                  </a:solidFill>
                  <a:latin typeface="HGP創英角ｺﾞｼｯｸUB" panose="020B0900000000000000" pitchFamily="50" charset="-128"/>
                  <a:ea typeface="HGP創英角ｺﾞｼｯｸUB" panose="020B0900000000000000" pitchFamily="50" charset="-128"/>
                </a:rPr>
                <a:t>？</a:t>
              </a:r>
            </a:p>
          </p:txBody>
        </p:sp>
      </p:grpSp>
      <p:sp>
        <p:nvSpPr>
          <p:cNvPr id="11" name="テキスト ボックス 10">
            <a:extLst>
              <a:ext uri="{FF2B5EF4-FFF2-40B4-BE49-F238E27FC236}">
                <a16:creationId xmlns:a16="http://schemas.microsoft.com/office/drawing/2014/main" id="{2C99E7A7-6E87-47DB-9FEB-1587B07570D6}"/>
              </a:ext>
            </a:extLst>
          </p:cNvPr>
          <p:cNvSpPr txBox="1"/>
          <p:nvPr/>
        </p:nvSpPr>
        <p:spPr>
          <a:xfrm>
            <a:off x="6074638" y="169200"/>
            <a:ext cx="1593706"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3-1.</a:t>
            </a:r>
            <a:r>
              <a:rPr lang="ja-JP" altLang="en-US" sz="1400" b="1" dirty="0">
                <a:solidFill>
                  <a:schemeClr val="bg1"/>
                </a:solidFill>
                <a:latin typeface="游ゴシック" panose="020B0400000000000000" pitchFamily="50" charset="-128"/>
                <a:ea typeface="游ゴシック" panose="020B0400000000000000" pitchFamily="50" charset="-128"/>
              </a:rPr>
              <a:t>呼吸の仕組み</a:t>
            </a:r>
          </a:p>
        </p:txBody>
      </p:sp>
      <p:sp>
        <p:nvSpPr>
          <p:cNvPr id="12" name="テキスト ボックス 11">
            <a:extLst>
              <a:ext uri="{FF2B5EF4-FFF2-40B4-BE49-F238E27FC236}">
                <a16:creationId xmlns:a16="http://schemas.microsoft.com/office/drawing/2014/main" id="{94A1C2F2-1DE4-44F1-870F-20C19C9DBF9C}"/>
              </a:ext>
            </a:extLst>
          </p:cNvPr>
          <p:cNvSpPr txBox="1"/>
          <p:nvPr/>
        </p:nvSpPr>
        <p:spPr>
          <a:xfrm>
            <a:off x="351835" y="6222504"/>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9" name="スライド番号プレースホルダー 1">
            <a:extLst>
              <a:ext uri="{FF2B5EF4-FFF2-40B4-BE49-F238E27FC236}">
                <a16:creationId xmlns:a16="http://schemas.microsoft.com/office/drawing/2014/main" id="{96017DA8-9318-4898-AD6C-630B45E44117}"/>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25</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9762799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11" descr="2_呼吸がしづらい状態">
            <a:extLst>
              <a:ext uri="{FF2B5EF4-FFF2-40B4-BE49-F238E27FC236}">
                <a16:creationId xmlns:a16="http://schemas.microsoft.com/office/drawing/2014/main" id="{3BCF64DA-A049-42C0-BE5B-04FA699143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675" y="1197545"/>
            <a:ext cx="7788757" cy="5183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タイトル 2">
            <a:extLst>
              <a:ext uri="{FF2B5EF4-FFF2-40B4-BE49-F238E27FC236}">
                <a16:creationId xmlns:a16="http://schemas.microsoft.com/office/drawing/2014/main" id="{93A4F0E1-830F-42DE-906E-8D96A9D4BB6B}"/>
              </a:ext>
            </a:extLst>
          </p:cNvPr>
          <p:cNvSpPr>
            <a:spLocks noGrp="1"/>
          </p:cNvSpPr>
          <p:nvPr>
            <p:ph type="title"/>
          </p:nvPr>
        </p:nvSpPr>
        <p:spPr/>
        <p:txBody>
          <a:bodyPr>
            <a:normAutofit fontScale="90000"/>
          </a:bodyPr>
          <a:lstStyle/>
          <a:p>
            <a:r>
              <a:rPr lang="ja-JP" altLang="en-US" dirty="0"/>
              <a:t>呼吸がしづらい状態</a:t>
            </a:r>
          </a:p>
        </p:txBody>
      </p:sp>
      <p:sp>
        <p:nvSpPr>
          <p:cNvPr id="7" name="テキスト ボックス 6">
            <a:extLst>
              <a:ext uri="{FF2B5EF4-FFF2-40B4-BE49-F238E27FC236}">
                <a16:creationId xmlns:a16="http://schemas.microsoft.com/office/drawing/2014/main" id="{951E3DD8-35AF-4124-8A18-A7877546FCD1}"/>
              </a:ext>
            </a:extLst>
          </p:cNvPr>
          <p:cNvSpPr txBox="1"/>
          <p:nvPr/>
        </p:nvSpPr>
        <p:spPr>
          <a:xfrm>
            <a:off x="6218654" y="169200"/>
            <a:ext cx="1234633"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3-2.</a:t>
            </a:r>
            <a:r>
              <a:rPr lang="ja-JP" altLang="en-US" sz="1400" b="1" dirty="0">
                <a:solidFill>
                  <a:schemeClr val="bg1"/>
                </a:solidFill>
                <a:latin typeface="游ゴシック" panose="020B0400000000000000" pitchFamily="50" charset="-128"/>
                <a:ea typeface="游ゴシック" panose="020B0400000000000000" pitchFamily="50" charset="-128"/>
              </a:rPr>
              <a:t>呼吸障害</a:t>
            </a:r>
          </a:p>
        </p:txBody>
      </p:sp>
      <p:sp>
        <p:nvSpPr>
          <p:cNvPr id="5" name="スライド番号プレースホルダー 1">
            <a:extLst>
              <a:ext uri="{FF2B5EF4-FFF2-40B4-BE49-F238E27FC236}">
                <a16:creationId xmlns:a16="http://schemas.microsoft.com/office/drawing/2014/main" id="{02A31720-4080-431B-BCEA-1C6B216C3BDD}"/>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26</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7044707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08475502-9043-4FCC-B0AF-6871E3409D83}"/>
              </a:ext>
            </a:extLst>
          </p:cNvPr>
          <p:cNvSpPr>
            <a:spLocks noGrp="1"/>
          </p:cNvSpPr>
          <p:nvPr>
            <p:ph type="title"/>
          </p:nvPr>
        </p:nvSpPr>
        <p:spPr/>
        <p:txBody>
          <a:bodyPr>
            <a:normAutofit fontScale="90000"/>
          </a:bodyPr>
          <a:lstStyle/>
          <a:p>
            <a:r>
              <a:rPr lang="ja-JP" altLang="en-US" dirty="0"/>
              <a:t>呼吸がしづらくなる原因</a:t>
            </a:r>
          </a:p>
        </p:txBody>
      </p:sp>
      <p:sp>
        <p:nvSpPr>
          <p:cNvPr id="20" name="テキスト ボックス 19">
            <a:extLst>
              <a:ext uri="{FF2B5EF4-FFF2-40B4-BE49-F238E27FC236}">
                <a16:creationId xmlns:a16="http://schemas.microsoft.com/office/drawing/2014/main" id="{B6257F7B-1A6A-4311-A5D8-5E76DC57745C}"/>
              </a:ext>
            </a:extLst>
          </p:cNvPr>
          <p:cNvSpPr txBox="1"/>
          <p:nvPr/>
        </p:nvSpPr>
        <p:spPr>
          <a:xfrm>
            <a:off x="6218654" y="169200"/>
            <a:ext cx="1234633"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3-2.</a:t>
            </a:r>
            <a:r>
              <a:rPr lang="ja-JP" altLang="en-US" sz="1400" b="1" dirty="0">
                <a:solidFill>
                  <a:schemeClr val="bg1"/>
                </a:solidFill>
                <a:latin typeface="游ゴシック" panose="020B0400000000000000" pitchFamily="50" charset="-128"/>
                <a:ea typeface="游ゴシック" panose="020B0400000000000000" pitchFamily="50" charset="-128"/>
              </a:rPr>
              <a:t>呼吸障害</a:t>
            </a:r>
          </a:p>
        </p:txBody>
      </p:sp>
      <p:sp>
        <p:nvSpPr>
          <p:cNvPr id="18" name="Oval 4">
            <a:extLst>
              <a:ext uri="{FF2B5EF4-FFF2-40B4-BE49-F238E27FC236}">
                <a16:creationId xmlns:a16="http://schemas.microsoft.com/office/drawing/2014/main" id="{4A730269-190E-4FAF-A300-B891FF15D5EA}"/>
              </a:ext>
            </a:extLst>
          </p:cNvPr>
          <p:cNvSpPr>
            <a:spLocks noChangeArrowheads="1"/>
          </p:cNvSpPr>
          <p:nvPr/>
        </p:nvSpPr>
        <p:spPr bwMode="auto">
          <a:xfrm>
            <a:off x="395288" y="1340768"/>
            <a:ext cx="2880989" cy="1708075"/>
          </a:xfrm>
          <a:prstGeom prst="ellipse">
            <a:avLst/>
          </a:prstGeom>
          <a:solidFill>
            <a:schemeClr val="bg1"/>
          </a:solidFill>
          <a:ln w="28575" cmpd="sng">
            <a:solidFill>
              <a:srgbClr val="002060"/>
            </a:solidFill>
            <a:prstDash val="solid"/>
            <a:round/>
            <a:headEnd/>
            <a:tailEnd/>
          </a:ln>
        </p:spPr>
        <p:txBody>
          <a:bodyPr wrap="none" lIns="87269" tIns="43635" rIns="87269" bIns="43635" anchor="ctr"/>
          <a:lstStyle/>
          <a:p>
            <a:pPr algn="ctr" defTabSz="873125" eaLnBrk="1" hangingPunct="1">
              <a:defRPr/>
            </a:pPr>
            <a:r>
              <a:rPr lang="ja-JP" altLang="en-US" sz="2600" b="1" dirty="0">
                <a:solidFill>
                  <a:srgbClr val="002060"/>
                </a:solidFill>
                <a:latin typeface="Segoe UI" panose="020B0502040204020203" pitchFamily="34" charset="0"/>
                <a:ea typeface="メイリオ" panose="020B0604030504040204" pitchFamily="50" charset="-128"/>
              </a:rPr>
              <a:t>換気がうまく</a:t>
            </a:r>
            <a:endParaRPr lang="en-US" altLang="ja-JP" sz="2600" b="1" dirty="0">
              <a:solidFill>
                <a:srgbClr val="002060"/>
              </a:solidFill>
              <a:latin typeface="Segoe UI" panose="020B0502040204020203" pitchFamily="34" charset="0"/>
              <a:ea typeface="メイリオ" panose="020B0604030504040204" pitchFamily="50" charset="-128"/>
            </a:endParaRPr>
          </a:p>
          <a:p>
            <a:pPr algn="ctr" defTabSz="873125" eaLnBrk="1" hangingPunct="1">
              <a:defRPr/>
            </a:pPr>
            <a:r>
              <a:rPr lang="ja-JP" altLang="en-US" sz="2600" b="1" dirty="0">
                <a:solidFill>
                  <a:srgbClr val="002060"/>
                </a:solidFill>
                <a:latin typeface="Segoe UI" panose="020B0502040204020203" pitchFamily="34" charset="0"/>
                <a:ea typeface="メイリオ" panose="020B0604030504040204" pitchFamily="50" charset="-128"/>
              </a:rPr>
              <a:t>されていない</a:t>
            </a:r>
          </a:p>
        </p:txBody>
      </p:sp>
      <p:sp>
        <p:nvSpPr>
          <p:cNvPr id="22" name="Oval 5">
            <a:extLst>
              <a:ext uri="{FF2B5EF4-FFF2-40B4-BE49-F238E27FC236}">
                <a16:creationId xmlns:a16="http://schemas.microsoft.com/office/drawing/2014/main" id="{EF942519-65A5-4E58-88F2-FBE64B7801B4}"/>
              </a:ext>
            </a:extLst>
          </p:cNvPr>
          <p:cNvSpPr>
            <a:spLocks noChangeArrowheads="1"/>
          </p:cNvSpPr>
          <p:nvPr/>
        </p:nvSpPr>
        <p:spPr bwMode="auto">
          <a:xfrm>
            <a:off x="4501654" y="4791720"/>
            <a:ext cx="3814762" cy="1656184"/>
          </a:xfrm>
          <a:prstGeom prst="ellipse">
            <a:avLst/>
          </a:prstGeom>
          <a:solidFill>
            <a:schemeClr val="bg1"/>
          </a:solidFill>
          <a:ln w="28575">
            <a:solidFill>
              <a:srgbClr val="C00000"/>
            </a:solidFill>
            <a:prstDash val="solid"/>
            <a:round/>
            <a:headEnd/>
            <a:tailEnd/>
          </a:ln>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600" b="1" dirty="0">
                <a:solidFill>
                  <a:srgbClr val="C00000"/>
                </a:solidFill>
                <a:latin typeface="Segoe UI" panose="020B0502040204020203" pitchFamily="34" charset="0"/>
                <a:ea typeface="メイリオ" panose="020B0604030504040204" pitchFamily="50" charset="-128"/>
              </a:rPr>
              <a:t>ガス交換が</a:t>
            </a:r>
          </a:p>
          <a:p>
            <a:pPr algn="ctr" eaLnBrk="1" hangingPunct="1">
              <a:spcBef>
                <a:spcPct val="0"/>
              </a:spcBef>
              <a:buFontTx/>
              <a:buNone/>
            </a:pPr>
            <a:r>
              <a:rPr lang="ja-JP" altLang="en-US" sz="2600" b="1" dirty="0">
                <a:solidFill>
                  <a:srgbClr val="C00000"/>
                </a:solidFill>
                <a:latin typeface="Segoe UI" panose="020B0502040204020203" pitchFamily="34" charset="0"/>
                <a:ea typeface="メイリオ" panose="020B0604030504040204" pitchFamily="50" charset="-128"/>
              </a:rPr>
              <a:t>十分にされていない</a:t>
            </a:r>
          </a:p>
        </p:txBody>
      </p:sp>
      <p:sp>
        <p:nvSpPr>
          <p:cNvPr id="23" name="Text Box 6">
            <a:extLst>
              <a:ext uri="{FF2B5EF4-FFF2-40B4-BE49-F238E27FC236}">
                <a16:creationId xmlns:a16="http://schemas.microsoft.com/office/drawing/2014/main" id="{CE49159E-788D-4A91-8C5D-71126E02B782}"/>
              </a:ext>
            </a:extLst>
          </p:cNvPr>
          <p:cNvSpPr txBox="1">
            <a:spLocks noChangeArrowheads="1"/>
          </p:cNvSpPr>
          <p:nvPr/>
        </p:nvSpPr>
        <p:spPr bwMode="auto">
          <a:xfrm>
            <a:off x="3923928" y="1777568"/>
            <a:ext cx="5040560" cy="2858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ts val="600"/>
              </a:spcBef>
              <a:buFontTx/>
              <a:buNone/>
            </a:pPr>
            <a:r>
              <a:rPr lang="ja-JP" altLang="en-US" sz="2000" b="1" u="sng" dirty="0">
                <a:solidFill>
                  <a:srgbClr val="0070C0"/>
                </a:solidFill>
                <a:latin typeface="Segoe UI" panose="020B0502040204020203" pitchFamily="34" charset="0"/>
                <a:ea typeface="メイリオ" panose="020B0604030504040204" pitchFamily="50" charset="-128"/>
              </a:rPr>
              <a:t>気道が狭くなっている</a:t>
            </a:r>
          </a:p>
          <a:p>
            <a:pPr eaLnBrk="1" hangingPunct="1">
              <a:spcBef>
                <a:spcPts val="300"/>
              </a:spcBef>
              <a:buFontTx/>
              <a:buNone/>
            </a:pPr>
            <a:r>
              <a:rPr lang="ja-JP" altLang="en-US" sz="2000" b="1" dirty="0">
                <a:latin typeface="Segoe UI" panose="020B0502040204020203" pitchFamily="34" charset="0"/>
                <a:ea typeface="メイリオ" panose="020B0604030504040204" pitchFamily="50" charset="-128"/>
              </a:rPr>
              <a:t>　鼻がつまっている</a:t>
            </a:r>
          </a:p>
          <a:p>
            <a:pPr eaLnBrk="1" hangingPunct="1">
              <a:spcBef>
                <a:spcPts val="300"/>
              </a:spcBef>
              <a:buFontTx/>
              <a:buNone/>
            </a:pPr>
            <a:r>
              <a:rPr lang="ja-JP" altLang="en-US" sz="2000" b="1" dirty="0">
                <a:latin typeface="Segoe UI" panose="020B0502040204020203" pitchFamily="34" charset="0"/>
                <a:ea typeface="メイリオ" panose="020B0604030504040204" pitchFamily="50" charset="-128"/>
              </a:rPr>
              <a:t>　気道が腫れている（かぜ、喘息・・）</a:t>
            </a:r>
            <a:endParaRPr lang="en-US" altLang="ja-JP" sz="2000" b="1" dirty="0">
              <a:latin typeface="Segoe UI" panose="020B0502040204020203" pitchFamily="34" charset="0"/>
              <a:ea typeface="メイリオ" panose="020B0604030504040204" pitchFamily="50" charset="-128"/>
            </a:endParaRPr>
          </a:p>
          <a:p>
            <a:pPr eaLnBrk="1" hangingPunct="1">
              <a:spcBef>
                <a:spcPts val="300"/>
              </a:spcBef>
              <a:buFontTx/>
              <a:buNone/>
            </a:pPr>
            <a:r>
              <a:rPr lang="ja-JP" altLang="en-US" sz="2000" b="1" dirty="0">
                <a:latin typeface="Segoe UI" panose="020B0502040204020203" pitchFamily="34" charset="0"/>
                <a:ea typeface="メイリオ" panose="020B0604030504040204" pitchFamily="50" charset="-128"/>
              </a:rPr>
              <a:t>　舌根沈下がおきている</a:t>
            </a:r>
          </a:p>
          <a:p>
            <a:pPr eaLnBrk="1" hangingPunct="1">
              <a:spcBef>
                <a:spcPts val="600"/>
              </a:spcBef>
              <a:buFontTx/>
              <a:buNone/>
            </a:pPr>
            <a:r>
              <a:rPr lang="ja-JP" altLang="en-US" sz="2000" b="1" u="sng" dirty="0">
                <a:solidFill>
                  <a:srgbClr val="0070C0"/>
                </a:solidFill>
                <a:latin typeface="Segoe UI" panose="020B0502040204020203" pitchFamily="34" charset="0"/>
                <a:ea typeface="メイリオ" panose="020B0604030504040204" pitchFamily="50" charset="-128"/>
              </a:rPr>
              <a:t>気道にものがたまっている、つまっている</a:t>
            </a:r>
          </a:p>
          <a:p>
            <a:pPr>
              <a:spcBef>
                <a:spcPts val="300"/>
              </a:spcBef>
              <a:buNone/>
            </a:pPr>
            <a:r>
              <a:rPr lang="ja-JP" altLang="en-US" sz="2000" b="1" dirty="0">
                <a:latin typeface="Segoe UI" panose="020B0502040204020203" pitchFamily="34" charset="0"/>
                <a:ea typeface="メイリオ" panose="020B0604030504040204" pitchFamily="50" charset="-128"/>
              </a:rPr>
              <a:t>　喀痰や唾液がたまる、つまる</a:t>
            </a:r>
            <a:endParaRPr lang="en-US" altLang="ja-JP" sz="2000" b="1" dirty="0">
              <a:latin typeface="Segoe UI" panose="020B0502040204020203" pitchFamily="34" charset="0"/>
              <a:ea typeface="メイリオ" panose="020B0604030504040204" pitchFamily="50" charset="-128"/>
            </a:endParaRPr>
          </a:p>
          <a:p>
            <a:pPr>
              <a:spcBef>
                <a:spcPts val="300"/>
              </a:spcBef>
              <a:buNone/>
            </a:pPr>
            <a:r>
              <a:rPr lang="ja-JP" altLang="en-US" sz="2000" b="1" dirty="0">
                <a:latin typeface="Segoe UI" panose="020B0502040204020203" pitchFamily="34" charset="0"/>
                <a:ea typeface="メイリオ" panose="020B0604030504040204" pitchFamily="50" charset="-128"/>
              </a:rPr>
              <a:t>　食べ物がたまる、つまる</a:t>
            </a:r>
            <a:endParaRPr lang="en-US" altLang="ja-JP" sz="2000" b="1" dirty="0">
              <a:latin typeface="Segoe UI" panose="020B0502040204020203" pitchFamily="34" charset="0"/>
              <a:ea typeface="メイリオ" panose="020B0604030504040204" pitchFamily="50" charset="-128"/>
            </a:endParaRPr>
          </a:p>
          <a:p>
            <a:pPr eaLnBrk="1" hangingPunct="1">
              <a:spcBef>
                <a:spcPts val="300"/>
              </a:spcBef>
              <a:buFontTx/>
              <a:buNone/>
            </a:pPr>
            <a:r>
              <a:rPr lang="ja-JP" altLang="en-US" sz="2000" b="1" dirty="0">
                <a:latin typeface="Segoe UI" panose="020B0502040204020203" pitchFamily="34" charset="0"/>
                <a:ea typeface="メイリオ" panose="020B0604030504040204" pitchFamily="50" charset="-128"/>
              </a:rPr>
              <a:t>　異物がつまる</a:t>
            </a:r>
          </a:p>
        </p:txBody>
      </p:sp>
      <p:sp>
        <p:nvSpPr>
          <p:cNvPr id="24" name="AutoShape 7">
            <a:extLst>
              <a:ext uri="{FF2B5EF4-FFF2-40B4-BE49-F238E27FC236}">
                <a16:creationId xmlns:a16="http://schemas.microsoft.com/office/drawing/2014/main" id="{1FB7B2A7-34CA-412F-84E5-D1D2A955C977}"/>
              </a:ext>
            </a:extLst>
          </p:cNvPr>
          <p:cNvSpPr>
            <a:spLocks noChangeArrowheads="1"/>
          </p:cNvSpPr>
          <p:nvPr/>
        </p:nvSpPr>
        <p:spPr bwMode="auto">
          <a:xfrm>
            <a:off x="3219464" y="2060848"/>
            <a:ext cx="704464" cy="431800"/>
          </a:xfrm>
          <a:prstGeom prst="leftArrow">
            <a:avLst>
              <a:gd name="adj1" fmla="val 50000"/>
              <a:gd name="adj2" fmla="val 62592"/>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700"/>
          </a:p>
        </p:txBody>
      </p:sp>
      <p:sp>
        <p:nvSpPr>
          <p:cNvPr id="25" name="Text Box 8">
            <a:extLst>
              <a:ext uri="{FF2B5EF4-FFF2-40B4-BE49-F238E27FC236}">
                <a16:creationId xmlns:a16="http://schemas.microsoft.com/office/drawing/2014/main" id="{55502484-9836-45EB-A3B7-D7E2228A4D03}"/>
              </a:ext>
            </a:extLst>
          </p:cNvPr>
          <p:cNvSpPr txBox="1">
            <a:spLocks noChangeArrowheads="1"/>
          </p:cNvSpPr>
          <p:nvPr/>
        </p:nvSpPr>
        <p:spPr bwMode="auto">
          <a:xfrm>
            <a:off x="323528" y="5306027"/>
            <a:ext cx="2878138" cy="1003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ts val="0"/>
              </a:spcBef>
              <a:buFontTx/>
              <a:buNone/>
            </a:pPr>
            <a:endParaRPr lang="ja-JP" altLang="en-US" sz="1700" b="1" u="sng" dirty="0">
              <a:latin typeface="Segoe UI" panose="020B0502040204020203" pitchFamily="34" charset="0"/>
              <a:ea typeface="メイリオ" panose="020B0604030504040204" pitchFamily="50" charset="-128"/>
            </a:endParaRPr>
          </a:p>
          <a:p>
            <a:pPr>
              <a:spcBef>
                <a:spcPts val="0"/>
              </a:spcBef>
              <a:buNone/>
            </a:pPr>
            <a:r>
              <a:rPr lang="ja-JP" altLang="en-US" sz="2000" b="1" dirty="0">
                <a:latin typeface="Segoe UI" panose="020B0502040204020203" pitchFamily="34" charset="0"/>
                <a:ea typeface="メイリオ" panose="020B0604030504040204" pitchFamily="50" charset="-128"/>
              </a:rPr>
              <a:t>慢性肺疾患</a:t>
            </a:r>
            <a:endParaRPr lang="en-US" altLang="ja-JP" sz="2000" b="1" dirty="0">
              <a:latin typeface="Segoe UI" panose="020B0502040204020203" pitchFamily="34" charset="0"/>
              <a:ea typeface="メイリオ" panose="020B0604030504040204" pitchFamily="50" charset="-128"/>
            </a:endParaRPr>
          </a:p>
          <a:p>
            <a:pPr>
              <a:spcBef>
                <a:spcPts val="300"/>
              </a:spcBef>
              <a:buNone/>
            </a:pPr>
            <a:r>
              <a:rPr lang="ja-JP" altLang="en-US" sz="2000" b="1" dirty="0">
                <a:latin typeface="Segoe UI" panose="020B0502040204020203" pitchFamily="34" charset="0"/>
                <a:ea typeface="メイリオ" panose="020B0604030504040204" pitchFamily="50" charset="-128"/>
              </a:rPr>
              <a:t>肺炎、心不</a:t>
            </a:r>
            <a:r>
              <a:rPr lang="ja-JP" altLang="en-US" sz="2000" b="1" spc="300" dirty="0">
                <a:latin typeface="Segoe UI" panose="020B0502040204020203" pitchFamily="34" charset="0"/>
                <a:ea typeface="メイリオ" panose="020B0604030504040204" pitchFamily="50" charset="-128"/>
              </a:rPr>
              <a:t>全</a:t>
            </a:r>
            <a:r>
              <a:rPr lang="ja-JP" altLang="en-US" sz="1700" b="1" dirty="0">
                <a:latin typeface="Segoe UI" panose="020B0502040204020203" pitchFamily="34" charset="0"/>
                <a:ea typeface="メイリオ" panose="020B0604030504040204" pitchFamily="50" charset="-128"/>
              </a:rPr>
              <a:t>など</a:t>
            </a:r>
            <a:endParaRPr lang="ja-JP" altLang="en-US" sz="1700" dirty="0">
              <a:latin typeface="Segoe UI" panose="020B0502040204020203" pitchFamily="34" charset="0"/>
              <a:ea typeface="メイリオ" panose="020B0604030504040204" pitchFamily="50" charset="-128"/>
            </a:endParaRPr>
          </a:p>
        </p:txBody>
      </p:sp>
      <p:sp>
        <p:nvSpPr>
          <p:cNvPr id="26" name="AutoShape 9">
            <a:extLst>
              <a:ext uri="{FF2B5EF4-FFF2-40B4-BE49-F238E27FC236}">
                <a16:creationId xmlns:a16="http://schemas.microsoft.com/office/drawing/2014/main" id="{996BD99E-3703-4333-BE6B-B8A8EF0F2807}"/>
              </a:ext>
            </a:extLst>
          </p:cNvPr>
          <p:cNvSpPr>
            <a:spLocks noChangeArrowheads="1"/>
          </p:cNvSpPr>
          <p:nvPr/>
        </p:nvSpPr>
        <p:spPr bwMode="auto">
          <a:xfrm>
            <a:off x="2920361" y="5073101"/>
            <a:ext cx="1581293" cy="431800"/>
          </a:xfrm>
          <a:prstGeom prst="rightArrow">
            <a:avLst>
              <a:gd name="adj1" fmla="val 50000"/>
              <a:gd name="adj2" fmla="val 75092"/>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700"/>
          </a:p>
        </p:txBody>
      </p:sp>
      <p:sp>
        <p:nvSpPr>
          <p:cNvPr id="27" name="Text Box 11">
            <a:extLst>
              <a:ext uri="{FF2B5EF4-FFF2-40B4-BE49-F238E27FC236}">
                <a16:creationId xmlns:a16="http://schemas.microsoft.com/office/drawing/2014/main" id="{B75A58DB-A4B9-4112-9C4E-A678844B486C}"/>
              </a:ext>
            </a:extLst>
          </p:cNvPr>
          <p:cNvSpPr txBox="1">
            <a:spLocks noChangeArrowheads="1"/>
          </p:cNvSpPr>
          <p:nvPr/>
        </p:nvSpPr>
        <p:spPr bwMode="auto">
          <a:xfrm>
            <a:off x="395288" y="3906826"/>
            <a:ext cx="3697505" cy="110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endParaRPr lang="ja-JP" altLang="en-US" sz="1700" b="1" u="sng" dirty="0">
              <a:latin typeface="Segoe UI" panose="020B0502040204020203" pitchFamily="34" charset="0"/>
              <a:ea typeface="メイリオ" panose="020B0604030504040204" pitchFamily="50" charset="-128"/>
            </a:endParaRPr>
          </a:p>
          <a:p>
            <a:pPr eaLnBrk="1" hangingPunct="1">
              <a:spcBef>
                <a:spcPts val="800"/>
              </a:spcBef>
              <a:buFontTx/>
              <a:buNone/>
            </a:pPr>
            <a:r>
              <a:rPr lang="ja-JP" altLang="en-US" sz="1700" b="1" dirty="0">
                <a:latin typeface="Segoe UI" panose="020B0502040204020203" pitchFamily="34" charset="0"/>
                <a:ea typeface="メイリオ" panose="020B0604030504040204" pitchFamily="50" charset="-128"/>
              </a:rPr>
              <a:t>　　</a:t>
            </a:r>
            <a:r>
              <a:rPr lang="ja-JP" altLang="en-US" sz="2000" b="1" dirty="0">
                <a:latin typeface="Segoe UI" panose="020B0502040204020203" pitchFamily="34" charset="0"/>
                <a:ea typeface="メイリオ" panose="020B0604030504040204" pitchFamily="50" charset="-128"/>
              </a:rPr>
              <a:t>筋力が低下する病気</a:t>
            </a:r>
          </a:p>
          <a:p>
            <a:pPr eaLnBrk="1" hangingPunct="1">
              <a:spcBef>
                <a:spcPts val="300"/>
              </a:spcBef>
              <a:buFontTx/>
              <a:buNone/>
            </a:pPr>
            <a:r>
              <a:rPr lang="ja-JP" altLang="en-US" sz="2000" b="1" dirty="0">
                <a:latin typeface="Segoe UI" panose="020B0502040204020203" pitchFamily="34" charset="0"/>
                <a:ea typeface="メイリオ" panose="020B0604030504040204" pitchFamily="50" charset="-128"/>
              </a:rPr>
              <a:t>ＡＬＳ、筋ジストロフィー</a:t>
            </a:r>
            <a:r>
              <a:rPr lang="ja-JP" altLang="en-US" sz="1700" b="1" dirty="0">
                <a:latin typeface="Segoe UI" panose="020B0502040204020203" pitchFamily="34" charset="0"/>
                <a:ea typeface="メイリオ" panose="020B0604030504040204" pitchFamily="50" charset="-128"/>
              </a:rPr>
              <a:t>など</a:t>
            </a:r>
          </a:p>
        </p:txBody>
      </p:sp>
      <p:sp>
        <p:nvSpPr>
          <p:cNvPr id="28" name="AutoShape 13">
            <a:extLst>
              <a:ext uri="{FF2B5EF4-FFF2-40B4-BE49-F238E27FC236}">
                <a16:creationId xmlns:a16="http://schemas.microsoft.com/office/drawing/2014/main" id="{1857D880-00F8-4C61-B61B-722D4B749EDE}"/>
              </a:ext>
            </a:extLst>
          </p:cNvPr>
          <p:cNvSpPr>
            <a:spLocks noChangeArrowheads="1"/>
          </p:cNvSpPr>
          <p:nvPr/>
        </p:nvSpPr>
        <p:spPr bwMode="auto">
          <a:xfrm rot="19546900">
            <a:off x="3970544" y="3886111"/>
            <a:ext cx="421928" cy="1419301"/>
          </a:xfrm>
          <a:prstGeom prst="downArrow">
            <a:avLst>
              <a:gd name="adj1" fmla="val 50000"/>
              <a:gd name="adj2" fmla="val 50000"/>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700"/>
          </a:p>
        </p:txBody>
      </p:sp>
      <p:sp>
        <p:nvSpPr>
          <p:cNvPr id="29" name="AutoShape 14">
            <a:extLst>
              <a:ext uri="{FF2B5EF4-FFF2-40B4-BE49-F238E27FC236}">
                <a16:creationId xmlns:a16="http://schemas.microsoft.com/office/drawing/2014/main" id="{9A065CE5-5B7A-4E9A-8DD6-2BEF1B9B92DF}"/>
              </a:ext>
            </a:extLst>
          </p:cNvPr>
          <p:cNvSpPr>
            <a:spLocks noChangeArrowheads="1"/>
          </p:cNvSpPr>
          <p:nvPr/>
        </p:nvSpPr>
        <p:spPr bwMode="auto">
          <a:xfrm>
            <a:off x="395288" y="3701188"/>
            <a:ext cx="3285478" cy="537808"/>
          </a:xfrm>
          <a:prstGeom prst="roundRect">
            <a:avLst>
              <a:gd name="adj" fmla="val 16667"/>
            </a:avLst>
          </a:prstGeom>
          <a:solidFill>
            <a:schemeClr val="tx1">
              <a:lumMod val="50000"/>
              <a:lumOff val="50000"/>
            </a:schemeClr>
          </a:solidFill>
          <a:ln w="12700">
            <a:solidFill>
              <a:schemeClr val="bg1">
                <a:lumMod val="50000"/>
              </a:schemeClr>
            </a:solidFill>
            <a:round/>
            <a:headEnd/>
            <a:tailEnd/>
          </a:ln>
        </p:spPr>
        <p:txBody>
          <a:bodyPr wrap="none" lIns="87269" tIns="72000" rIns="87269" bIns="36000" anchor="ctr">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400" b="1" dirty="0">
                <a:solidFill>
                  <a:schemeClr val="bg1"/>
                </a:solidFill>
                <a:latin typeface="Segoe UI" panose="020B0502040204020203" pitchFamily="34" charset="0"/>
                <a:ea typeface="メイリオ" panose="020B0604030504040204" pitchFamily="50" charset="-128"/>
              </a:rPr>
              <a:t>呼吸運動に問題がある</a:t>
            </a:r>
          </a:p>
        </p:txBody>
      </p:sp>
      <p:sp>
        <p:nvSpPr>
          <p:cNvPr id="30" name="AutoShape 15">
            <a:extLst>
              <a:ext uri="{FF2B5EF4-FFF2-40B4-BE49-F238E27FC236}">
                <a16:creationId xmlns:a16="http://schemas.microsoft.com/office/drawing/2014/main" id="{F4E27199-2411-4847-9EA8-51C5FD8FE944}"/>
              </a:ext>
            </a:extLst>
          </p:cNvPr>
          <p:cNvSpPr>
            <a:spLocks noChangeArrowheads="1"/>
          </p:cNvSpPr>
          <p:nvPr/>
        </p:nvSpPr>
        <p:spPr bwMode="auto">
          <a:xfrm>
            <a:off x="3923928" y="1175254"/>
            <a:ext cx="2663972" cy="529279"/>
          </a:xfrm>
          <a:prstGeom prst="roundRect">
            <a:avLst>
              <a:gd name="adj" fmla="val 16667"/>
            </a:avLst>
          </a:prstGeom>
          <a:solidFill>
            <a:schemeClr val="tx1">
              <a:lumMod val="50000"/>
              <a:lumOff val="50000"/>
            </a:schemeClr>
          </a:solidFill>
          <a:ln w="12700">
            <a:solidFill>
              <a:schemeClr val="bg1">
                <a:lumMod val="50000"/>
              </a:schemeClr>
            </a:solidFill>
            <a:round/>
            <a:headEnd/>
            <a:tailEnd/>
          </a:ln>
        </p:spPr>
        <p:txBody>
          <a:bodyPr wrap="none" lIns="87269" tIns="72000" rIns="87269" bIns="36000" anchor="ctr">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b="1" dirty="0">
                <a:solidFill>
                  <a:schemeClr val="bg1"/>
                </a:solidFill>
                <a:latin typeface="Segoe UI" panose="020B0502040204020203" pitchFamily="34" charset="0"/>
                <a:ea typeface="メイリオ" panose="020B0604030504040204" pitchFamily="50" charset="-128"/>
              </a:rPr>
              <a:t>気道に問題がある</a:t>
            </a:r>
          </a:p>
        </p:txBody>
      </p:sp>
      <p:sp>
        <p:nvSpPr>
          <p:cNvPr id="31" name="AutoShape 16">
            <a:extLst>
              <a:ext uri="{FF2B5EF4-FFF2-40B4-BE49-F238E27FC236}">
                <a16:creationId xmlns:a16="http://schemas.microsoft.com/office/drawing/2014/main" id="{BE058A47-0D68-4A26-BEF3-BBADC98D6E8C}"/>
              </a:ext>
            </a:extLst>
          </p:cNvPr>
          <p:cNvSpPr>
            <a:spLocks noChangeArrowheads="1"/>
          </p:cNvSpPr>
          <p:nvPr/>
        </p:nvSpPr>
        <p:spPr bwMode="auto">
          <a:xfrm>
            <a:off x="395288" y="5007744"/>
            <a:ext cx="2375759" cy="537808"/>
          </a:xfrm>
          <a:prstGeom prst="roundRect">
            <a:avLst>
              <a:gd name="adj" fmla="val 16667"/>
            </a:avLst>
          </a:prstGeom>
          <a:solidFill>
            <a:schemeClr val="tx1">
              <a:lumMod val="50000"/>
              <a:lumOff val="50000"/>
            </a:schemeClr>
          </a:solidFill>
          <a:ln w="12700">
            <a:solidFill>
              <a:schemeClr val="bg1">
                <a:lumMod val="50000"/>
              </a:schemeClr>
            </a:solidFill>
            <a:round/>
            <a:headEnd/>
            <a:tailEnd/>
          </a:ln>
        </p:spPr>
        <p:txBody>
          <a:bodyPr wrap="none" lIns="87269" tIns="72000" rIns="87269" bIns="36000" anchor="ctr">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400" b="1" dirty="0">
                <a:solidFill>
                  <a:schemeClr val="bg1"/>
                </a:solidFill>
                <a:latin typeface="Segoe UI" panose="020B0502040204020203" pitchFamily="34" charset="0"/>
                <a:ea typeface="メイリオ" panose="020B0604030504040204" pitchFamily="50" charset="-128"/>
              </a:rPr>
              <a:t>肺に問題がある</a:t>
            </a:r>
          </a:p>
        </p:txBody>
      </p:sp>
      <p:sp>
        <p:nvSpPr>
          <p:cNvPr id="32" name="AutoShape 13">
            <a:extLst>
              <a:ext uri="{FF2B5EF4-FFF2-40B4-BE49-F238E27FC236}">
                <a16:creationId xmlns:a16="http://schemas.microsoft.com/office/drawing/2014/main" id="{72436D7C-9EBC-49E5-B1C9-7FA3A0185130}"/>
              </a:ext>
            </a:extLst>
          </p:cNvPr>
          <p:cNvSpPr>
            <a:spLocks noChangeArrowheads="1"/>
          </p:cNvSpPr>
          <p:nvPr/>
        </p:nvSpPr>
        <p:spPr bwMode="auto">
          <a:xfrm flipV="1">
            <a:off x="1583167" y="3089700"/>
            <a:ext cx="421928" cy="570632"/>
          </a:xfrm>
          <a:prstGeom prst="downArrow">
            <a:avLst>
              <a:gd name="adj1" fmla="val 50000"/>
              <a:gd name="adj2" fmla="val 50000"/>
            </a:avLst>
          </a:prstGeom>
          <a:solidFill>
            <a:srgbClr val="0070C0"/>
          </a:solidFill>
          <a:ln>
            <a:noFill/>
          </a:ln>
          <a:extLst/>
        </p:spPr>
        <p:txBody>
          <a:bodyPr vert="eaVert"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700"/>
          </a:p>
        </p:txBody>
      </p:sp>
      <p:sp>
        <p:nvSpPr>
          <p:cNvPr id="33" name="テキスト ボックス 32">
            <a:extLst>
              <a:ext uri="{FF2B5EF4-FFF2-40B4-BE49-F238E27FC236}">
                <a16:creationId xmlns:a16="http://schemas.microsoft.com/office/drawing/2014/main" id="{7471CE7E-B0A1-4402-9794-C0B78EF15347}"/>
              </a:ext>
            </a:extLst>
          </p:cNvPr>
          <p:cNvSpPr txBox="1"/>
          <p:nvPr/>
        </p:nvSpPr>
        <p:spPr>
          <a:xfrm>
            <a:off x="351835" y="6237312"/>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17" name="スライド番号プレースホルダー 1">
            <a:extLst>
              <a:ext uri="{FF2B5EF4-FFF2-40B4-BE49-F238E27FC236}">
                <a16:creationId xmlns:a16="http://schemas.microsoft.com/office/drawing/2014/main" id="{618BECCF-3577-4148-97AC-3A6001726243}"/>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27</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3225268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a:extLst>
              <a:ext uri="{FF2B5EF4-FFF2-40B4-BE49-F238E27FC236}">
                <a16:creationId xmlns:a16="http://schemas.microsoft.com/office/drawing/2014/main" id="{AC7D48C8-7BCA-42E9-9C25-857D5790534E}"/>
              </a:ext>
            </a:extLst>
          </p:cNvPr>
          <p:cNvSpPr>
            <a:spLocks noGrp="1"/>
          </p:cNvSpPr>
          <p:nvPr>
            <p:ph type="title"/>
          </p:nvPr>
        </p:nvSpPr>
        <p:spPr/>
        <p:txBody>
          <a:bodyPr>
            <a:normAutofit fontScale="90000"/>
          </a:bodyPr>
          <a:lstStyle/>
          <a:p>
            <a:r>
              <a:rPr lang="ja-JP" altLang="en-US" dirty="0"/>
              <a:t>呼吸に異常がある時の症状</a:t>
            </a:r>
          </a:p>
        </p:txBody>
      </p:sp>
      <p:sp>
        <p:nvSpPr>
          <p:cNvPr id="11267" name="Rectangle 3">
            <a:extLst>
              <a:ext uri="{FF2B5EF4-FFF2-40B4-BE49-F238E27FC236}">
                <a16:creationId xmlns:a16="http://schemas.microsoft.com/office/drawing/2014/main" id="{954BB06B-8F94-4056-8F4E-6997F13F064D}"/>
              </a:ext>
            </a:extLst>
          </p:cNvPr>
          <p:cNvSpPr>
            <a:spLocks noGrp="1" noChangeArrowheads="1"/>
          </p:cNvSpPr>
          <p:nvPr>
            <p:ph type="body" idx="4294967295"/>
          </p:nvPr>
        </p:nvSpPr>
        <p:spPr>
          <a:xfrm>
            <a:off x="252413" y="1260000"/>
            <a:ext cx="8891587" cy="5173339"/>
          </a:xfrm>
        </p:spPr>
        <p:txBody>
          <a:bodyPr wrap="square">
            <a:spAutoFit/>
          </a:bodyPr>
          <a:lstStyle/>
          <a:p>
            <a:pPr eaLnBrk="1" hangingPunct="1">
              <a:lnSpc>
                <a:spcPts val="2700"/>
              </a:lnSpc>
              <a:buClr>
                <a:schemeClr val="tx1">
                  <a:lumMod val="50000"/>
                  <a:lumOff val="50000"/>
                </a:schemeClr>
              </a:buClr>
              <a:buFont typeface="Wingdings" pitchFamily="2" charset="2"/>
              <a:buChar char="l"/>
              <a:defRPr/>
            </a:pPr>
            <a:r>
              <a:rPr lang="ja-JP" altLang="en-US" sz="2400" b="1" dirty="0"/>
              <a:t>自覚症状</a:t>
            </a:r>
          </a:p>
          <a:p>
            <a:pPr eaLnBrk="1" hangingPunct="1">
              <a:lnSpc>
                <a:spcPts val="2700"/>
              </a:lnSpc>
              <a:spcBef>
                <a:spcPts val="150"/>
              </a:spcBef>
              <a:buFontTx/>
              <a:buNone/>
              <a:defRPr/>
            </a:pPr>
            <a:r>
              <a:rPr lang="ja-JP" altLang="en-US" sz="2400" dirty="0"/>
              <a:t>　息がしにくい、苦しい</a:t>
            </a:r>
          </a:p>
          <a:p>
            <a:pPr eaLnBrk="1" hangingPunct="1">
              <a:lnSpc>
                <a:spcPts val="2700"/>
              </a:lnSpc>
              <a:spcBef>
                <a:spcPts val="600"/>
              </a:spcBef>
              <a:buClr>
                <a:schemeClr val="tx1">
                  <a:lumMod val="50000"/>
                  <a:lumOff val="50000"/>
                </a:schemeClr>
              </a:buClr>
              <a:buFont typeface="Wingdings" pitchFamily="2" charset="2"/>
              <a:buChar char="l"/>
              <a:defRPr/>
            </a:pPr>
            <a:r>
              <a:rPr lang="ja-JP" altLang="en-US" sz="2400" b="1" dirty="0"/>
              <a:t>他覚症状</a:t>
            </a:r>
          </a:p>
          <a:p>
            <a:pPr eaLnBrk="1" hangingPunct="1">
              <a:lnSpc>
                <a:spcPts val="2700"/>
              </a:lnSpc>
              <a:spcBef>
                <a:spcPts val="250"/>
              </a:spcBef>
              <a:buFontTx/>
              <a:buNone/>
              <a:defRPr/>
            </a:pPr>
            <a:r>
              <a:rPr lang="ja-JP" altLang="en-US" sz="2400" dirty="0"/>
              <a:t>　息が荒い、努力性の呼吸、陥没呼吸、鼻翼呼吸、下顎呼吸</a:t>
            </a:r>
            <a:endParaRPr lang="en-US" altLang="ja-JP" sz="2400" dirty="0"/>
          </a:p>
          <a:p>
            <a:pPr eaLnBrk="1" hangingPunct="1">
              <a:lnSpc>
                <a:spcPts val="2700"/>
              </a:lnSpc>
              <a:spcBef>
                <a:spcPts val="0"/>
              </a:spcBef>
              <a:buFontTx/>
              <a:buNone/>
              <a:defRPr/>
            </a:pPr>
            <a:r>
              <a:rPr lang="ja-JP" altLang="en-US" sz="2400" dirty="0"/>
              <a:t>　　　　　　　　　⇔苦しそう！</a:t>
            </a:r>
          </a:p>
          <a:p>
            <a:pPr>
              <a:lnSpc>
                <a:spcPts val="2700"/>
              </a:lnSpc>
              <a:spcBef>
                <a:spcPts val="350"/>
              </a:spcBef>
              <a:buNone/>
              <a:defRPr/>
            </a:pPr>
            <a:r>
              <a:rPr lang="ja-JP" altLang="en-US" sz="2400" dirty="0"/>
              <a:t>　呼吸音の異常</a:t>
            </a:r>
            <a:r>
              <a:rPr lang="ja-JP" altLang="en-US" sz="2000" dirty="0"/>
              <a:t>（ガーガー、カーッカーッ、グーグー、ゼーゼー、</a:t>
            </a:r>
            <a:endParaRPr lang="en-US" altLang="ja-JP" sz="2000" dirty="0"/>
          </a:p>
          <a:p>
            <a:pPr>
              <a:lnSpc>
                <a:spcPts val="2700"/>
              </a:lnSpc>
              <a:spcBef>
                <a:spcPts val="0"/>
              </a:spcBef>
              <a:buNone/>
              <a:defRPr/>
            </a:pPr>
            <a:r>
              <a:rPr lang="ja-JP" altLang="en-US" sz="2000" dirty="0"/>
              <a:t>　　　　　　　　　ヒューヒュー、ゼロゼロ、ゼコゼコ、ゴロゴロ）</a:t>
            </a:r>
          </a:p>
          <a:p>
            <a:pPr eaLnBrk="1" hangingPunct="1">
              <a:lnSpc>
                <a:spcPts val="2700"/>
              </a:lnSpc>
              <a:buFontTx/>
              <a:buNone/>
              <a:defRPr/>
            </a:pPr>
            <a:r>
              <a:rPr lang="ja-JP" altLang="en-US" sz="2400" dirty="0"/>
              <a:t>　顔色が悪い、口唇や爪が紫色になる（チアノーゼ）</a:t>
            </a:r>
            <a:endParaRPr lang="en-US" altLang="ja-JP" sz="2400" dirty="0"/>
          </a:p>
          <a:p>
            <a:pPr eaLnBrk="1" hangingPunct="1">
              <a:lnSpc>
                <a:spcPts val="2700"/>
              </a:lnSpc>
              <a:spcBef>
                <a:spcPts val="350"/>
              </a:spcBef>
              <a:buFontTx/>
              <a:buNone/>
              <a:defRPr/>
            </a:pPr>
            <a:r>
              <a:rPr lang="ja-JP" altLang="en-US" sz="2400" dirty="0"/>
              <a:t>　意識混濁</a:t>
            </a:r>
          </a:p>
          <a:p>
            <a:pPr marL="0" indent="0" eaLnBrk="1" hangingPunct="1">
              <a:lnSpc>
                <a:spcPts val="2700"/>
              </a:lnSpc>
              <a:spcBef>
                <a:spcPts val="350"/>
              </a:spcBef>
              <a:buClr>
                <a:schemeClr val="tx1">
                  <a:lumMod val="50000"/>
                  <a:lumOff val="50000"/>
                </a:schemeClr>
              </a:buClr>
              <a:buNone/>
              <a:defRPr/>
            </a:pPr>
            <a:r>
              <a:rPr lang="ja-JP" altLang="en-US" sz="2400" dirty="0"/>
              <a:t>　バイタルサインの変化</a:t>
            </a:r>
          </a:p>
          <a:p>
            <a:pPr eaLnBrk="1" hangingPunct="1">
              <a:lnSpc>
                <a:spcPts val="2700"/>
              </a:lnSpc>
              <a:spcBef>
                <a:spcPts val="350"/>
              </a:spcBef>
              <a:buFontTx/>
              <a:buNone/>
              <a:defRPr/>
            </a:pPr>
            <a:r>
              <a:rPr lang="ja-JP" altLang="en-US" sz="2400" dirty="0"/>
              <a:t>　　呼吸が速い　</a:t>
            </a:r>
            <a:r>
              <a:rPr lang="en-US" altLang="ja-JP" sz="2400" dirty="0"/>
              <a:t>(</a:t>
            </a:r>
            <a:r>
              <a:rPr lang="ja-JP" altLang="en-US" sz="2400" dirty="0"/>
              <a:t>遅くなる病気もある）</a:t>
            </a:r>
          </a:p>
          <a:p>
            <a:pPr eaLnBrk="1" hangingPunct="1">
              <a:lnSpc>
                <a:spcPts val="2700"/>
              </a:lnSpc>
              <a:spcBef>
                <a:spcPts val="350"/>
              </a:spcBef>
              <a:buFontTx/>
              <a:buNone/>
              <a:defRPr/>
            </a:pPr>
            <a:r>
              <a:rPr lang="ja-JP" altLang="en-US" sz="2400" dirty="0"/>
              <a:t>　　脈</a:t>
            </a:r>
            <a:r>
              <a:rPr lang="en-US" altLang="ja-JP" sz="2400" dirty="0"/>
              <a:t>(</a:t>
            </a:r>
            <a:r>
              <a:rPr lang="ja-JP" altLang="en-US" sz="2400" dirty="0"/>
              <a:t>あるいは心拍数）が速い</a:t>
            </a:r>
          </a:p>
          <a:p>
            <a:pPr eaLnBrk="1" hangingPunct="1">
              <a:lnSpc>
                <a:spcPts val="2700"/>
              </a:lnSpc>
              <a:spcBef>
                <a:spcPts val="350"/>
              </a:spcBef>
              <a:buFontTx/>
              <a:buNone/>
              <a:defRPr/>
            </a:pPr>
            <a:r>
              <a:rPr lang="ja-JP" altLang="en-US" sz="2400" dirty="0"/>
              <a:t>　　酸素飽和度（ＳｐＯ２）が低下している</a:t>
            </a:r>
          </a:p>
        </p:txBody>
      </p:sp>
      <p:sp>
        <p:nvSpPr>
          <p:cNvPr id="8" name="テキスト ボックス 7">
            <a:extLst>
              <a:ext uri="{FF2B5EF4-FFF2-40B4-BE49-F238E27FC236}">
                <a16:creationId xmlns:a16="http://schemas.microsoft.com/office/drawing/2014/main" id="{BC5AC440-4E3B-42A5-B3D5-6E5EFAFF2132}"/>
              </a:ext>
            </a:extLst>
          </p:cNvPr>
          <p:cNvSpPr txBox="1"/>
          <p:nvPr/>
        </p:nvSpPr>
        <p:spPr>
          <a:xfrm>
            <a:off x="6218654" y="169200"/>
            <a:ext cx="1234633"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3-2.</a:t>
            </a:r>
            <a:r>
              <a:rPr lang="ja-JP" altLang="en-US" sz="1400" b="1" dirty="0">
                <a:solidFill>
                  <a:schemeClr val="bg1"/>
                </a:solidFill>
                <a:latin typeface="游ゴシック" panose="020B0400000000000000" pitchFamily="50" charset="-128"/>
                <a:ea typeface="游ゴシック" panose="020B0400000000000000" pitchFamily="50" charset="-128"/>
              </a:rPr>
              <a:t>呼吸障害</a:t>
            </a:r>
          </a:p>
        </p:txBody>
      </p:sp>
      <p:sp>
        <p:nvSpPr>
          <p:cNvPr id="7" name="テキスト ボックス 6">
            <a:extLst>
              <a:ext uri="{FF2B5EF4-FFF2-40B4-BE49-F238E27FC236}">
                <a16:creationId xmlns:a16="http://schemas.microsoft.com/office/drawing/2014/main" id="{2BCD74CB-7F37-4F55-BFEC-706DE26B4D2D}"/>
              </a:ext>
            </a:extLst>
          </p:cNvPr>
          <p:cNvSpPr txBox="1"/>
          <p:nvPr/>
        </p:nvSpPr>
        <p:spPr>
          <a:xfrm>
            <a:off x="423843" y="6294512"/>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6" name="スライド番号プレースホルダー 1">
            <a:extLst>
              <a:ext uri="{FF2B5EF4-FFF2-40B4-BE49-F238E27FC236}">
                <a16:creationId xmlns:a16="http://schemas.microsoft.com/office/drawing/2014/main" id="{AFCD23D2-9FEB-41F6-A42E-9642D00735C2}"/>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28</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3411505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a:extLst>
              <a:ext uri="{FF2B5EF4-FFF2-40B4-BE49-F238E27FC236}">
                <a16:creationId xmlns:a16="http://schemas.microsoft.com/office/drawing/2014/main" id="{B087C200-5A99-4B91-90BB-6BFAF15E05D4}"/>
              </a:ext>
            </a:extLst>
          </p:cNvPr>
          <p:cNvSpPr/>
          <p:nvPr/>
        </p:nvSpPr>
        <p:spPr>
          <a:xfrm>
            <a:off x="683568" y="1296000"/>
            <a:ext cx="3887788" cy="2304000"/>
          </a:xfrm>
          <a:prstGeom prst="roundRect">
            <a:avLst>
              <a:gd name="adj" fmla="val 10055"/>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2291" name="Text Box 3">
            <a:extLst>
              <a:ext uri="{FF2B5EF4-FFF2-40B4-BE49-F238E27FC236}">
                <a16:creationId xmlns:a16="http://schemas.microsoft.com/office/drawing/2014/main" id="{6AD8F199-04C7-4AF6-A367-47DAD7784D0F}"/>
              </a:ext>
            </a:extLst>
          </p:cNvPr>
          <p:cNvSpPr txBox="1">
            <a:spLocks noChangeArrowheads="1"/>
          </p:cNvSpPr>
          <p:nvPr/>
        </p:nvSpPr>
        <p:spPr bwMode="auto">
          <a:xfrm>
            <a:off x="1907531" y="1350000"/>
            <a:ext cx="1439862" cy="442912"/>
          </a:xfrm>
          <a:prstGeom prst="rect">
            <a:avLst/>
          </a:prstGeom>
          <a:noFill/>
          <a:ln>
            <a:noFill/>
          </a:ln>
          <a:extLst/>
        </p:spPr>
        <p:txBody>
          <a:bodyPr lIns="87269" tIns="43635" rIns="87269" bIns="43635">
            <a:spAutoFit/>
          </a:bodyPr>
          <a:lstStyle>
            <a:lvl1pPr defTabSz="873125" eaLnBrk="0" hangingPunct="0">
              <a:defRPr kumimoji="1">
                <a:solidFill>
                  <a:schemeClr val="tx1"/>
                </a:solidFill>
                <a:latin typeface="Arial" charset="0"/>
                <a:ea typeface="ＭＳ Ｐゴシック" charset="-128"/>
              </a:defRPr>
            </a:lvl1pPr>
            <a:lvl2pPr marL="708025" indent="-271463" defTabSz="873125" eaLnBrk="0" hangingPunct="0">
              <a:defRPr kumimoji="1">
                <a:solidFill>
                  <a:schemeClr val="tx1"/>
                </a:solidFill>
                <a:latin typeface="Arial" charset="0"/>
                <a:ea typeface="ＭＳ Ｐゴシック" charset="-128"/>
              </a:defRPr>
            </a:lvl2pPr>
            <a:lvl3pPr marL="1090613" indent="-217488" defTabSz="873125" eaLnBrk="0" hangingPunct="0">
              <a:defRPr kumimoji="1">
                <a:solidFill>
                  <a:schemeClr val="tx1"/>
                </a:solidFill>
                <a:latin typeface="Arial" charset="0"/>
                <a:ea typeface="ＭＳ Ｐゴシック" charset="-128"/>
              </a:defRPr>
            </a:lvl3pPr>
            <a:lvl4pPr marL="1527175" indent="-217488" defTabSz="873125" eaLnBrk="0" hangingPunct="0">
              <a:defRPr kumimoji="1">
                <a:solidFill>
                  <a:schemeClr val="tx1"/>
                </a:solidFill>
                <a:latin typeface="Arial" charset="0"/>
                <a:ea typeface="ＭＳ Ｐゴシック" charset="-128"/>
              </a:defRPr>
            </a:lvl4pPr>
            <a:lvl5pPr marL="1963738" indent="-219075" defTabSz="873125" eaLnBrk="0" hangingPunct="0">
              <a:defRPr kumimoji="1">
                <a:solidFill>
                  <a:schemeClr val="tx1"/>
                </a:solidFill>
                <a:latin typeface="Arial" charset="0"/>
                <a:ea typeface="ＭＳ Ｐゴシック" charset="-128"/>
              </a:defRPr>
            </a:lvl5pPr>
            <a:lvl6pPr marL="2420938" indent="-219075" defTabSz="873125" eaLnBrk="0" fontAlgn="base" hangingPunct="0">
              <a:spcBef>
                <a:spcPct val="0"/>
              </a:spcBef>
              <a:spcAft>
                <a:spcPct val="0"/>
              </a:spcAft>
              <a:defRPr kumimoji="1">
                <a:solidFill>
                  <a:schemeClr val="tx1"/>
                </a:solidFill>
                <a:latin typeface="Arial" charset="0"/>
                <a:ea typeface="ＭＳ Ｐゴシック" charset="-128"/>
              </a:defRPr>
            </a:lvl6pPr>
            <a:lvl7pPr marL="2878138" indent="-219075" defTabSz="873125" eaLnBrk="0" fontAlgn="base" hangingPunct="0">
              <a:spcBef>
                <a:spcPct val="0"/>
              </a:spcBef>
              <a:spcAft>
                <a:spcPct val="0"/>
              </a:spcAft>
              <a:defRPr kumimoji="1">
                <a:solidFill>
                  <a:schemeClr val="tx1"/>
                </a:solidFill>
                <a:latin typeface="Arial" charset="0"/>
                <a:ea typeface="ＭＳ Ｐゴシック" charset="-128"/>
              </a:defRPr>
            </a:lvl7pPr>
            <a:lvl8pPr marL="3335338" indent="-219075" defTabSz="873125" eaLnBrk="0" fontAlgn="base" hangingPunct="0">
              <a:spcBef>
                <a:spcPct val="0"/>
              </a:spcBef>
              <a:spcAft>
                <a:spcPct val="0"/>
              </a:spcAft>
              <a:defRPr kumimoji="1">
                <a:solidFill>
                  <a:schemeClr val="tx1"/>
                </a:solidFill>
                <a:latin typeface="Arial" charset="0"/>
                <a:ea typeface="ＭＳ Ｐゴシック" charset="-128"/>
              </a:defRPr>
            </a:lvl8pPr>
            <a:lvl9pPr marL="3792538" indent="-219075" defTabSz="873125"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spcBef>
                <a:spcPct val="50000"/>
              </a:spcBef>
              <a:defRPr/>
            </a:pPr>
            <a:r>
              <a:rPr lang="ja-JP" altLang="en-US" sz="2300" b="1" dirty="0">
                <a:solidFill>
                  <a:srgbClr val="C00000"/>
                </a:solidFill>
                <a:latin typeface="Segoe UI" panose="020B0502040204020203" pitchFamily="34" charset="0"/>
                <a:ea typeface="メイリオ" panose="020B0604030504040204" pitchFamily="50" charset="-128"/>
              </a:rPr>
              <a:t>自覚症状</a:t>
            </a:r>
          </a:p>
        </p:txBody>
      </p:sp>
      <p:sp>
        <p:nvSpPr>
          <p:cNvPr id="26630" name="AutoShape 7">
            <a:extLst>
              <a:ext uri="{FF2B5EF4-FFF2-40B4-BE49-F238E27FC236}">
                <a16:creationId xmlns:a16="http://schemas.microsoft.com/office/drawing/2014/main" id="{C5560032-4F0F-4FF2-AEAC-8BFF0AB398E5}"/>
              </a:ext>
            </a:extLst>
          </p:cNvPr>
          <p:cNvSpPr>
            <a:spLocks noChangeArrowheads="1"/>
          </p:cNvSpPr>
          <p:nvPr/>
        </p:nvSpPr>
        <p:spPr bwMode="auto">
          <a:xfrm>
            <a:off x="4696769" y="3372592"/>
            <a:ext cx="1223962" cy="647700"/>
          </a:xfrm>
          <a:prstGeom prst="rightArrow">
            <a:avLst>
              <a:gd name="adj1" fmla="val 50000"/>
              <a:gd name="adj2" fmla="val 47243"/>
            </a:avLst>
          </a:prstGeom>
          <a:solidFill>
            <a:srgbClr val="FF0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700"/>
          </a:p>
        </p:txBody>
      </p:sp>
      <p:sp>
        <p:nvSpPr>
          <p:cNvPr id="26631" name="AutoShape 8">
            <a:extLst>
              <a:ext uri="{FF2B5EF4-FFF2-40B4-BE49-F238E27FC236}">
                <a16:creationId xmlns:a16="http://schemas.microsoft.com/office/drawing/2014/main" id="{76757ABC-E1B7-4E8F-A101-C1EA14CDC05D}"/>
              </a:ext>
            </a:extLst>
          </p:cNvPr>
          <p:cNvSpPr>
            <a:spLocks noChangeArrowheads="1"/>
          </p:cNvSpPr>
          <p:nvPr/>
        </p:nvSpPr>
        <p:spPr bwMode="auto">
          <a:xfrm>
            <a:off x="6011614" y="2132856"/>
            <a:ext cx="2736850" cy="3168650"/>
          </a:xfrm>
          <a:prstGeom prst="roundRect">
            <a:avLst>
              <a:gd name="adj" fmla="val 16667"/>
            </a:avLst>
          </a:prstGeom>
          <a:solidFill>
            <a:schemeClr val="accent2">
              <a:lumMod val="20000"/>
              <a:lumOff val="80000"/>
            </a:schemeClr>
          </a:solidFill>
          <a:ln w="9525" algn="ctr">
            <a:noFill/>
            <a:round/>
            <a:headEnd/>
            <a:tailEnd/>
          </a:ln>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300" b="1">
                <a:latin typeface="Segoe UI" panose="020B0502040204020203" pitchFamily="34" charset="0"/>
                <a:ea typeface="メイリオ" panose="020B0604030504040204" pitchFamily="50" charset="-128"/>
              </a:rPr>
              <a:t>チアノーゼ</a:t>
            </a:r>
          </a:p>
          <a:p>
            <a:pPr algn="ctr" eaLnBrk="1" hangingPunct="1">
              <a:spcBef>
                <a:spcPct val="0"/>
              </a:spcBef>
              <a:buFontTx/>
              <a:buNone/>
            </a:pPr>
            <a:endParaRPr lang="ja-JP" altLang="en-US" sz="2300" b="1">
              <a:latin typeface="Segoe UI" panose="020B0502040204020203" pitchFamily="34" charset="0"/>
              <a:ea typeface="メイリオ" panose="020B0604030504040204" pitchFamily="50" charset="-128"/>
            </a:endParaRPr>
          </a:p>
          <a:p>
            <a:pPr algn="ctr" eaLnBrk="1" hangingPunct="1">
              <a:spcBef>
                <a:spcPct val="0"/>
              </a:spcBef>
              <a:buFontTx/>
              <a:buNone/>
            </a:pPr>
            <a:r>
              <a:rPr lang="ja-JP" altLang="en-US" sz="2300" b="1">
                <a:latin typeface="Segoe UI" panose="020B0502040204020203" pitchFamily="34" charset="0"/>
                <a:ea typeface="メイリオ" panose="020B0604030504040204" pitchFamily="50" charset="-128"/>
              </a:rPr>
              <a:t>脈が速くなる</a:t>
            </a:r>
          </a:p>
          <a:p>
            <a:pPr algn="ctr" eaLnBrk="1" hangingPunct="1">
              <a:spcBef>
                <a:spcPct val="0"/>
              </a:spcBef>
              <a:buFontTx/>
              <a:buNone/>
            </a:pPr>
            <a:endParaRPr lang="ja-JP" altLang="en-US" sz="2300" b="1">
              <a:latin typeface="Segoe UI" panose="020B0502040204020203" pitchFamily="34" charset="0"/>
              <a:ea typeface="メイリオ" panose="020B0604030504040204" pitchFamily="50" charset="-128"/>
            </a:endParaRPr>
          </a:p>
          <a:p>
            <a:pPr algn="ctr" eaLnBrk="1" hangingPunct="1">
              <a:spcBef>
                <a:spcPct val="0"/>
              </a:spcBef>
              <a:buFontTx/>
              <a:buNone/>
            </a:pPr>
            <a:r>
              <a:rPr lang="ja-JP" altLang="en-US" sz="2300" b="1">
                <a:latin typeface="Segoe UI" panose="020B0502040204020203" pitchFamily="34" charset="0"/>
                <a:ea typeface="メイリオ" panose="020B0604030504040204" pitchFamily="50" charset="-128"/>
              </a:rPr>
              <a:t>酸素飽和度の低下</a:t>
            </a:r>
          </a:p>
          <a:p>
            <a:pPr algn="ctr" eaLnBrk="1" hangingPunct="1">
              <a:spcBef>
                <a:spcPct val="0"/>
              </a:spcBef>
              <a:buFontTx/>
              <a:buNone/>
            </a:pPr>
            <a:endParaRPr lang="ja-JP" altLang="en-US" sz="2300" b="1">
              <a:latin typeface="Segoe UI" panose="020B0502040204020203" pitchFamily="34" charset="0"/>
              <a:ea typeface="メイリオ" panose="020B0604030504040204" pitchFamily="50" charset="-128"/>
            </a:endParaRPr>
          </a:p>
          <a:p>
            <a:pPr algn="ctr" eaLnBrk="1" hangingPunct="1">
              <a:spcBef>
                <a:spcPct val="0"/>
              </a:spcBef>
              <a:buFontTx/>
              <a:buNone/>
            </a:pPr>
            <a:r>
              <a:rPr lang="ja-JP" altLang="en-US" sz="2300" b="1">
                <a:latin typeface="Segoe UI" panose="020B0502040204020203" pitchFamily="34" charset="0"/>
                <a:ea typeface="メイリオ" panose="020B0604030504040204" pitchFamily="50" charset="-128"/>
              </a:rPr>
              <a:t>意識障害</a:t>
            </a:r>
          </a:p>
        </p:txBody>
      </p:sp>
      <p:sp>
        <p:nvSpPr>
          <p:cNvPr id="26632" name="テキスト ボックス 3">
            <a:extLst>
              <a:ext uri="{FF2B5EF4-FFF2-40B4-BE49-F238E27FC236}">
                <a16:creationId xmlns:a16="http://schemas.microsoft.com/office/drawing/2014/main" id="{4D411A10-A6B5-4F76-A483-94671E25F58E}"/>
              </a:ext>
            </a:extLst>
          </p:cNvPr>
          <p:cNvSpPr txBox="1">
            <a:spLocks noChangeArrowheads="1"/>
          </p:cNvSpPr>
          <p:nvPr/>
        </p:nvSpPr>
        <p:spPr bwMode="auto">
          <a:xfrm>
            <a:off x="1116956" y="1700808"/>
            <a:ext cx="2736850" cy="1887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ts val="2800"/>
              </a:lnSpc>
              <a:spcBef>
                <a:spcPct val="0"/>
              </a:spcBef>
              <a:buFontTx/>
              <a:buNone/>
            </a:pPr>
            <a:r>
              <a:rPr lang="ja-JP" altLang="en-US" sz="2000" b="1" dirty="0">
                <a:latin typeface="Segoe UI" panose="020B0502040204020203" pitchFamily="34" charset="0"/>
                <a:ea typeface="メイリオ" panose="020B0604030504040204" pitchFamily="50" charset="-128"/>
              </a:rPr>
              <a:t>眠った気がしない</a:t>
            </a:r>
          </a:p>
          <a:p>
            <a:pPr eaLnBrk="1" hangingPunct="1">
              <a:lnSpc>
                <a:spcPts val="2800"/>
              </a:lnSpc>
              <a:spcBef>
                <a:spcPct val="0"/>
              </a:spcBef>
              <a:buFontTx/>
              <a:buNone/>
            </a:pPr>
            <a:r>
              <a:rPr lang="ja-JP" altLang="en-US" sz="2000" b="1" dirty="0">
                <a:latin typeface="Segoe UI" panose="020B0502040204020203" pitchFamily="34" charset="0"/>
                <a:ea typeface="メイリオ" panose="020B0604030504040204" pitchFamily="50" charset="-128"/>
              </a:rPr>
              <a:t>なかなか寝つけない</a:t>
            </a:r>
          </a:p>
          <a:p>
            <a:pPr eaLnBrk="1" hangingPunct="1">
              <a:lnSpc>
                <a:spcPts val="2800"/>
              </a:lnSpc>
              <a:spcBef>
                <a:spcPct val="0"/>
              </a:spcBef>
              <a:buFontTx/>
              <a:buNone/>
            </a:pPr>
            <a:r>
              <a:rPr lang="ja-JP" altLang="en-US" sz="2000" b="1" dirty="0">
                <a:latin typeface="Segoe UI" panose="020B0502040204020203" pitchFamily="34" charset="0"/>
                <a:ea typeface="メイリオ" panose="020B0604030504040204" pitchFamily="50" charset="-128"/>
              </a:rPr>
              <a:t>頭痛</a:t>
            </a:r>
          </a:p>
          <a:p>
            <a:pPr eaLnBrk="1" hangingPunct="1">
              <a:lnSpc>
                <a:spcPts val="2800"/>
              </a:lnSpc>
              <a:spcBef>
                <a:spcPct val="0"/>
              </a:spcBef>
              <a:buFontTx/>
              <a:buNone/>
            </a:pPr>
            <a:r>
              <a:rPr lang="ja-JP" altLang="en-US" sz="2000" b="1" dirty="0">
                <a:latin typeface="Segoe UI" panose="020B0502040204020203" pitchFamily="34" charset="0"/>
                <a:ea typeface="メイリオ" panose="020B0604030504040204" pitchFamily="50" charset="-128"/>
              </a:rPr>
              <a:t>喀痰がきれない</a:t>
            </a:r>
          </a:p>
          <a:p>
            <a:pPr eaLnBrk="1" hangingPunct="1">
              <a:lnSpc>
                <a:spcPts val="2800"/>
              </a:lnSpc>
              <a:spcBef>
                <a:spcPct val="0"/>
              </a:spcBef>
              <a:buFontTx/>
              <a:buNone/>
            </a:pPr>
            <a:r>
              <a:rPr lang="ja-JP" altLang="en-US" sz="2000" b="1" dirty="0">
                <a:latin typeface="Segoe UI" panose="020B0502040204020203" pitchFamily="34" charset="0"/>
                <a:ea typeface="メイリオ" panose="020B0604030504040204" pitchFamily="50" charset="-128"/>
              </a:rPr>
              <a:t>息苦しい</a:t>
            </a:r>
            <a:endParaRPr lang="ja-JP" altLang="en-US" sz="2000" dirty="0">
              <a:latin typeface="Segoe UI" panose="020B0502040204020203" pitchFamily="34" charset="0"/>
              <a:ea typeface="メイリオ" panose="020B0604030504040204" pitchFamily="50" charset="-128"/>
            </a:endParaRPr>
          </a:p>
        </p:txBody>
      </p:sp>
      <p:sp>
        <p:nvSpPr>
          <p:cNvPr id="17" name="角丸四角形 16">
            <a:extLst>
              <a:ext uri="{FF2B5EF4-FFF2-40B4-BE49-F238E27FC236}">
                <a16:creationId xmlns:a16="http://schemas.microsoft.com/office/drawing/2014/main" id="{0874BDAA-83B3-41AD-B8C2-E3EB63FA6AE7}"/>
              </a:ext>
            </a:extLst>
          </p:cNvPr>
          <p:cNvSpPr/>
          <p:nvPr/>
        </p:nvSpPr>
        <p:spPr>
          <a:xfrm>
            <a:off x="683568" y="3762000"/>
            <a:ext cx="3887788" cy="2628000"/>
          </a:xfrm>
          <a:prstGeom prst="roundRect">
            <a:avLst>
              <a:gd name="adj" fmla="val 10055"/>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6634" name="テキスト ボックス 17">
            <a:extLst>
              <a:ext uri="{FF2B5EF4-FFF2-40B4-BE49-F238E27FC236}">
                <a16:creationId xmlns:a16="http://schemas.microsoft.com/office/drawing/2014/main" id="{041B8A05-D8C4-45F8-B771-A883F6D47415}"/>
              </a:ext>
            </a:extLst>
          </p:cNvPr>
          <p:cNvSpPr txBox="1">
            <a:spLocks noChangeArrowheads="1"/>
          </p:cNvSpPr>
          <p:nvPr/>
        </p:nvSpPr>
        <p:spPr bwMode="auto">
          <a:xfrm>
            <a:off x="1116956" y="4149080"/>
            <a:ext cx="3189287"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ts val="2800"/>
              </a:lnSpc>
              <a:spcBef>
                <a:spcPct val="0"/>
              </a:spcBef>
              <a:buFontTx/>
              <a:buNone/>
            </a:pPr>
            <a:r>
              <a:rPr lang="ja-JP" altLang="en-US" sz="2000" b="1" dirty="0">
                <a:latin typeface="Segoe UI" panose="020B0502040204020203" pitchFamily="34" charset="0"/>
                <a:ea typeface="メイリオ" panose="020B0604030504040204" pitchFamily="50" charset="-128"/>
              </a:rPr>
              <a:t>咳が弱い</a:t>
            </a:r>
          </a:p>
          <a:p>
            <a:pPr eaLnBrk="1" hangingPunct="1">
              <a:lnSpc>
                <a:spcPts val="2800"/>
              </a:lnSpc>
              <a:spcBef>
                <a:spcPct val="0"/>
              </a:spcBef>
              <a:buFontTx/>
              <a:buNone/>
            </a:pPr>
            <a:r>
              <a:rPr lang="ja-JP" altLang="en-US" sz="2000" b="1" dirty="0">
                <a:latin typeface="Segoe UI" panose="020B0502040204020203" pitchFamily="34" charset="0"/>
                <a:ea typeface="メイリオ" panose="020B0604030504040204" pitchFamily="50" charset="-128"/>
              </a:rPr>
              <a:t>声が小さい</a:t>
            </a:r>
          </a:p>
          <a:p>
            <a:pPr eaLnBrk="1" hangingPunct="1">
              <a:lnSpc>
                <a:spcPts val="2800"/>
              </a:lnSpc>
              <a:spcBef>
                <a:spcPct val="0"/>
              </a:spcBef>
              <a:buFontTx/>
              <a:buNone/>
            </a:pPr>
            <a:r>
              <a:rPr lang="ja-JP" altLang="en-US" sz="2000" b="1" dirty="0">
                <a:latin typeface="Segoe UI" panose="020B0502040204020203" pitchFamily="34" charset="0"/>
                <a:ea typeface="メイリオ" panose="020B0604030504040204" pitchFamily="50" charset="-128"/>
              </a:rPr>
              <a:t>言葉が途切れる</a:t>
            </a:r>
          </a:p>
          <a:p>
            <a:pPr eaLnBrk="1" hangingPunct="1">
              <a:lnSpc>
                <a:spcPts val="2800"/>
              </a:lnSpc>
              <a:spcBef>
                <a:spcPct val="0"/>
              </a:spcBef>
              <a:buFontTx/>
              <a:buNone/>
            </a:pPr>
            <a:r>
              <a:rPr lang="ja-JP" altLang="en-US" sz="2000" b="1" dirty="0">
                <a:latin typeface="Segoe UI" panose="020B0502040204020203" pitchFamily="34" charset="0"/>
                <a:ea typeface="メイリオ" panose="020B0604030504040204" pitchFamily="50" charset="-128"/>
              </a:rPr>
              <a:t>食事量が減った</a:t>
            </a:r>
          </a:p>
          <a:p>
            <a:pPr eaLnBrk="1" hangingPunct="1">
              <a:lnSpc>
                <a:spcPts val="2800"/>
              </a:lnSpc>
              <a:spcBef>
                <a:spcPct val="0"/>
              </a:spcBef>
              <a:buFontTx/>
              <a:buNone/>
            </a:pPr>
            <a:r>
              <a:rPr lang="ja-JP" altLang="en-US" sz="2000" b="1" dirty="0">
                <a:latin typeface="Segoe UI" panose="020B0502040204020203" pitchFamily="34" charset="0"/>
                <a:ea typeface="メイリオ" panose="020B0604030504040204" pitchFamily="50" charset="-128"/>
              </a:rPr>
              <a:t>ぼーっとしている</a:t>
            </a:r>
          </a:p>
          <a:p>
            <a:pPr eaLnBrk="1" hangingPunct="1">
              <a:lnSpc>
                <a:spcPts val="2800"/>
              </a:lnSpc>
              <a:spcBef>
                <a:spcPct val="0"/>
              </a:spcBef>
              <a:buFontTx/>
              <a:buNone/>
            </a:pPr>
            <a:r>
              <a:rPr lang="ja-JP" altLang="en-US" sz="2000" b="1" dirty="0">
                <a:latin typeface="Segoe UI" panose="020B0502040204020203" pitchFamily="34" charset="0"/>
                <a:ea typeface="メイリオ" panose="020B0604030504040204" pitchFamily="50" charset="-128"/>
              </a:rPr>
              <a:t>顔色が悪い</a:t>
            </a:r>
          </a:p>
        </p:txBody>
      </p:sp>
      <p:sp>
        <p:nvSpPr>
          <p:cNvPr id="26635" name="Text Box 5">
            <a:extLst>
              <a:ext uri="{FF2B5EF4-FFF2-40B4-BE49-F238E27FC236}">
                <a16:creationId xmlns:a16="http://schemas.microsoft.com/office/drawing/2014/main" id="{FB931153-01F3-4B38-A7CA-A68FD3B9670C}"/>
              </a:ext>
            </a:extLst>
          </p:cNvPr>
          <p:cNvSpPr txBox="1">
            <a:spLocks noChangeArrowheads="1"/>
          </p:cNvSpPr>
          <p:nvPr/>
        </p:nvSpPr>
        <p:spPr bwMode="auto">
          <a:xfrm>
            <a:off x="1690043" y="3843015"/>
            <a:ext cx="1874838"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en-US" sz="2300" b="1" dirty="0">
                <a:solidFill>
                  <a:srgbClr val="C00000"/>
                </a:solidFill>
                <a:latin typeface="Segoe UI" panose="020B0502040204020203" pitchFamily="34" charset="0"/>
                <a:ea typeface="メイリオ" panose="020B0604030504040204" pitchFamily="50" charset="-128"/>
              </a:rPr>
              <a:t>他覚症状</a:t>
            </a:r>
          </a:p>
        </p:txBody>
      </p:sp>
      <p:sp>
        <p:nvSpPr>
          <p:cNvPr id="4" name="タイトル 3">
            <a:extLst>
              <a:ext uri="{FF2B5EF4-FFF2-40B4-BE49-F238E27FC236}">
                <a16:creationId xmlns:a16="http://schemas.microsoft.com/office/drawing/2014/main" id="{EDD6CB9C-0FAD-4D17-8DC4-D549B27B6627}"/>
              </a:ext>
            </a:extLst>
          </p:cNvPr>
          <p:cNvSpPr>
            <a:spLocks noGrp="1"/>
          </p:cNvSpPr>
          <p:nvPr>
            <p:ph type="title"/>
          </p:nvPr>
        </p:nvSpPr>
        <p:spPr/>
        <p:txBody>
          <a:bodyPr>
            <a:normAutofit fontScale="90000"/>
          </a:bodyPr>
          <a:lstStyle/>
          <a:p>
            <a:r>
              <a:rPr lang="ja-JP" altLang="en-US" dirty="0"/>
              <a:t>慢性的な呼吸障害の時の症状</a:t>
            </a:r>
          </a:p>
        </p:txBody>
      </p:sp>
      <p:sp>
        <p:nvSpPr>
          <p:cNvPr id="14" name="テキスト ボックス 13">
            <a:extLst>
              <a:ext uri="{FF2B5EF4-FFF2-40B4-BE49-F238E27FC236}">
                <a16:creationId xmlns:a16="http://schemas.microsoft.com/office/drawing/2014/main" id="{5B08CEF0-B846-4D35-84D2-1A86D3576407}"/>
              </a:ext>
            </a:extLst>
          </p:cNvPr>
          <p:cNvSpPr txBox="1"/>
          <p:nvPr/>
        </p:nvSpPr>
        <p:spPr>
          <a:xfrm>
            <a:off x="6218654" y="169200"/>
            <a:ext cx="1234633"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3-2.</a:t>
            </a:r>
            <a:r>
              <a:rPr lang="ja-JP" altLang="en-US" sz="1400" b="1" dirty="0">
                <a:solidFill>
                  <a:schemeClr val="bg1"/>
                </a:solidFill>
                <a:latin typeface="游ゴシック" panose="020B0400000000000000" pitchFamily="50" charset="-128"/>
                <a:ea typeface="游ゴシック" panose="020B0400000000000000" pitchFamily="50" charset="-128"/>
              </a:rPr>
              <a:t>呼吸障害</a:t>
            </a:r>
          </a:p>
        </p:txBody>
      </p:sp>
      <p:sp>
        <p:nvSpPr>
          <p:cNvPr id="12" name="スライド番号プレースホルダー 1">
            <a:extLst>
              <a:ext uri="{FF2B5EF4-FFF2-40B4-BE49-F238E27FC236}">
                <a16:creationId xmlns:a16="http://schemas.microsoft.com/office/drawing/2014/main" id="{2F71AEFE-545B-46A3-BE45-C92E5B34AD6C}"/>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29</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8309969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8" name="Text Box 8">
            <a:extLst>
              <a:ext uri="{FF2B5EF4-FFF2-40B4-BE49-F238E27FC236}">
                <a16:creationId xmlns:a16="http://schemas.microsoft.com/office/drawing/2014/main" id="{F9A57ADF-7BF9-4DA1-B5A0-B06DA4319AE1}"/>
              </a:ext>
            </a:extLst>
          </p:cNvPr>
          <p:cNvSpPr txBox="1">
            <a:spLocks noChangeArrowheads="1"/>
          </p:cNvSpPr>
          <p:nvPr/>
        </p:nvSpPr>
        <p:spPr bwMode="auto">
          <a:xfrm>
            <a:off x="5292080" y="1236123"/>
            <a:ext cx="3455399" cy="1780893"/>
          </a:xfrm>
          <a:prstGeom prst="rect">
            <a:avLst/>
          </a:prstGeom>
          <a:noFill/>
          <a:ln>
            <a:solidFill>
              <a:schemeClr val="tx1"/>
            </a:solidFill>
          </a:ln>
          <a:extLst/>
        </p:spPr>
        <p:txBody>
          <a:bodyPr wrap="square" lIns="87269" tIns="54000" rIns="87269" bIns="0" anchor="ctr" anchorCtr="0">
            <a:spAutoFit/>
          </a:bodyPr>
          <a:lstStyle>
            <a:lvl1pPr defTabSz="873125" eaLnBrk="0" hangingPunct="0">
              <a:defRPr kumimoji="1">
                <a:solidFill>
                  <a:schemeClr val="tx1"/>
                </a:solidFill>
                <a:latin typeface="Arial" charset="0"/>
                <a:ea typeface="ＭＳ Ｐゴシック" charset="-128"/>
              </a:defRPr>
            </a:lvl1pPr>
            <a:lvl2pPr marL="708025" indent="-271463" defTabSz="873125" eaLnBrk="0" hangingPunct="0">
              <a:defRPr kumimoji="1">
                <a:solidFill>
                  <a:schemeClr val="tx1"/>
                </a:solidFill>
                <a:latin typeface="Arial" charset="0"/>
                <a:ea typeface="ＭＳ Ｐゴシック" charset="-128"/>
              </a:defRPr>
            </a:lvl2pPr>
            <a:lvl3pPr marL="1090613" indent="-217488" defTabSz="873125" eaLnBrk="0" hangingPunct="0">
              <a:defRPr kumimoji="1">
                <a:solidFill>
                  <a:schemeClr val="tx1"/>
                </a:solidFill>
                <a:latin typeface="Arial" charset="0"/>
                <a:ea typeface="ＭＳ Ｐゴシック" charset="-128"/>
              </a:defRPr>
            </a:lvl3pPr>
            <a:lvl4pPr marL="1527175" indent="-217488" defTabSz="873125" eaLnBrk="0" hangingPunct="0">
              <a:defRPr kumimoji="1">
                <a:solidFill>
                  <a:schemeClr val="tx1"/>
                </a:solidFill>
                <a:latin typeface="Arial" charset="0"/>
                <a:ea typeface="ＭＳ Ｐゴシック" charset="-128"/>
              </a:defRPr>
            </a:lvl4pPr>
            <a:lvl5pPr marL="1963738" indent="-219075" defTabSz="873125" eaLnBrk="0" hangingPunct="0">
              <a:defRPr kumimoji="1">
                <a:solidFill>
                  <a:schemeClr val="tx1"/>
                </a:solidFill>
                <a:latin typeface="Arial" charset="0"/>
                <a:ea typeface="ＭＳ Ｐゴシック" charset="-128"/>
              </a:defRPr>
            </a:lvl5pPr>
            <a:lvl6pPr marL="2420938" indent="-219075" defTabSz="873125" eaLnBrk="0" fontAlgn="base" hangingPunct="0">
              <a:spcBef>
                <a:spcPct val="0"/>
              </a:spcBef>
              <a:spcAft>
                <a:spcPct val="0"/>
              </a:spcAft>
              <a:defRPr kumimoji="1">
                <a:solidFill>
                  <a:schemeClr val="tx1"/>
                </a:solidFill>
                <a:latin typeface="Arial" charset="0"/>
                <a:ea typeface="ＭＳ Ｐゴシック" charset="-128"/>
              </a:defRPr>
            </a:lvl6pPr>
            <a:lvl7pPr marL="2878138" indent="-219075" defTabSz="873125" eaLnBrk="0" fontAlgn="base" hangingPunct="0">
              <a:spcBef>
                <a:spcPct val="0"/>
              </a:spcBef>
              <a:spcAft>
                <a:spcPct val="0"/>
              </a:spcAft>
              <a:defRPr kumimoji="1">
                <a:solidFill>
                  <a:schemeClr val="tx1"/>
                </a:solidFill>
                <a:latin typeface="Arial" charset="0"/>
                <a:ea typeface="ＭＳ Ｐゴシック" charset="-128"/>
              </a:defRPr>
            </a:lvl7pPr>
            <a:lvl8pPr marL="3335338" indent="-219075" defTabSz="873125" eaLnBrk="0" fontAlgn="base" hangingPunct="0">
              <a:spcBef>
                <a:spcPct val="0"/>
              </a:spcBef>
              <a:spcAft>
                <a:spcPct val="0"/>
              </a:spcAft>
              <a:defRPr kumimoji="1">
                <a:solidFill>
                  <a:schemeClr val="tx1"/>
                </a:solidFill>
                <a:latin typeface="Arial" charset="0"/>
                <a:ea typeface="ＭＳ Ｐゴシック" charset="-128"/>
              </a:defRPr>
            </a:lvl8pPr>
            <a:lvl9pPr marL="3792538" indent="-219075" defTabSz="873125" eaLnBrk="0" fontAlgn="base" hangingPunct="0">
              <a:spcBef>
                <a:spcPct val="0"/>
              </a:spcBef>
              <a:spcAft>
                <a:spcPct val="0"/>
              </a:spcAft>
              <a:defRPr kumimoji="1">
                <a:solidFill>
                  <a:schemeClr val="tx1"/>
                </a:solidFill>
                <a:latin typeface="Arial" charset="0"/>
                <a:ea typeface="ＭＳ Ｐゴシック" charset="-128"/>
              </a:defRPr>
            </a:lvl9pPr>
          </a:lstStyle>
          <a:p>
            <a:pPr marL="360000" indent="-360000" eaLnBrk="1" hangingPunct="1">
              <a:defRPr/>
            </a:pPr>
            <a:r>
              <a:rPr lang="ja-JP" altLang="en-US" sz="2200" dirty="0">
                <a:latin typeface="Segoe UI" panose="020B0502040204020203" pitchFamily="34" charset="0"/>
                <a:ea typeface="メイリオ" panose="020B0604030504040204" pitchFamily="50" charset="-128"/>
              </a:rPr>
              <a:t>・気道を広げる</a:t>
            </a:r>
            <a:endParaRPr lang="en-US" altLang="ja-JP" sz="2200" dirty="0">
              <a:latin typeface="Segoe UI" panose="020B0502040204020203" pitchFamily="34" charset="0"/>
              <a:ea typeface="メイリオ" panose="020B0604030504040204" pitchFamily="50" charset="-128"/>
            </a:endParaRPr>
          </a:p>
          <a:p>
            <a:pPr marL="268288" indent="-268288" eaLnBrk="1" hangingPunct="1">
              <a:defRPr/>
            </a:pPr>
            <a:r>
              <a:rPr lang="ja-JP" altLang="en-US" sz="2200" dirty="0">
                <a:latin typeface="Segoe UI" panose="020B0502040204020203" pitchFamily="34" charset="0"/>
                <a:ea typeface="メイリオ" panose="020B0604030504040204" pitchFamily="50" charset="-128"/>
              </a:rPr>
              <a:t>・吸引で喀痰や唾液を取り除く</a:t>
            </a:r>
            <a:endParaRPr lang="en-US" altLang="ja-JP" sz="2200" dirty="0">
              <a:latin typeface="Segoe UI" panose="020B0502040204020203" pitchFamily="34" charset="0"/>
              <a:ea typeface="メイリオ" panose="020B0604030504040204" pitchFamily="50" charset="-128"/>
            </a:endParaRPr>
          </a:p>
          <a:p>
            <a:pPr marL="268288" indent="-268288" eaLnBrk="1" hangingPunct="1">
              <a:defRPr/>
            </a:pPr>
            <a:r>
              <a:rPr lang="ja-JP" altLang="en-US" sz="2200" dirty="0">
                <a:latin typeface="Segoe UI" panose="020B0502040204020203" pitchFamily="34" charset="0"/>
                <a:ea typeface="メイリオ" panose="020B0604030504040204" pitchFamily="50" charset="-128"/>
              </a:rPr>
              <a:t>・吸入で喀痰をやわらかくして出しやすくする</a:t>
            </a:r>
          </a:p>
        </p:txBody>
      </p:sp>
      <p:sp>
        <p:nvSpPr>
          <p:cNvPr id="63503" name="Text Box 15">
            <a:extLst>
              <a:ext uri="{FF2B5EF4-FFF2-40B4-BE49-F238E27FC236}">
                <a16:creationId xmlns:a16="http://schemas.microsoft.com/office/drawing/2014/main" id="{63B914E7-64A1-4D3C-B694-ED78B97EB63D}"/>
              </a:ext>
            </a:extLst>
          </p:cNvPr>
          <p:cNvSpPr txBox="1">
            <a:spLocks noChangeArrowheads="1"/>
          </p:cNvSpPr>
          <p:nvPr/>
        </p:nvSpPr>
        <p:spPr bwMode="auto">
          <a:xfrm>
            <a:off x="5292080" y="4844253"/>
            <a:ext cx="3456633" cy="432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lIns="87269" tIns="54000" rIns="87269" bIns="0" anchor="ctr" anchorCtr="0">
            <a:no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60000" indent="-360000" eaLnBrk="1" hangingPunct="1">
              <a:spcBef>
                <a:spcPts val="0"/>
              </a:spcBef>
              <a:buFontTx/>
              <a:buNone/>
            </a:pPr>
            <a:r>
              <a:rPr lang="ja-JP" altLang="en-US" sz="2400" dirty="0">
                <a:latin typeface="Segoe UI" panose="020B0502040204020203" pitchFamily="34" charset="0"/>
                <a:ea typeface="メイリオ" panose="020B0604030504040204" pitchFamily="50" charset="-128"/>
              </a:rPr>
              <a:t>・酸素療法</a:t>
            </a:r>
          </a:p>
        </p:txBody>
      </p:sp>
      <p:sp>
        <p:nvSpPr>
          <p:cNvPr id="28681" name="AutoShape 15">
            <a:extLst>
              <a:ext uri="{FF2B5EF4-FFF2-40B4-BE49-F238E27FC236}">
                <a16:creationId xmlns:a16="http://schemas.microsoft.com/office/drawing/2014/main" id="{6A41D7C0-B7E0-4D26-B30D-3EFA3FB075A7}"/>
              </a:ext>
            </a:extLst>
          </p:cNvPr>
          <p:cNvSpPr>
            <a:spLocks noChangeArrowheads="1"/>
          </p:cNvSpPr>
          <p:nvPr/>
        </p:nvSpPr>
        <p:spPr bwMode="auto">
          <a:xfrm>
            <a:off x="395536" y="1316178"/>
            <a:ext cx="2016224" cy="1169549"/>
          </a:xfrm>
          <a:prstGeom prst="roundRect">
            <a:avLst>
              <a:gd name="adj" fmla="val 16667"/>
            </a:avLst>
          </a:prstGeom>
          <a:ln>
            <a:headEnd/>
            <a:tailEnd/>
          </a:ln>
        </p:spPr>
        <p:style>
          <a:lnRef idx="2">
            <a:schemeClr val="accent2"/>
          </a:lnRef>
          <a:fillRef idx="1">
            <a:schemeClr val="lt1"/>
          </a:fillRef>
          <a:effectRef idx="0">
            <a:schemeClr val="accent2"/>
          </a:effectRef>
          <a:fontRef idx="minor">
            <a:schemeClr val="dk1"/>
          </a:fontRef>
        </p:style>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400" dirty="0">
                <a:latin typeface="Segoe UI" panose="020B0502040204020203" pitchFamily="34" charset="0"/>
                <a:ea typeface="メイリオ" panose="020B0604030504040204" pitchFamily="50" charset="-128"/>
              </a:rPr>
              <a:t>気道に</a:t>
            </a:r>
            <a:endParaRPr lang="en-US" altLang="ja-JP" sz="2400" dirty="0">
              <a:latin typeface="Segoe UI" panose="020B0502040204020203" pitchFamily="34" charset="0"/>
              <a:ea typeface="メイリオ" panose="020B0604030504040204" pitchFamily="50" charset="-128"/>
            </a:endParaRPr>
          </a:p>
          <a:p>
            <a:pPr algn="ctr" eaLnBrk="1" hangingPunct="1">
              <a:spcBef>
                <a:spcPct val="0"/>
              </a:spcBef>
              <a:buFontTx/>
              <a:buNone/>
            </a:pPr>
            <a:r>
              <a:rPr lang="ja-JP" altLang="en-US" sz="2400" dirty="0">
                <a:latin typeface="Segoe UI" panose="020B0502040204020203" pitchFamily="34" charset="0"/>
                <a:ea typeface="メイリオ" panose="020B0604030504040204" pitchFamily="50" charset="-128"/>
              </a:rPr>
              <a:t>問題がある</a:t>
            </a:r>
            <a:endParaRPr lang="en-US" altLang="ja-JP" sz="2400" dirty="0">
              <a:latin typeface="Segoe UI" panose="020B0502040204020203" pitchFamily="34" charset="0"/>
              <a:ea typeface="メイリオ" panose="020B0604030504040204" pitchFamily="50" charset="-128"/>
            </a:endParaRPr>
          </a:p>
        </p:txBody>
      </p:sp>
      <p:sp>
        <p:nvSpPr>
          <p:cNvPr id="28683" name="AutoShape 15">
            <a:extLst>
              <a:ext uri="{FF2B5EF4-FFF2-40B4-BE49-F238E27FC236}">
                <a16:creationId xmlns:a16="http://schemas.microsoft.com/office/drawing/2014/main" id="{509B4FF8-0777-404B-9916-67EDB9B1E58F}"/>
              </a:ext>
            </a:extLst>
          </p:cNvPr>
          <p:cNvSpPr>
            <a:spLocks noChangeArrowheads="1"/>
          </p:cNvSpPr>
          <p:nvPr/>
        </p:nvSpPr>
        <p:spPr bwMode="auto">
          <a:xfrm>
            <a:off x="395536" y="5099095"/>
            <a:ext cx="2014943" cy="974725"/>
          </a:xfrm>
          <a:prstGeom prst="roundRect">
            <a:avLst>
              <a:gd name="adj" fmla="val 16667"/>
            </a:avLst>
          </a:prstGeom>
          <a:ln>
            <a:headEnd/>
            <a:tailEnd/>
          </a:ln>
        </p:spPr>
        <p:style>
          <a:lnRef idx="2">
            <a:schemeClr val="accent2"/>
          </a:lnRef>
          <a:fillRef idx="1">
            <a:schemeClr val="lt1"/>
          </a:fillRef>
          <a:effectRef idx="0">
            <a:schemeClr val="accent2"/>
          </a:effectRef>
          <a:fontRef idx="minor">
            <a:schemeClr val="dk1"/>
          </a:fontRef>
        </p:style>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400" dirty="0">
                <a:latin typeface="Segoe UI" panose="020B0502040204020203" pitchFamily="34" charset="0"/>
                <a:ea typeface="メイリオ" panose="020B0604030504040204" pitchFamily="50" charset="-128"/>
              </a:rPr>
              <a:t>肺に</a:t>
            </a:r>
            <a:endParaRPr lang="en-US" altLang="ja-JP" sz="2400" dirty="0">
              <a:latin typeface="Segoe UI" panose="020B0502040204020203" pitchFamily="34" charset="0"/>
              <a:ea typeface="メイリオ" panose="020B0604030504040204" pitchFamily="50" charset="-128"/>
            </a:endParaRPr>
          </a:p>
          <a:p>
            <a:pPr algn="ctr" eaLnBrk="1" hangingPunct="1">
              <a:spcBef>
                <a:spcPct val="0"/>
              </a:spcBef>
              <a:buFontTx/>
              <a:buNone/>
            </a:pPr>
            <a:r>
              <a:rPr lang="ja-JP" altLang="en-US" sz="2400" dirty="0">
                <a:latin typeface="Segoe UI" panose="020B0502040204020203" pitchFamily="34" charset="0"/>
                <a:ea typeface="メイリオ" panose="020B0604030504040204" pitchFamily="50" charset="-128"/>
              </a:rPr>
              <a:t>問題がある</a:t>
            </a:r>
          </a:p>
        </p:txBody>
      </p:sp>
      <p:sp>
        <p:nvSpPr>
          <p:cNvPr id="28684" name="AutoShape 15">
            <a:extLst>
              <a:ext uri="{FF2B5EF4-FFF2-40B4-BE49-F238E27FC236}">
                <a16:creationId xmlns:a16="http://schemas.microsoft.com/office/drawing/2014/main" id="{3080C8F4-F044-4D37-BFFF-68B921F5DAD7}"/>
              </a:ext>
            </a:extLst>
          </p:cNvPr>
          <p:cNvSpPr>
            <a:spLocks noChangeArrowheads="1"/>
          </p:cNvSpPr>
          <p:nvPr/>
        </p:nvSpPr>
        <p:spPr bwMode="auto">
          <a:xfrm>
            <a:off x="395536" y="2982557"/>
            <a:ext cx="2016224" cy="1540633"/>
          </a:xfrm>
          <a:prstGeom prst="roundRect">
            <a:avLst>
              <a:gd name="adj" fmla="val 16667"/>
            </a:avLst>
          </a:prstGeom>
          <a:ln>
            <a:headEnd/>
            <a:tailEnd/>
          </a:ln>
        </p:spPr>
        <p:style>
          <a:lnRef idx="2">
            <a:schemeClr val="accent2"/>
          </a:lnRef>
          <a:fillRef idx="1">
            <a:schemeClr val="lt1"/>
          </a:fillRef>
          <a:effectRef idx="0">
            <a:schemeClr val="accent2"/>
          </a:effectRef>
          <a:fontRef idx="minor">
            <a:schemeClr val="dk1"/>
          </a:fontRef>
        </p:style>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400">
                <a:latin typeface="Segoe UI" panose="020B0502040204020203" pitchFamily="34" charset="0"/>
                <a:ea typeface="メイリオ" panose="020B0604030504040204" pitchFamily="50" charset="-128"/>
              </a:rPr>
              <a:t>呼吸運動に</a:t>
            </a:r>
            <a:endParaRPr lang="en-US" altLang="ja-JP" sz="2400">
              <a:latin typeface="Segoe UI" panose="020B0502040204020203" pitchFamily="34" charset="0"/>
              <a:ea typeface="メイリオ" panose="020B0604030504040204" pitchFamily="50" charset="-128"/>
            </a:endParaRPr>
          </a:p>
          <a:p>
            <a:pPr algn="ctr" eaLnBrk="1" hangingPunct="1">
              <a:spcBef>
                <a:spcPct val="0"/>
              </a:spcBef>
              <a:buFontTx/>
              <a:buNone/>
            </a:pPr>
            <a:r>
              <a:rPr lang="ja-JP" altLang="en-US" sz="2400">
                <a:latin typeface="Segoe UI" panose="020B0502040204020203" pitchFamily="34" charset="0"/>
                <a:ea typeface="メイリオ" panose="020B0604030504040204" pitchFamily="50" charset="-128"/>
              </a:rPr>
              <a:t>問題がある</a:t>
            </a:r>
          </a:p>
        </p:txBody>
      </p:sp>
      <p:sp>
        <p:nvSpPr>
          <p:cNvPr id="7" name="タイトル 6">
            <a:extLst>
              <a:ext uri="{FF2B5EF4-FFF2-40B4-BE49-F238E27FC236}">
                <a16:creationId xmlns:a16="http://schemas.microsoft.com/office/drawing/2014/main" id="{9A221EF9-C831-40F0-9810-7DCEB07EDFF3}"/>
              </a:ext>
            </a:extLst>
          </p:cNvPr>
          <p:cNvSpPr>
            <a:spLocks noGrp="1"/>
          </p:cNvSpPr>
          <p:nvPr>
            <p:ph type="title"/>
          </p:nvPr>
        </p:nvSpPr>
        <p:spPr/>
        <p:txBody>
          <a:bodyPr>
            <a:normAutofit fontScale="90000"/>
          </a:bodyPr>
          <a:lstStyle/>
          <a:p>
            <a:r>
              <a:rPr lang="ja-JP" altLang="en-US" dirty="0"/>
              <a:t>呼吸障害への対応</a:t>
            </a:r>
          </a:p>
        </p:txBody>
      </p:sp>
      <p:sp>
        <p:nvSpPr>
          <p:cNvPr id="16" name="Text Box 15">
            <a:extLst>
              <a:ext uri="{FF2B5EF4-FFF2-40B4-BE49-F238E27FC236}">
                <a16:creationId xmlns:a16="http://schemas.microsoft.com/office/drawing/2014/main" id="{C39D8A04-4F82-4459-A384-2B7E5E73076F}"/>
              </a:ext>
            </a:extLst>
          </p:cNvPr>
          <p:cNvSpPr txBox="1">
            <a:spLocks noChangeArrowheads="1"/>
          </p:cNvSpPr>
          <p:nvPr/>
        </p:nvSpPr>
        <p:spPr bwMode="auto">
          <a:xfrm>
            <a:off x="5292080" y="5381331"/>
            <a:ext cx="3456633" cy="108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lIns="87269" tIns="90000" rIns="87269" bIns="0" anchor="ctr" anchorCtr="0">
            <a:no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60000" indent="-360000" eaLnBrk="1" hangingPunct="1">
              <a:lnSpc>
                <a:spcPts val="2500"/>
              </a:lnSpc>
              <a:spcBef>
                <a:spcPts val="0"/>
              </a:spcBef>
              <a:buFontTx/>
              <a:buNone/>
            </a:pPr>
            <a:r>
              <a:rPr lang="ja-JP" altLang="en-US" sz="2400" dirty="0">
                <a:latin typeface="Segoe UI" panose="020B0502040204020203" pitchFamily="34" charset="0"/>
                <a:ea typeface="メイリオ" panose="020B0604030504040204" pitchFamily="50" charset="-128"/>
              </a:rPr>
              <a:t>・人工呼吸器療法</a:t>
            </a:r>
          </a:p>
          <a:p>
            <a:pPr marL="360000" indent="-360000" eaLnBrk="1" hangingPunct="1">
              <a:spcBef>
                <a:spcPts val="0"/>
              </a:spcBef>
              <a:buFontTx/>
              <a:buNone/>
            </a:pPr>
            <a:r>
              <a:rPr lang="ja-JP" altLang="en-US" sz="2400" dirty="0">
                <a:latin typeface="Segoe UI" panose="020B0502040204020203" pitchFamily="34" charset="0"/>
                <a:ea typeface="メイリオ" panose="020B0604030504040204" pitchFamily="50" charset="-128"/>
              </a:rPr>
              <a:t> </a:t>
            </a:r>
            <a:r>
              <a:rPr lang="ja-JP" altLang="en-US" sz="1900" dirty="0">
                <a:latin typeface="Segoe UI" panose="020B0502040204020203" pitchFamily="34" charset="0"/>
                <a:ea typeface="メイリオ" panose="020B0604030504040204" pitchFamily="50" charset="-128"/>
              </a:rPr>
              <a:t>非侵襲的人工呼吸器療法</a:t>
            </a:r>
            <a:endParaRPr lang="en-US" altLang="ja-JP" sz="1900" dirty="0">
              <a:latin typeface="Segoe UI" panose="020B0502040204020203" pitchFamily="34" charset="0"/>
              <a:ea typeface="メイリオ" panose="020B0604030504040204" pitchFamily="50" charset="-128"/>
            </a:endParaRPr>
          </a:p>
          <a:p>
            <a:pPr marL="360000" indent="-360000">
              <a:spcBef>
                <a:spcPts val="0"/>
              </a:spcBef>
              <a:buNone/>
            </a:pPr>
            <a:r>
              <a:rPr lang="ja-JP" altLang="en-US" sz="1900" dirty="0">
                <a:latin typeface="Segoe UI" panose="020B0502040204020203" pitchFamily="34" charset="0"/>
                <a:ea typeface="メイリオ" panose="020B0604030504040204" pitchFamily="50" charset="-128"/>
              </a:rPr>
              <a:t> 気管切開での人工呼吸器療法</a:t>
            </a:r>
          </a:p>
        </p:txBody>
      </p:sp>
      <p:sp>
        <p:nvSpPr>
          <p:cNvPr id="3" name="右矢印 2">
            <a:extLst>
              <a:ext uri="{FF2B5EF4-FFF2-40B4-BE49-F238E27FC236}">
                <a16:creationId xmlns:a16="http://schemas.microsoft.com/office/drawing/2014/main" id="{FFF20F54-4E81-494D-8D9B-9407BD2FF45B}"/>
              </a:ext>
            </a:extLst>
          </p:cNvPr>
          <p:cNvSpPr/>
          <p:nvPr/>
        </p:nvSpPr>
        <p:spPr>
          <a:xfrm>
            <a:off x="3237386" y="1359001"/>
            <a:ext cx="1864800" cy="903745"/>
          </a:xfrm>
          <a:prstGeom prst="rect">
            <a:avLst/>
          </a:prstGeom>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r>
              <a:rPr lang="ja-JP" altLang="en-US" sz="2200" b="1" dirty="0">
                <a:solidFill>
                  <a:schemeClr val="accent2">
                    <a:lumMod val="50000"/>
                  </a:schemeClr>
                </a:solidFill>
                <a:latin typeface="Segoe UI" panose="020B0502040204020203" pitchFamily="34" charset="0"/>
                <a:ea typeface="メイリオ" panose="020B0604030504040204" pitchFamily="50" charset="-128"/>
              </a:rPr>
              <a:t>気道が通り</a:t>
            </a:r>
            <a:endParaRPr lang="en-US" altLang="ja-JP" sz="2200" b="1" dirty="0">
              <a:solidFill>
                <a:schemeClr val="accent2">
                  <a:lumMod val="50000"/>
                </a:schemeClr>
              </a:solidFill>
              <a:latin typeface="Segoe UI" panose="020B0502040204020203" pitchFamily="34" charset="0"/>
              <a:ea typeface="メイリオ" panose="020B0604030504040204" pitchFamily="50" charset="-128"/>
            </a:endParaRPr>
          </a:p>
          <a:p>
            <a:pPr algn="ctr" eaLnBrk="1" hangingPunct="1">
              <a:defRPr/>
            </a:pPr>
            <a:r>
              <a:rPr lang="ja-JP" altLang="en-US" sz="2200" b="1" dirty="0">
                <a:solidFill>
                  <a:schemeClr val="accent2">
                    <a:lumMod val="50000"/>
                  </a:schemeClr>
                </a:solidFill>
                <a:latin typeface="Segoe UI" panose="020B0502040204020203" pitchFamily="34" charset="0"/>
                <a:ea typeface="メイリオ" panose="020B0604030504040204" pitchFamily="50" charset="-128"/>
              </a:rPr>
              <a:t>やすくする</a:t>
            </a:r>
          </a:p>
        </p:txBody>
      </p:sp>
      <p:sp>
        <p:nvSpPr>
          <p:cNvPr id="31" name="右矢印 30">
            <a:extLst>
              <a:ext uri="{FF2B5EF4-FFF2-40B4-BE49-F238E27FC236}">
                <a16:creationId xmlns:a16="http://schemas.microsoft.com/office/drawing/2014/main" id="{60BEA99A-FF4E-4D30-8021-1340C87FE8B0}"/>
              </a:ext>
            </a:extLst>
          </p:cNvPr>
          <p:cNvSpPr/>
          <p:nvPr/>
        </p:nvSpPr>
        <p:spPr>
          <a:xfrm>
            <a:off x="3237386" y="5199814"/>
            <a:ext cx="1864800" cy="947310"/>
          </a:xfrm>
          <a:prstGeom prst="rect">
            <a:avLst/>
          </a:prstGeom>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r>
              <a:rPr lang="ja-JP" altLang="en-US" sz="2200" b="1" dirty="0">
                <a:solidFill>
                  <a:schemeClr val="accent2">
                    <a:lumMod val="50000"/>
                  </a:schemeClr>
                </a:solidFill>
                <a:latin typeface="Segoe UI" panose="020B0502040204020203" pitchFamily="34" charset="0"/>
                <a:ea typeface="メイリオ" panose="020B0604030504040204" pitchFamily="50" charset="-128"/>
              </a:rPr>
              <a:t>器械で換気を</a:t>
            </a:r>
            <a:endParaRPr lang="en-US" altLang="ja-JP" sz="2200" b="1" dirty="0">
              <a:solidFill>
                <a:schemeClr val="accent2">
                  <a:lumMod val="50000"/>
                </a:schemeClr>
              </a:solidFill>
              <a:latin typeface="Segoe UI" panose="020B0502040204020203" pitchFamily="34" charset="0"/>
              <a:ea typeface="メイリオ" panose="020B0604030504040204" pitchFamily="50" charset="-128"/>
            </a:endParaRPr>
          </a:p>
          <a:p>
            <a:pPr algn="ctr" eaLnBrk="1" hangingPunct="1">
              <a:defRPr/>
            </a:pPr>
            <a:r>
              <a:rPr lang="ja-JP" altLang="en-US" sz="2200" b="1" dirty="0">
                <a:solidFill>
                  <a:schemeClr val="accent2">
                    <a:lumMod val="50000"/>
                  </a:schemeClr>
                </a:solidFill>
                <a:latin typeface="Segoe UI" panose="020B0502040204020203" pitchFamily="34" charset="0"/>
                <a:ea typeface="メイリオ" panose="020B0604030504040204" pitchFamily="50" charset="-128"/>
              </a:rPr>
              <a:t>補う、保つ</a:t>
            </a:r>
          </a:p>
        </p:txBody>
      </p:sp>
      <p:sp>
        <p:nvSpPr>
          <p:cNvPr id="6" name="テキスト ボックス 5">
            <a:extLst>
              <a:ext uri="{FF2B5EF4-FFF2-40B4-BE49-F238E27FC236}">
                <a16:creationId xmlns:a16="http://schemas.microsoft.com/office/drawing/2014/main" id="{3DC56E25-DB75-4FCD-95D1-D1732C85A8E8}"/>
              </a:ext>
            </a:extLst>
          </p:cNvPr>
          <p:cNvSpPr txBox="1"/>
          <p:nvPr/>
        </p:nvSpPr>
        <p:spPr>
          <a:xfrm>
            <a:off x="3237386" y="4033500"/>
            <a:ext cx="1864800" cy="908397"/>
          </a:xfrm>
          <a:prstGeom prst="rect">
            <a:avLst/>
          </a:prstGeom>
        </p:spPr>
        <p:style>
          <a:lnRef idx="1">
            <a:schemeClr val="accent2"/>
          </a:lnRef>
          <a:fillRef idx="2">
            <a:schemeClr val="accent2"/>
          </a:fillRef>
          <a:effectRef idx="1">
            <a:schemeClr val="accent2"/>
          </a:effectRef>
          <a:fontRef idx="minor">
            <a:schemeClr val="dk1"/>
          </a:fontRef>
        </p:style>
        <p:txBody>
          <a:bodyPr wrap="none" anchor="ctr" anchorCtr="1">
            <a:noAutofit/>
          </a:bodyPr>
          <a:lstStyle/>
          <a:p>
            <a:pPr algn="ctr" eaLnBrk="1" hangingPunct="1">
              <a:defRPr/>
            </a:pPr>
            <a:r>
              <a:rPr lang="ja-JP" altLang="en-US" sz="2200" b="1" dirty="0">
                <a:solidFill>
                  <a:schemeClr val="accent2">
                    <a:lumMod val="50000"/>
                  </a:schemeClr>
                </a:solidFill>
                <a:latin typeface="Segoe UI" panose="020B0502040204020203" pitchFamily="34" charset="0"/>
                <a:ea typeface="メイリオ" panose="020B0604030504040204" pitchFamily="50" charset="-128"/>
              </a:rPr>
              <a:t>足りない</a:t>
            </a:r>
            <a:endParaRPr lang="en-US" altLang="ja-JP" sz="2200" b="1" dirty="0">
              <a:solidFill>
                <a:schemeClr val="accent2">
                  <a:lumMod val="50000"/>
                </a:schemeClr>
              </a:solidFill>
              <a:latin typeface="Segoe UI" panose="020B0502040204020203" pitchFamily="34" charset="0"/>
              <a:ea typeface="メイリオ" panose="020B0604030504040204" pitchFamily="50" charset="-128"/>
            </a:endParaRPr>
          </a:p>
          <a:p>
            <a:pPr algn="ctr" eaLnBrk="1" hangingPunct="1">
              <a:defRPr/>
            </a:pPr>
            <a:r>
              <a:rPr lang="ja-JP" altLang="en-US" sz="2200" b="1" dirty="0">
                <a:solidFill>
                  <a:schemeClr val="accent2">
                    <a:lumMod val="50000"/>
                  </a:schemeClr>
                </a:solidFill>
                <a:latin typeface="Segoe UI" panose="020B0502040204020203" pitchFamily="34" charset="0"/>
                <a:ea typeface="メイリオ" panose="020B0604030504040204" pitchFamily="50" charset="-128"/>
              </a:rPr>
              <a:t>酸素を補う</a:t>
            </a:r>
            <a:endParaRPr lang="ja-JP" altLang="en-US" sz="2200" dirty="0">
              <a:solidFill>
                <a:schemeClr val="accent2">
                  <a:lumMod val="50000"/>
                </a:schemeClr>
              </a:solidFill>
              <a:latin typeface="Segoe UI" panose="020B0502040204020203" pitchFamily="34" charset="0"/>
              <a:ea typeface="メイリオ" panose="020B0604030504040204" pitchFamily="50" charset="-128"/>
            </a:endParaRPr>
          </a:p>
        </p:txBody>
      </p:sp>
      <p:sp>
        <p:nvSpPr>
          <p:cNvPr id="29" name="Text Box 15">
            <a:extLst>
              <a:ext uri="{FF2B5EF4-FFF2-40B4-BE49-F238E27FC236}">
                <a16:creationId xmlns:a16="http://schemas.microsoft.com/office/drawing/2014/main" id="{63B914E7-64A1-4D3C-B694-ED78B97EB63D}"/>
              </a:ext>
            </a:extLst>
          </p:cNvPr>
          <p:cNvSpPr txBox="1">
            <a:spLocks noChangeArrowheads="1"/>
          </p:cNvSpPr>
          <p:nvPr/>
        </p:nvSpPr>
        <p:spPr bwMode="auto">
          <a:xfrm>
            <a:off x="5292080" y="4307174"/>
            <a:ext cx="3456633" cy="432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lIns="87269" tIns="54000" rIns="87269" bIns="0" anchor="ctr" anchorCtr="0">
            <a:no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60000" indent="-360000" eaLnBrk="1" hangingPunct="1">
              <a:spcBef>
                <a:spcPts val="0"/>
              </a:spcBef>
              <a:buFontTx/>
              <a:buNone/>
            </a:pPr>
            <a:r>
              <a:rPr lang="ja-JP" altLang="en-US" sz="2400" dirty="0">
                <a:latin typeface="Segoe UI" panose="020B0502040204020203" pitchFamily="34" charset="0"/>
                <a:ea typeface="メイリオ" panose="020B0604030504040204" pitchFamily="50" charset="-128"/>
              </a:rPr>
              <a:t>・気管切開</a:t>
            </a:r>
          </a:p>
        </p:txBody>
      </p:sp>
      <p:sp>
        <p:nvSpPr>
          <p:cNvPr id="41" name="右矢印 2">
            <a:extLst>
              <a:ext uri="{FF2B5EF4-FFF2-40B4-BE49-F238E27FC236}">
                <a16:creationId xmlns:a16="http://schemas.microsoft.com/office/drawing/2014/main" id="{FFF20F54-4E81-494D-8D9B-9407BD2FF45B}"/>
              </a:ext>
            </a:extLst>
          </p:cNvPr>
          <p:cNvSpPr/>
          <p:nvPr/>
        </p:nvSpPr>
        <p:spPr>
          <a:xfrm>
            <a:off x="3237386" y="2520663"/>
            <a:ext cx="1864800" cy="1254920"/>
          </a:xfrm>
          <a:prstGeom prst="rect">
            <a:avLst/>
          </a:prstGeom>
          <a:ln/>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r>
              <a:rPr lang="ja-JP" altLang="en-US" sz="2200" b="1" dirty="0">
                <a:solidFill>
                  <a:schemeClr val="accent2">
                    <a:lumMod val="50000"/>
                  </a:schemeClr>
                </a:solidFill>
                <a:latin typeface="Segoe UI" panose="020B0502040204020203" pitchFamily="34" charset="0"/>
                <a:ea typeface="メイリオ" panose="020B0604030504040204" pitchFamily="50" charset="-128"/>
              </a:rPr>
              <a:t>呼吸運動が</a:t>
            </a:r>
            <a:endParaRPr lang="en-US" altLang="ja-JP" sz="2200" b="1" dirty="0">
              <a:solidFill>
                <a:schemeClr val="accent2">
                  <a:lumMod val="50000"/>
                </a:schemeClr>
              </a:solidFill>
              <a:latin typeface="Segoe UI" panose="020B0502040204020203" pitchFamily="34" charset="0"/>
              <a:ea typeface="メイリオ" panose="020B0604030504040204" pitchFamily="50" charset="-128"/>
            </a:endParaRPr>
          </a:p>
          <a:p>
            <a:pPr algn="ctr" eaLnBrk="1" hangingPunct="1">
              <a:defRPr/>
            </a:pPr>
            <a:r>
              <a:rPr lang="ja-JP" altLang="en-US" sz="2200" b="1" dirty="0">
                <a:solidFill>
                  <a:schemeClr val="accent2">
                    <a:lumMod val="50000"/>
                  </a:schemeClr>
                </a:solidFill>
                <a:latin typeface="Segoe UI" panose="020B0502040204020203" pitchFamily="34" charset="0"/>
                <a:ea typeface="メイリオ" panose="020B0604030504040204" pitchFamily="50" charset="-128"/>
              </a:rPr>
              <a:t>しやすい</a:t>
            </a:r>
            <a:endParaRPr lang="en-US" altLang="ja-JP" sz="2200" b="1" dirty="0">
              <a:solidFill>
                <a:schemeClr val="accent2">
                  <a:lumMod val="50000"/>
                </a:schemeClr>
              </a:solidFill>
              <a:latin typeface="Segoe UI" panose="020B0502040204020203" pitchFamily="34" charset="0"/>
              <a:ea typeface="メイリオ" panose="020B0604030504040204" pitchFamily="50" charset="-128"/>
            </a:endParaRPr>
          </a:p>
          <a:p>
            <a:pPr algn="ctr" eaLnBrk="1" hangingPunct="1">
              <a:defRPr/>
            </a:pPr>
            <a:r>
              <a:rPr lang="ja-JP" altLang="en-US" sz="2200" b="1" dirty="0">
                <a:solidFill>
                  <a:schemeClr val="accent2">
                    <a:lumMod val="50000"/>
                  </a:schemeClr>
                </a:solidFill>
                <a:latin typeface="Segoe UI" panose="020B0502040204020203" pitchFamily="34" charset="0"/>
                <a:ea typeface="メイリオ" panose="020B0604030504040204" pitchFamily="50" charset="-128"/>
              </a:rPr>
              <a:t>ようにする</a:t>
            </a:r>
          </a:p>
        </p:txBody>
      </p:sp>
      <p:sp>
        <p:nvSpPr>
          <p:cNvPr id="43" name="Text Box 15">
            <a:extLst>
              <a:ext uri="{FF2B5EF4-FFF2-40B4-BE49-F238E27FC236}">
                <a16:creationId xmlns:a16="http://schemas.microsoft.com/office/drawing/2014/main" id="{63B914E7-64A1-4D3C-B694-ED78B97EB63D}"/>
              </a:ext>
            </a:extLst>
          </p:cNvPr>
          <p:cNvSpPr txBox="1">
            <a:spLocks noChangeArrowheads="1"/>
          </p:cNvSpPr>
          <p:nvPr/>
        </p:nvSpPr>
        <p:spPr bwMode="auto">
          <a:xfrm>
            <a:off x="5292080" y="3122095"/>
            <a:ext cx="3456633" cy="108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lIns="87269" tIns="54000" rIns="87269" bIns="0" anchor="ctr" anchorCtr="0">
            <a:no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60000" indent="-360000">
              <a:spcBef>
                <a:spcPts val="0"/>
              </a:spcBef>
              <a:buNone/>
            </a:pPr>
            <a:r>
              <a:rPr lang="ja-JP" altLang="en-US" sz="2400" dirty="0">
                <a:latin typeface="Segoe UI" panose="020B0502040204020203" pitchFamily="34" charset="0"/>
                <a:ea typeface="メイリオ" panose="020B0604030504040204" pitchFamily="50" charset="-128"/>
              </a:rPr>
              <a:t>・姿勢調節</a:t>
            </a:r>
            <a:r>
              <a:rPr lang="ja-JP" altLang="en-US" sz="1800" dirty="0">
                <a:latin typeface="Segoe UI" panose="020B0502040204020203" pitchFamily="34" charset="0"/>
                <a:ea typeface="メイリオ" panose="020B0604030504040204" pitchFamily="50" charset="-128"/>
              </a:rPr>
              <a:t>（顎</a:t>
            </a:r>
            <a:r>
              <a:rPr lang="en-US" altLang="ja-JP" sz="1800" dirty="0">
                <a:latin typeface="Segoe UI" panose="020B0502040204020203" pitchFamily="34" charset="0"/>
                <a:ea typeface="メイリオ" panose="020B0604030504040204" pitchFamily="50" charset="-128"/>
              </a:rPr>
              <a:t>､</a:t>
            </a:r>
            <a:r>
              <a:rPr lang="ja-JP" altLang="en-US" sz="1800" dirty="0">
                <a:latin typeface="Segoe UI" panose="020B0502040204020203" pitchFamily="34" charset="0"/>
                <a:ea typeface="メイリオ" panose="020B0604030504040204" pitchFamily="50" charset="-128"/>
              </a:rPr>
              <a:t>くび</a:t>
            </a:r>
            <a:r>
              <a:rPr lang="en-US" altLang="ja-JP" sz="1800" dirty="0">
                <a:latin typeface="Segoe UI" panose="020B0502040204020203" pitchFamily="34" charset="0"/>
                <a:ea typeface="メイリオ" panose="020B0604030504040204" pitchFamily="50" charset="-128"/>
              </a:rPr>
              <a:t>､</a:t>
            </a:r>
            <a:r>
              <a:rPr lang="ja-JP" altLang="en-US" sz="1800" dirty="0">
                <a:latin typeface="Segoe UI" panose="020B0502040204020203" pitchFamily="34" charset="0"/>
                <a:ea typeface="メイリオ" panose="020B0604030504040204" pitchFamily="50" charset="-128"/>
              </a:rPr>
              <a:t>全身）</a:t>
            </a:r>
            <a:r>
              <a:rPr lang="ja-JP" altLang="en-US" sz="1800" dirty="0" err="1">
                <a:latin typeface="Segoe UI" panose="020B0502040204020203" pitchFamily="34" charset="0"/>
                <a:ea typeface="メイリオ" panose="020B0604030504040204" pitchFamily="50" charset="-128"/>
              </a:rPr>
              <a:t>ー</a:t>
            </a:r>
            <a:r>
              <a:rPr lang="ja-JP" altLang="en-US" sz="1800" dirty="0">
                <a:latin typeface="Segoe UI" panose="020B0502040204020203" pitchFamily="34" charset="0"/>
                <a:ea typeface="メイリオ" panose="020B0604030504040204" pitchFamily="50" charset="-128"/>
              </a:rPr>
              <a:t>気道が広く、喀痰が出やすく、呼吸しやすい</a:t>
            </a:r>
            <a:endParaRPr lang="en-US" altLang="ja-JP" sz="1800" dirty="0">
              <a:latin typeface="Segoe UI" panose="020B0502040204020203" pitchFamily="34" charset="0"/>
              <a:ea typeface="メイリオ" panose="020B0604030504040204" pitchFamily="50" charset="-128"/>
            </a:endParaRPr>
          </a:p>
        </p:txBody>
      </p:sp>
      <p:sp>
        <p:nvSpPr>
          <p:cNvPr id="28673" name="右矢印 28672"/>
          <p:cNvSpPr/>
          <p:nvPr/>
        </p:nvSpPr>
        <p:spPr>
          <a:xfrm>
            <a:off x="2527438" y="1440891"/>
            <a:ext cx="594270" cy="4536504"/>
          </a:xfrm>
          <a:prstGeom prst="rightArrow">
            <a:avLst>
              <a:gd name="adj1" fmla="val 69127"/>
              <a:gd name="adj2" fmla="val 60335"/>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BBB28CB8-5E71-4CFA-A556-A39F57F26976}"/>
              </a:ext>
            </a:extLst>
          </p:cNvPr>
          <p:cNvSpPr txBox="1"/>
          <p:nvPr/>
        </p:nvSpPr>
        <p:spPr>
          <a:xfrm>
            <a:off x="6218654" y="169200"/>
            <a:ext cx="1234633"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3-2.</a:t>
            </a:r>
            <a:r>
              <a:rPr lang="ja-JP" altLang="en-US" sz="1400" b="1" dirty="0">
                <a:solidFill>
                  <a:schemeClr val="bg1"/>
                </a:solidFill>
                <a:latin typeface="游ゴシック" panose="020B0400000000000000" pitchFamily="50" charset="-128"/>
                <a:ea typeface="游ゴシック" panose="020B0400000000000000" pitchFamily="50" charset="-128"/>
              </a:rPr>
              <a:t>呼吸障害</a:t>
            </a:r>
          </a:p>
        </p:txBody>
      </p:sp>
      <p:sp>
        <p:nvSpPr>
          <p:cNvPr id="20" name="テキスト ボックス 19">
            <a:extLst>
              <a:ext uri="{FF2B5EF4-FFF2-40B4-BE49-F238E27FC236}">
                <a16:creationId xmlns:a16="http://schemas.microsoft.com/office/drawing/2014/main" id="{7B465CBE-9B30-438F-B51C-0F035EE77F48}"/>
              </a:ext>
            </a:extLst>
          </p:cNvPr>
          <p:cNvSpPr txBox="1"/>
          <p:nvPr/>
        </p:nvSpPr>
        <p:spPr>
          <a:xfrm>
            <a:off x="351835" y="6230499"/>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18" name="スライド番号プレースホルダー 1">
            <a:extLst>
              <a:ext uri="{FF2B5EF4-FFF2-40B4-BE49-F238E27FC236}">
                <a16:creationId xmlns:a16="http://schemas.microsoft.com/office/drawing/2014/main" id="{B6B81CAA-ADDD-48DF-AF6D-554450CA0F75}"/>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30</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7027621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mph" presetSubtype="0" fill="hold" grpId="0" nodeType="clickEffect">
                                  <p:stCondLst>
                                    <p:cond delay="0"/>
                                  </p:stCondLst>
                                  <p:iterate type="lt">
                                    <p:tmPct val="4000"/>
                                  </p:iterate>
                                  <p:childTnLst>
                                    <p:set>
                                      <p:cBhvr override="childStyle">
                                        <p:cTn id="6" dur="1000" fill="hold"/>
                                        <p:tgtEl>
                                          <p:spTgt spid="63503"/>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8" presetClass="emph" presetSubtype="0" fill="hold" grpId="0" nodeType="clickEffect">
                                  <p:stCondLst>
                                    <p:cond delay="0"/>
                                  </p:stCondLst>
                                  <p:iterate type="lt">
                                    <p:tmPct val="4000"/>
                                  </p:iterate>
                                  <p:childTnLst>
                                    <p:set>
                                      <p:cBhvr override="childStyle">
                                        <p:cTn id="10" dur="1000" fill="hold"/>
                                        <p:tgtEl>
                                          <p:spTgt spid="16"/>
                                        </p:tgtEl>
                                        <p:attrNameLst>
                                          <p:attrName>style.textDecorationUnderline</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18" presetClass="emph" presetSubtype="0" fill="hold" grpId="0" nodeType="clickEffect">
                                  <p:stCondLst>
                                    <p:cond delay="0"/>
                                  </p:stCondLst>
                                  <p:iterate type="lt">
                                    <p:tmPct val="4000"/>
                                  </p:iterate>
                                  <p:childTnLst>
                                    <p:set>
                                      <p:cBhvr override="childStyle">
                                        <p:cTn id="14" dur="1000" fill="hold"/>
                                        <p:tgtEl>
                                          <p:spTgt spid="29"/>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8" presetClass="emph" presetSubtype="0" fill="hold" grpId="0" nodeType="clickEffect">
                                  <p:stCondLst>
                                    <p:cond delay="0"/>
                                  </p:stCondLst>
                                  <p:iterate type="lt">
                                    <p:tmPct val="4000"/>
                                  </p:iterate>
                                  <p:childTnLst>
                                    <p:set>
                                      <p:cBhvr override="childStyle">
                                        <p:cTn id="18" dur="1000" fill="hold"/>
                                        <p:tgtEl>
                                          <p:spTgt spid="4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03" grpId="0" animBg="1"/>
      <p:bldP spid="16" grpId="0" animBg="1"/>
      <p:bldP spid="29" grpId="0" animBg="1"/>
      <p:bldP spid="4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0">
            <a:extLst>
              <a:ext uri="{FF2B5EF4-FFF2-40B4-BE49-F238E27FC236}">
                <a16:creationId xmlns:a16="http://schemas.microsoft.com/office/drawing/2014/main" id="{17AF1637-5878-43EC-9428-E78FE578E174}"/>
              </a:ext>
            </a:extLst>
          </p:cNvPr>
          <p:cNvPicPr>
            <a:picLocks noChangeAspect="1" noChangeArrowheads="1"/>
          </p:cNvPicPr>
          <p:nvPr/>
        </p:nvPicPr>
        <p:blipFill>
          <a:blip r:embed="rId3">
            <a:lum bright="10000"/>
            <a:grayscl/>
            <a:extLst>
              <a:ext uri="{28A0092B-C50C-407E-A947-70E740481C1C}">
                <a14:useLocalDpi xmlns:a14="http://schemas.microsoft.com/office/drawing/2010/main" val="0"/>
              </a:ext>
            </a:extLst>
          </a:blip>
          <a:srcRect r="10767" b="10776"/>
          <a:stretch>
            <a:fillRect/>
          </a:stretch>
        </p:blipFill>
        <p:spPr bwMode="auto">
          <a:xfrm>
            <a:off x="449015" y="1256680"/>
            <a:ext cx="3690937"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26627" name="Oval 12">
            <a:extLst>
              <a:ext uri="{FF2B5EF4-FFF2-40B4-BE49-F238E27FC236}">
                <a16:creationId xmlns:a16="http://schemas.microsoft.com/office/drawing/2014/main" id="{F68C78B8-A051-4EB5-9212-058CE9BC30F6}"/>
              </a:ext>
            </a:extLst>
          </p:cNvPr>
          <p:cNvSpPr>
            <a:spLocks noChangeArrowheads="1"/>
          </p:cNvSpPr>
          <p:nvPr/>
        </p:nvSpPr>
        <p:spPr bwMode="auto">
          <a:xfrm>
            <a:off x="2486869" y="2824410"/>
            <a:ext cx="788987" cy="1036638"/>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700"/>
          </a:p>
        </p:txBody>
      </p:sp>
      <p:sp>
        <p:nvSpPr>
          <p:cNvPr id="26628" name="Line 13">
            <a:extLst>
              <a:ext uri="{FF2B5EF4-FFF2-40B4-BE49-F238E27FC236}">
                <a16:creationId xmlns:a16="http://schemas.microsoft.com/office/drawing/2014/main" id="{1EF605C2-3045-4AED-8109-BE236FCB529E}"/>
              </a:ext>
            </a:extLst>
          </p:cNvPr>
          <p:cNvSpPr>
            <a:spLocks noChangeShapeType="1"/>
          </p:cNvSpPr>
          <p:nvPr/>
        </p:nvSpPr>
        <p:spPr bwMode="auto">
          <a:xfrm flipH="1">
            <a:off x="3098998" y="1916832"/>
            <a:ext cx="608906" cy="1597340"/>
          </a:xfrm>
          <a:prstGeom prst="line">
            <a:avLst/>
          </a:prstGeom>
          <a:noFill/>
          <a:ln w="7620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6629" name="Text Box 15">
            <a:extLst>
              <a:ext uri="{FF2B5EF4-FFF2-40B4-BE49-F238E27FC236}">
                <a16:creationId xmlns:a16="http://schemas.microsoft.com/office/drawing/2014/main" id="{0E08C11B-4F68-455C-A5D1-F9CD669DCE5C}"/>
              </a:ext>
            </a:extLst>
          </p:cNvPr>
          <p:cNvSpPr txBox="1">
            <a:spLocks noChangeArrowheads="1"/>
          </p:cNvSpPr>
          <p:nvPr/>
        </p:nvSpPr>
        <p:spPr bwMode="auto">
          <a:xfrm>
            <a:off x="3004393" y="1404000"/>
            <a:ext cx="1004888" cy="584200"/>
          </a:xfrm>
          <a:prstGeom prst="rect">
            <a:avLst/>
          </a:prstGeom>
          <a:solidFill>
            <a:schemeClr val="bg1"/>
          </a:solidFill>
          <a:ln w="9525">
            <a:solidFill>
              <a:schemeClr val="tx1"/>
            </a:solidFill>
            <a:miter lim="800000"/>
            <a:headEnd/>
            <a:tailEnd/>
          </a:ln>
          <a:extLst/>
        </p:spPr>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3200" b="1" dirty="0">
                <a:solidFill>
                  <a:srgbClr val="0000FF"/>
                </a:solidFill>
                <a:ea typeface="Osaka" charset="-128"/>
              </a:rPr>
              <a:t>咽頭</a:t>
            </a:r>
          </a:p>
        </p:txBody>
      </p:sp>
      <p:sp>
        <p:nvSpPr>
          <p:cNvPr id="26631" name="Oval 12">
            <a:extLst>
              <a:ext uri="{FF2B5EF4-FFF2-40B4-BE49-F238E27FC236}">
                <a16:creationId xmlns:a16="http://schemas.microsoft.com/office/drawing/2014/main" id="{94174F96-3238-4B27-B795-22AADBD74859}"/>
              </a:ext>
            </a:extLst>
          </p:cNvPr>
          <p:cNvSpPr>
            <a:spLocks noChangeArrowheads="1"/>
          </p:cNvSpPr>
          <p:nvPr/>
        </p:nvSpPr>
        <p:spPr bwMode="auto">
          <a:xfrm>
            <a:off x="2118589" y="3892758"/>
            <a:ext cx="788988" cy="792163"/>
          </a:xfrm>
          <a:prstGeom prst="ellipse">
            <a:avLst/>
          </a:prstGeom>
          <a:noFill/>
          <a:ln w="2857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700"/>
          </a:p>
        </p:txBody>
      </p:sp>
      <p:sp>
        <p:nvSpPr>
          <p:cNvPr id="26633" name="Line 14">
            <a:extLst>
              <a:ext uri="{FF2B5EF4-FFF2-40B4-BE49-F238E27FC236}">
                <a16:creationId xmlns:a16="http://schemas.microsoft.com/office/drawing/2014/main" id="{F868CCC1-1191-412D-A12E-C7187A5A0B0C}"/>
              </a:ext>
            </a:extLst>
          </p:cNvPr>
          <p:cNvSpPr>
            <a:spLocks noChangeShapeType="1"/>
          </p:cNvSpPr>
          <p:nvPr/>
        </p:nvSpPr>
        <p:spPr bwMode="auto">
          <a:xfrm flipV="1">
            <a:off x="1862108" y="4323725"/>
            <a:ext cx="758612" cy="1622771"/>
          </a:xfrm>
          <a:prstGeom prst="line">
            <a:avLst/>
          </a:prstGeom>
          <a:noFill/>
          <a:ln w="7620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6634" name="Line 14">
            <a:extLst>
              <a:ext uri="{FF2B5EF4-FFF2-40B4-BE49-F238E27FC236}">
                <a16:creationId xmlns:a16="http://schemas.microsoft.com/office/drawing/2014/main" id="{1CC7D4CB-DB0A-4527-91AA-1C266864602C}"/>
              </a:ext>
            </a:extLst>
          </p:cNvPr>
          <p:cNvSpPr>
            <a:spLocks noChangeShapeType="1"/>
          </p:cNvSpPr>
          <p:nvPr/>
        </p:nvSpPr>
        <p:spPr bwMode="auto">
          <a:xfrm flipV="1">
            <a:off x="1231106" y="3323126"/>
            <a:ext cx="1266825" cy="1728788"/>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2" name="タイトル 1">
            <a:extLst>
              <a:ext uri="{FF2B5EF4-FFF2-40B4-BE49-F238E27FC236}">
                <a16:creationId xmlns:a16="http://schemas.microsoft.com/office/drawing/2014/main" id="{931A5205-B041-4622-A961-49E961AE0872}"/>
              </a:ext>
            </a:extLst>
          </p:cNvPr>
          <p:cNvSpPr>
            <a:spLocks noGrp="1"/>
          </p:cNvSpPr>
          <p:nvPr>
            <p:ph type="title"/>
          </p:nvPr>
        </p:nvSpPr>
        <p:spPr/>
        <p:txBody>
          <a:bodyPr>
            <a:normAutofit fontScale="90000"/>
          </a:bodyPr>
          <a:lstStyle/>
          <a:p>
            <a:r>
              <a:rPr lang="ja-JP" altLang="en-US" dirty="0"/>
              <a:t>気道（上気道）がせまくなる主な原因</a:t>
            </a:r>
            <a:endParaRPr kumimoji="1" lang="ja-JP" altLang="en-US" dirty="0"/>
          </a:p>
        </p:txBody>
      </p:sp>
      <p:sp>
        <p:nvSpPr>
          <p:cNvPr id="20" name="Text Box 2">
            <a:extLst>
              <a:ext uri="{FF2B5EF4-FFF2-40B4-BE49-F238E27FC236}">
                <a16:creationId xmlns:a16="http://schemas.microsoft.com/office/drawing/2014/main" id="{64FC6E32-BD76-491D-81E1-604757768A0D}"/>
              </a:ext>
            </a:extLst>
          </p:cNvPr>
          <p:cNvSpPr txBox="1">
            <a:spLocks noChangeArrowheads="1"/>
          </p:cNvSpPr>
          <p:nvPr/>
        </p:nvSpPr>
        <p:spPr bwMode="auto">
          <a:xfrm>
            <a:off x="4068000" y="1260000"/>
            <a:ext cx="4878387"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800" b="1" dirty="0">
                <a:latin typeface="Segoe UI" panose="020B0502040204020203" pitchFamily="34" charset="0"/>
                <a:ea typeface="メイリオ" panose="020B0604030504040204" pitchFamily="50" charset="-128"/>
              </a:rPr>
              <a:t>○舌根沈下・舌根後退</a:t>
            </a:r>
            <a:endParaRPr lang="en-US" altLang="ja-JP" sz="2800" b="1" dirty="0">
              <a:latin typeface="Segoe UI" panose="020B0502040204020203" pitchFamily="34" charset="0"/>
              <a:ea typeface="メイリオ" panose="020B0604030504040204" pitchFamily="50" charset="-128"/>
            </a:endParaRPr>
          </a:p>
          <a:p>
            <a:pPr marL="180000" eaLnBrk="1" hangingPunct="1">
              <a:spcBef>
                <a:spcPct val="0"/>
              </a:spcBef>
              <a:buFontTx/>
              <a:buNone/>
            </a:pPr>
            <a:r>
              <a:rPr lang="ja-JP" altLang="en-US" sz="2400" dirty="0">
                <a:latin typeface="Segoe UI" panose="020B0502040204020203" pitchFamily="34" charset="0"/>
                <a:ea typeface="メイリオ" panose="020B0604030504040204" pitchFamily="50" charset="-128"/>
              </a:rPr>
              <a:t>舌根部が後ろに引かれて咽頭が狭くなって</a:t>
            </a:r>
            <a:endParaRPr lang="en-US" altLang="ja-JP" sz="2400" dirty="0">
              <a:latin typeface="Segoe UI" panose="020B0502040204020203" pitchFamily="34" charset="0"/>
              <a:ea typeface="メイリオ" panose="020B0604030504040204" pitchFamily="50" charset="-128"/>
            </a:endParaRPr>
          </a:p>
          <a:p>
            <a:pPr marL="180000" eaLnBrk="1" hangingPunct="1">
              <a:spcBef>
                <a:spcPct val="0"/>
              </a:spcBef>
              <a:buFontTx/>
              <a:buNone/>
            </a:pPr>
            <a:r>
              <a:rPr lang="ja-JP" altLang="en-US" sz="2400" dirty="0">
                <a:latin typeface="Segoe UI" panose="020B0502040204020203" pitchFamily="34" charset="0"/>
                <a:ea typeface="メイリオ" panose="020B0604030504040204" pitchFamily="50" charset="-128"/>
              </a:rPr>
              <a:t>しまう状態。</a:t>
            </a:r>
          </a:p>
        </p:txBody>
      </p:sp>
      <p:sp>
        <p:nvSpPr>
          <p:cNvPr id="18" name="Text Box 2">
            <a:extLst>
              <a:ext uri="{FF2B5EF4-FFF2-40B4-BE49-F238E27FC236}">
                <a16:creationId xmlns:a16="http://schemas.microsoft.com/office/drawing/2014/main" id="{64FC6E32-BD76-491D-81E1-604757768A0D}"/>
              </a:ext>
            </a:extLst>
          </p:cNvPr>
          <p:cNvSpPr txBox="1">
            <a:spLocks noChangeArrowheads="1"/>
          </p:cNvSpPr>
          <p:nvPr/>
        </p:nvSpPr>
        <p:spPr bwMode="auto">
          <a:xfrm>
            <a:off x="2812822" y="5085184"/>
            <a:ext cx="6079094"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2400" b="1" dirty="0">
                <a:latin typeface="Segoe UI" panose="020B0502040204020203" pitchFamily="34" charset="0"/>
                <a:ea typeface="メイリオ" panose="020B0604030504040204" pitchFamily="50" charset="-128"/>
              </a:rPr>
              <a:t>○喉頭軟化症</a:t>
            </a:r>
            <a:endParaRPr lang="en-US" altLang="ja-JP" sz="2400" b="1" dirty="0">
              <a:latin typeface="Segoe UI" panose="020B0502040204020203" pitchFamily="34" charset="0"/>
              <a:ea typeface="メイリオ" panose="020B0604030504040204" pitchFamily="50" charset="-128"/>
            </a:endParaRPr>
          </a:p>
          <a:p>
            <a:pPr marL="180000">
              <a:spcBef>
                <a:spcPct val="0"/>
              </a:spcBef>
              <a:buNone/>
            </a:pPr>
            <a:r>
              <a:rPr lang="ja-JP" altLang="en-US" sz="2100" dirty="0">
                <a:latin typeface="Segoe UI" panose="020B0502040204020203" pitchFamily="34" charset="0"/>
                <a:ea typeface="メイリオ" panose="020B0604030504040204" pitchFamily="50" charset="-128"/>
              </a:rPr>
              <a:t>息を吸う時に、喉頭の一部が下に引き込まれて、喉頭が狭くなってしまう状態。覚醒時や、緊張が強く反り返ったときに症状が出やすい。</a:t>
            </a:r>
          </a:p>
        </p:txBody>
      </p:sp>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8637" y="2163061"/>
            <a:ext cx="2700076" cy="1938203"/>
          </a:xfrm>
          <a:prstGeom prst="rect">
            <a:avLst/>
          </a:prstGeom>
        </p:spPr>
      </p:pic>
      <p:sp>
        <p:nvSpPr>
          <p:cNvPr id="22" name="右矢印 21">
            <a:extLst>
              <a:ext uri="{FF2B5EF4-FFF2-40B4-BE49-F238E27FC236}">
                <a16:creationId xmlns:a16="http://schemas.microsoft.com/office/drawing/2014/main" id="{6DB69993-7329-4A75-971F-9603D07E12FF}"/>
              </a:ext>
            </a:extLst>
          </p:cNvPr>
          <p:cNvSpPr/>
          <p:nvPr/>
        </p:nvSpPr>
        <p:spPr>
          <a:xfrm>
            <a:off x="8041704" y="2945166"/>
            <a:ext cx="322237" cy="296505"/>
          </a:xfrm>
          <a:prstGeom prst="rightArrow">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3" name="Text Box 2">
            <a:extLst>
              <a:ext uri="{FF2B5EF4-FFF2-40B4-BE49-F238E27FC236}">
                <a16:creationId xmlns:a16="http://schemas.microsoft.com/office/drawing/2014/main" id="{64FC6E32-BD76-491D-81E1-604757768A0D}"/>
              </a:ext>
            </a:extLst>
          </p:cNvPr>
          <p:cNvSpPr txBox="1">
            <a:spLocks noChangeArrowheads="1"/>
          </p:cNvSpPr>
          <p:nvPr/>
        </p:nvSpPr>
        <p:spPr bwMode="auto">
          <a:xfrm>
            <a:off x="3995936" y="2929041"/>
            <a:ext cx="207673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180000" eaLnBrk="1" hangingPunct="1">
              <a:spcBef>
                <a:spcPct val="0"/>
              </a:spcBef>
              <a:buFontTx/>
              <a:buNone/>
            </a:pPr>
            <a:r>
              <a:rPr lang="ja-JP" altLang="en-US" sz="2100" dirty="0">
                <a:latin typeface="Segoe UI" panose="020B0502040204020203" pitchFamily="34" charset="0"/>
                <a:ea typeface="メイリオ" panose="020B0604030504040204" pitchFamily="50" charset="-128"/>
              </a:rPr>
              <a:t>舌根沈下は、</a:t>
            </a:r>
            <a:endParaRPr lang="en-US" altLang="ja-JP" sz="2100" dirty="0">
              <a:latin typeface="Segoe UI" panose="020B0502040204020203" pitchFamily="34" charset="0"/>
              <a:ea typeface="メイリオ" panose="020B0604030504040204" pitchFamily="50" charset="-128"/>
            </a:endParaRPr>
          </a:p>
          <a:p>
            <a:pPr marL="180000" eaLnBrk="1" hangingPunct="1">
              <a:spcBef>
                <a:spcPct val="0"/>
              </a:spcBef>
              <a:buFontTx/>
              <a:buNone/>
            </a:pPr>
            <a:r>
              <a:rPr lang="ja-JP" altLang="en-US" sz="2100" dirty="0">
                <a:latin typeface="Segoe UI" panose="020B0502040204020203" pitchFamily="34" charset="0"/>
                <a:ea typeface="メイリオ" panose="020B0604030504040204" pitchFamily="50" charset="-128"/>
              </a:rPr>
              <a:t>仰向けの姿勢、</a:t>
            </a:r>
            <a:endParaRPr lang="en-US" altLang="ja-JP" sz="2100" dirty="0">
              <a:latin typeface="Segoe UI" panose="020B0502040204020203" pitchFamily="34" charset="0"/>
              <a:ea typeface="メイリオ" panose="020B0604030504040204" pitchFamily="50" charset="-128"/>
            </a:endParaRPr>
          </a:p>
          <a:p>
            <a:pPr marL="180000" eaLnBrk="1" hangingPunct="1">
              <a:spcBef>
                <a:spcPct val="0"/>
              </a:spcBef>
              <a:buFontTx/>
              <a:buNone/>
            </a:pPr>
            <a:r>
              <a:rPr lang="ja-JP" altLang="en-US" sz="2100" dirty="0">
                <a:latin typeface="Segoe UI" panose="020B0502040204020203" pitchFamily="34" charset="0"/>
                <a:ea typeface="メイリオ" panose="020B0604030504040204" pitchFamily="50" charset="-128"/>
              </a:rPr>
              <a:t>眠った時に、</a:t>
            </a:r>
            <a:endParaRPr lang="en-US" altLang="ja-JP" sz="2100" dirty="0">
              <a:latin typeface="Segoe UI" panose="020B0502040204020203" pitchFamily="34" charset="0"/>
              <a:ea typeface="メイリオ" panose="020B0604030504040204" pitchFamily="50" charset="-128"/>
            </a:endParaRPr>
          </a:p>
          <a:p>
            <a:pPr marL="180000" eaLnBrk="1" hangingPunct="1">
              <a:spcBef>
                <a:spcPct val="0"/>
              </a:spcBef>
              <a:buFontTx/>
              <a:buNone/>
            </a:pPr>
            <a:r>
              <a:rPr lang="ja-JP" altLang="en-US" sz="2100" dirty="0">
                <a:latin typeface="Segoe UI" panose="020B0502040204020203" pitchFamily="34" charset="0"/>
                <a:ea typeface="メイリオ" panose="020B0604030504040204" pitchFamily="50" charset="-128"/>
              </a:rPr>
              <a:t>なりやすい。</a:t>
            </a:r>
            <a:endParaRPr lang="en-US" altLang="ja-JP" sz="2100" dirty="0">
              <a:latin typeface="Segoe UI" panose="020B0502040204020203" pitchFamily="34" charset="0"/>
              <a:ea typeface="メイリオ" panose="020B0604030504040204" pitchFamily="50" charset="-128"/>
            </a:endParaRPr>
          </a:p>
        </p:txBody>
      </p:sp>
      <p:sp>
        <p:nvSpPr>
          <p:cNvPr id="24" name="Text Box 2">
            <a:extLst>
              <a:ext uri="{FF2B5EF4-FFF2-40B4-BE49-F238E27FC236}">
                <a16:creationId xmlns:a16="http://schemas.microsoft.com/office/drawing/2014/main" id="{64FC6E32-BD76-491D-81E1-604757768A0D}"/>
              </a:ext>
            </a:extLst>
          </p:cNvPr>
          <p:cNvSpPr txBox="1">
            <a:spLocks noChangeArrowheads="1"/>
          </p:cNvSpPr>
          <p:nvPr/>
        </p:nvSpPr>
        <p:spPr bwMode="auto">
          <a:xfrm>
            <a:off x="3976842" y="4396447"/>
            <a:ext cx="498554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180000" eaLnBrk="1" hangingPunct="1">
              <a:spcBef>
                <a:spcPct val="0"/>
              </a:spcBef>
              <a:buFontTx/>
              <a:buNone/>
            </a:pPr>
            <a:r>
              <a:rPr lang="ja-JP" altLang="en-US" sz="2100" dirty="0">
                <a:latin typeface="Segoe UI" panose="020B0502040204020203" pitchFamily="34" charset="0"/>
                <a:ea typeface="メイリオ" panose="020B0604030504040204" pitchFamily="50" charset="-128"/>
              </a:rPr>
              <a:t>筋肉の緊張が強くなり、反り返った時にも、舌根が後退し、のどが狭くなる。</a:t>
            </a:r>
            <a:endParaRPr lang="en-US" altLang="ja-JP" sz="2100" dirty="0">
              <a:latin typeface="Segoe UI" panose="020B0502040204020203" pitchFamily="34" charset="0"/>
              <a:ea typeface="メイリオ" panose="020B0604030504040204" pitchFamily="50" charset="-128"/>
            </a:endParaRPr>
          </a:p>
        </p:txBody>
      </p:sp>
      <p:sp>
        <p:nvSpPr>
          <p:cNvPr id="25" name="テキスト ボックス 24">
            <a:extLst>
              <a:ext uri="{FF2B5EF4-FFF2-40B4-BE49-F238E27FC236}">
                <a16:creationId xmlns:a16="http://schemas.microsoft.com/office/drawing/2014/main" id="{1FE26738-485D-4558-B894-784ADCDD46C2}"/>
              </a:ext>
            </a:extLst>
          </p:cNvPr>
          <p:cNvSpPr txBox="1"/>
          <p:nvPr/>
        </p:nvSpPr>
        <p:spPr>
          <a:xfrm>
            <a:off x="6218654" y="169200"/>
            <a:ext cx="1234633"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3-2.</a:t>
            </a:r>
            <a:r>
              <a:rPr lang="ja-JP" altLang="en-US" sz="1400" b="1" dirty="0">
                <a:solidFill>
                  <a:schemeClr val="bg1"/>
                </a:solidFill>
                <a:latin typeface="游ゴシック" panose="020B0400000000000000" pitchFamily="50" charset="-128"/>
                <a:ea typeface="游ゴシック" panose="020B0400000000000000" pitchFamily="50" charset="-128"/>
              </a:rPr>
              <a:t>呼吸障害</a:t>
            </a:r>
          </a:p>
        </p:txBody>
      </p:sp>
      <p:sp>
        <p:nvSpPr>
          <p:cNvPr id="26630" name="Text Box 16">
            <a:extLst>
              <a:ext uri="{FF2B5EF4-FFF2-40B4-BE49-F238E27FC236}">
                <a16:creationId xmlns:a16="http://schemas.microsoft.com/office/drawing/2014/main" id="{6FE873D7-9DF7-4B00-824B-DC352DE8C8B3}"/>
              </a:ext>
            </a:extLst>
          </p:cNvPr>
          <p:cNvSpPr txBox="1">
            <a:spLocks noChangeArrowheads="1"/>
          </p:cNvSpPr>
          <p:nvPr/>
        </p:nvSpPr>
        <p:spPr bwMode="auto">
          <a:xfrm>
            <a:off x="1475656" y="5589240"/>
            <a:ext cx="1138015" cy="584200"/>
          </a:xfrm>
          <a:prstGeom prst="rect">
            <a:avLst/>
          </a:prstGeom>
          <a:solidFill>
            <a:schemeClr val="bg1"/>
          </a:solidFill>
          <a:ln w="9525">
            <a:solidFill>
              <a:schemeClr val="tx1"/>
            </a:solidFill>
            <a:miter lim="800000"/>
            <a:headEnd/>
            <a:tailEnd/>
          </a:ln>
          <a:extLst/>
        </p:spPr>
        <p:txBody>
          <a:bodyPr wrap="squar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3200" b="1" dirty="0">
                <a:solidFill>
                  <a:srgbClr val="0000FF"/>
                </a:solidFill>
                <a:ea typeface="Osaka" charset="-128"/>
              </a:rPr>
              <a:t>喉頭</a:t>
            </a:r>
          </a:p>
        </p:txBody>
      </p:sp>
      <p:sp>
        <p:nvSpPr>
          <p:cNvPr id="26632" name="テキスト ボックス 12">
            <a:extLst>
              <a:ext uri="{FF2B5EF4-FFF2-40B4-BE49-F238E27FC236}">
                <a16:creationId xmlns:a16="http://schemas.microsoft.com/office/drawing/2014/main" id="{BAD2FAED-6A4A-4598-B0E5-17ACF8399FF0}"/>
              </a:ext>
            </a:extLst>
          </p:cNvPr>
          <p:cNvSpPr txBox="1">
            <a:spLocks noChangeArrowheads="1"/>
          </p:cNvSpPr>
          <p:nvPr/>
        </p:nvSpPr>
        <p:spPr bwMode="auto">
          <a:xfrm>
            <a:off x="395288" y="4868052"/>
            <a:ext cx="1570037" cy="646113"/>
          </a:xfrm>
          <a:prstGeom prst="rect">
            <a:avLst/>
          </a:prstGeom>
          <a:solidFill>
            <a:schemeClr val="bg1"/>
          </a:solidFill>
          <a:ln w="9525">
            <a:solidFill>
              <a:srgbClr val="FF0000"/>
            </a:solidFill>
            <a:miter lim="800000"/>
            <a:headEnd/>
            <a:tailEnd/>
          </a:ln>
          <a:extLst/>
        </p:spPr>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3600" b="1" dirty="0">
                <a:solidFill>
                  <a:srgbClr val="FF0000"/>
                </a:solidFill>
              </a:rPr>
              <a:t>舌根部</a:t>
            </a:r>
          </a:p>
        </p:txBody>
      </p:sp>
      <p:sp>
        <p:nvSpPr>
          <p:cNvPr id="26" name="テキスト ボックス 25">
            <a:extLst>
              <a:ext uri="{FF2B5EF4-FFF2-40B4-BE49-F238E27FC236}">
                <a16:creationId xmlns:a16="http://schemas.microsoft.com/office/drawing/2014/main" id="{E13D85E5-4AF4-4CA7-9CDD-2EA8A1AEBECD}"/>
              </a:ext>
            </a:extLst>
          </p:cNvPr>
          <p:cNvSpPr txBox="1"/>
          <p:nvPr/>
        </p:nvSpPr>
        <p:spPr>
          <a:xfrm>
            <a:off x="360000" y="6458853"/>
            <a:ext cx="8388713" cy="138499"/>
          </a:xfrm>
          <a:prstGeom prst="rect">
            <a:avLst/>
          </a:prstGeom>
          <a:noFill/>
        </p:spPr>
        <p:txBody>
          <a:bodyPr wrap="square" lIns="0" tIns="0" rIns="0" bIns="0" rtlCol="0">
            <a:spAutoFit/>
          </a:bodyPr>
          <a:lstStyle/>
          <a:p>
            <a:r>
              <a:rPr lang="ja-JP" altLang="en-US" sz="900" dirty="0">
                <a:latin typeface="Segoe UI" panose="020B0502040204020203" pitchFamily="34" charset="0"/>
                <a:ea typeface="メイリオ" panose="020B0604030504040204" pitchFamily="50" charset="-128"/>
              </a:rPr>
              <a:t>出典）文部科学省「特別支援学校における介護職員等によるたんの吸引等（特定の者対象）研修テキスト」（平成</a:t>
            </a:r>
            <a:r>
              <a:rPr lang="en-US" altLang="ja-JP" sz="900" dirty="0">
                <a:latin typeface="Segoe UI" panose="020B0502040204020203" pitchFamily="34" charset="0"/>
                <a:ea typeface="メイリオ" panose="020B0604030504040204" pitchFamily="50" charset="-128"/>
              </a:rPr>
              <a:t>24</a:t>
            </a:r>
            <a:r>
              <a:rPr lang="ja-JP" altLang="en-US" sz="900" dirty="0">
                <a:latin typeface="Segoe UI" panose="020B0502040204020203" pitchFamily="34" charset="0"/>
                <a:ea typeface="メイリオ" panose="020B0604030504040204" pitchFamily="50" charset="-128"/>
              </a:rPr>
              <a:t>年</a:t>
            </a:r>
            <a:r>
              <a:rPr lang="en-US" altLang="ja-JP" sz="900" dirty="0">
                <a:latin typeface="Segoe UI" panose="020B0502040204020203" pitchFamily="34" charset="0"/>
                <a:ea typeface="メイリオ" panose="020B0604030504040204" pitchFamily="50" charset="-128"/>
              </a:rPr>
              <a:t>3</a:t>
            </a:r>
            <a:r>
              <a:rPr lang="ja-JP" altLang="en-US" sz="900" dirty="0">
                <a:latin typeface="Segoe UI" panose="020B0502040204020203" pitchFamily="34" charset="0"/>
                <a:ea typeface="メイリオ" panose="020B0604030504040204" pitchFamily="50" charset="-128"/>
              </a:rPr>
              <a:t>月）を一部改変</a:t>
            </a:r>
            <a:endParaRPr kumimoji="1" lang="ja-JP" altLang="en-US" sz="900" dirty="0">
              <a:latin typeface="Segoe UI" panose="020B0502040204020203" pitchFamily="34" charset="0"/>
              <a:ea typeface="メイリオ" panose="020B0604030504040204" pitchFamily="50" charset="-128"/>
            </a:endParaRPr>
          </a:p>
        </p:txBody>
      </p:sp>
      <p:sp>
        <p:nvSpPr>
          <p:cNvPr id="21" name="スライド番号プレースホルダー 1">
            <a:extLst>
              <a:ext uri="{FF2B5EF4-FFF2-40B4-BE49-F238E27FC236}">
                <a16:creationId xmlns:a16="http://schemas.microsoft.com/office/drawing/2014/main" id="{82174D93-0697-4CEE-9E34-880749FE00D6}"/>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31</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1499169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23" name="Group 11">
            <a:extLst>
              <a:ext uri="{FF2B5EF4-FFF2-40B4-BE49-F238E27FC236}">
                <a16:creationId xmlns:a16="http://schemas.microsoft.com/office/drawing/2014/main" id="{C83A7210-F6B0-43B2-971A-6EEF8E50780A}"/>
              </a:ext>
            </a:extLst>
          </p:cNvPr>
          <p:cNvGrpSpPr>
            <a:grpSpLocks/>
          </p:cNvGrpSpPr>
          <p:nvPr/>
        </p:nvGrpSpPr>
        <p:grpSpPr bwMode="auto">
          <a:xfrm>
            <a:off x="1619672" y="3068960"/>
            <a:ext cx="2543949" cy="2543482"/>
            <a:chOff x="720" y="2629"/>
            <a:chExt cx="1680" cy="1680"/>
          </a:xfrm>
        </p:grpSpPr>
        <p:pic>
          <p:nvPicPr>
            <p:cNvPr id="34832" name="Picture 5">
              <a:extLst>
                <a:ext uri="{FF2B5EF4-FFF2-40B4-BE49-F238E27FC236}">
                  <a16:creationId xmlns:a16="http://schemas.microsoft.com/office/drawing/2014/main" id="{62D6C578-4518-4668-A0FA-CFAA34054B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452" t="22519" r="25618" b="16246"/>
            <a:stretch>
              <a:fillRect/>
            </a:stretch>
          </p:blipFill>
          <p:spPr bwMode="auto">
            <a:xfrm>
              <a:off x="720" y="2629"/>
              <a:ext cx="1680" cy="1680"/>
            </a:xfrm>
            <a:prstGeom prst="rect">
              <a:avLst/>
            </a:prstGeom>
            <a:noFill/>
            <a:ln w="9525">
              <a:solidFill>
                <a:srgbClr val="7DDDFF"/>
              </a:solidFill>
              <a:miter lim="800000"/>
              <a:headEnd/>
              <a:tailEnd/>
            </a:ln>
            <a:extLst>
              <a:ext uri="{909E8E84-426E-40DD-AFC4-6F175D3DCCD1}">
                <a14:hiddenFill xmlns:a14="http://schemas.microsoft.com/office/drawing/2010/main">
                  <a:solidFill>
                    <a:srgbClr val="FFFFFF"/>
                  </a:solidFill>
                </a14:hiddenFill>
              </a:ext>
            </a:extLst>
          </p:spPr>
        </p:pic>
        <p:sp>
          <p:nvSpPr>
            <p:cNvPr id="34833" name="Line 8">
              <a:extLst>
                <a:ext uri="{FF2B5EF4-FFF2-40B4-BE49-F238E27FC236}">
                  <a16:creationId xmlns:a16="http://schemas.microsoft.com/office/drawing/2014/main" id="{454971BF-60B7-45CB-BF53-244083426969}"/>
                </a:ext>
              </a:extLst>
            </p:cNvPr>
            <p:cNvSpPr>
              <a:spLocks noChangeShapeType="1"/>
            </p:cNvSpPr>
            <p:nvPr/>
          </p:nvSpPr>
          <p:spPr bwMode="auto">
            <a:xfrm flipH="1" flipV="1">
              <a:off x="903" y="3582"/>
              <a:ext cx="336" cy="0"/>
            </a:xfrm>
            <a:prstGeom prst="line">
              <a:avLst/>
            </a:prstGeom>
            <a:noFill/>
            <a:ln w="762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sp>
        <p:nvSpPr>
          <p:cNvPr id="34824" name="Line 9">
            <a:extLst>
              <a:ext uri="{FF2B5EF4-FFF2-40B4-BE49-F238E27FC236}">
                <a16:creationId xmlns:a16="http://schemas.microsoft.com/office/drawing/2014/main" id="{7B349E7F-04FC-436A-825E-320657EA0C27}"/>
              </a:ext>
            </a:extLst>
          </p:cNvPr>
          <p:cNvSpPr>
            <a:spLocks noChangeShapeType="1"/>
          </p:cNvSpPr>
          <p:nvPr/>
        </p:nvSpPr>
        <p:spPr bwMode="auto">
          <a:xfrm flipH="1">
            <a:off x="323850" y="4365625"/>
            <a:ext cx="7620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grpSp>
        <p:nvGrpSpPr>
          <p:cNvPr id="6" name="グループ化 5"/>
          <p:cNvGrpSpPr/>
          <p:nvPr/>
        </p:nvGrpSpPr>
        <p:grpSpPr>
          <a:xfrm>
            <a:off x="4572000" y="4026253"/>
            <a:ext cx="2572176" cy="2427083"/>
            <a:chOff x="4427538" y="3908332"/>
            <a:chExt cx="2696593" cy="2689317"/>
          </a:xfrm>
        </p:grpSpPr>
        <p:pic>
          <p:nvPicPr>
            <p:cNvPr id="34820" name="Picture 4">
              <a:extLst>
                <a:ext uri="{FF2B5EF4-FFF2-40B4-BE49-F238E27FC236}">
                  <a16:creationId xmlns:a16="http://schemas.microsoft.com/office/drawing/2014/main" id="{FFF3585A-875C-4747-9B93-CCBA2B232C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7533" t="20016" r="23743" b="15007"/>
            <a:stretch>
              <a:fillRect/>
            </a:stretch>
          </p:blipFill>
          <p:spPr bwMode="auto">
            <a:xfrm>
              <a:off x="4427538" y="3908332"/>
              <a:ext cx="2689317" cy="2689317"/>
            </a:xfrm>
            <a:prstGeom prst="rect">
              <a:avLst/>
            </a:prstGeom>
            <a:noFill/>
            <a:ln w="9525">
              <a:solidFill>
                <a:srgbClr val="7DDDFF"/>
              </a:solidFill>
              <a:miter lim="800000"/>
              <a:headEnd/>
              <a:tailEnd/>
            </a:ln>
            <a:extLst>
              <a:ext uri="{909E8E84-426E-40DD-AFC4-6F175D3DCCD1}">
                <a14:hiddenFill xmlns:a14="http://schemas.microsoft.com/office/drawing/2010/main">
                  <a:solidFill>
                    <a:srgbClr val="FFFFFF"/>
                  </a:solidFill>
                </a14:hiddenFill>
              </a:ext>
            </a:extLst>
          </p:spPr>
        </p:pic>
        <p:sp>
          <p:nvSpPr>
            <p:cNvPr id="34822" name="Line 7">
              <a:extLst>
                <a:ext uri="{FF2B5EF4-FFF2-40B4-BE49-F238E27FC236}">
                  <a16:creationId xmlns:a16="http://schemas.microsoft.com/office/drawing/2014/main" id="{457A6BEA-37E6-4AE9-8943-78666B9E21FE}"/>
                </a:ext>
              </a:extLst>
            </p:cNvPr>
            <p:cNvSpPr>
              <a:spLocks noChangeShapeType="1"/>
            </p:cNvSpPr>
            <p:nvPr/>
          </p:nvSpPr>
          <p:spPr bwMode="auto">
            <a:xfrm flipH="1" flipV="1">
              <a:off x="5570538" y="5454650"/>
              <a:ext cx="685800" cy="152400"/>
            </a:xfrm>
            <a:prstGeom prst="line">
              <a:avLst/>
            </a:prstGeom>
            <a:noFill/>
            <a:ln w="762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26" name="Text Box 13">
              <a:extLst>
                <a:ext uri="{FF2B5EF4-FFF2-40B4-BE49-F238E27FC236}">
                  <a16:creationId xmlns:a16="http://schemas.microsoft.com/office/drawing/2014/main" id="{F71098CD-ACD9-4052-BB2E-C13A315AA577}"/>
                </a:ext>
              </a:extLst>
            </p:cNvPr>
            <p:cNvSpPr txBox="1">
              <a:spLocks noChangeArrowheads="1"/>
            </p:cNvSpPr>
            <p:nvPr/>
          </p:nvSpPr>
          <p:spPr bwMode="auto">
            <a:xfrm>
              <a:off x="5333431" y="5873750"/>
              <a:ext cx="1790700" cy="51154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2400" b="1" dirty="0">
                  <a:latin typeface="Segoe UI" panose="020B0502040204020203" pitchFamily="34" charset="0"/>
                  <a:ea typeface="メイリオ" panose="020B0604030504040204" pitchFamily="50" charset="-128"/>
                </a:rPr>
                <a:t>オトガイ部</a:t>
              </a:r>
            </a:p>
          </p:txBody>
        </p:sp>
      </p:grpSp>
      <p:grpSp>
        <p:nvGrpSpPr>
          <p:cNvPr id="5" name="グループ化 4"/>
          <p:cNvGrpSpPr/>
          <p:nvPr/>
        </p:nvGrpSpPr>
        <p:grpSpPr>
          <a:xfrm>
            <a:off x="4572000" y="1188910"/>
            <a:ext cx="3960440" cy="2689299"/>
            <a:chOff x="4389438" y="1188910"/>
            <a:chExt cx="4143002" cy="2762001"/>
          </a:xfrm>
        </p:grpSpPr>
        <p:pic>
          <p:nvPicPr>
            <p:cNvPr id="34819" name="Picture 3">
              <a:extLst>
                <a:ext uri="{FF2B5EF4-FFF2-40B4-BE49-F238E27FC236}">
                  <a16:creationId xmlns:a16="http://schemas.microsoft.com/office/drawing/2014/main" id="{A8D96785-1EF8-435D-BE8E-3876487A78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766" t="17322" r="23741" b="22690"/>
            <a:stretch>
              <a:fillRect/>
            </a:stretch>
          </p:blipFill>
          <p:spPr bwMode="auto">
            <a:xfrm>
              <a:off x="4389438" y="1188910"/>
              <a:ext cx="4143002" cy="2762001"/>
            </a:xfrm>
            <a:prstGeom prst="rect">
              <a:avLst/>
            </a:prstGeom>
            <a:noFill/>
            <a:ln w="3175">
              <a:solidFill>
                <a:srgbClr val="7DDDFF"/>
              </a:solidFill>
              <a:miter lim="800000"/>
              <a:headEnd/>
              <a:tailEnd/>
            </a:ln>
            <a:extLst>
              <a:ext uri="{909E8E84-426E-40DD-AFC4-6F175D3DCCD1}">
                <a14:hiddenFill xmlns:a14="http://schemas.microsoft.com/office/drawing/2010/main">
                  <a:solidFill>
                    <a:srgbClr val="FFFFFF"/>
                  </a:solidFill>
                </a14:hiddenFill>
              </a:ext>
            </a:extLst>
          </p:spPr>
        </p:pic>
        <p:sp>
          <p:nvSpPr>
            <p:cNvPr id="34821" name="Line 6">
              <a:extLst>
                <a:ext uri="{FF2B5EF4-FFF2-40B4-BE49-F238E27FC236}">
                  <a16:creationId xmlns:a16="http://schemas.microsoft.com/office/drawing/2014/main" id="{8DD08DB1-3D59-4C2A-AB46-00B976335BBF}"/>
                </a:ext>
              </a:extLst>
            </p:cNvPr>
            <p:cNvSpPr>
              <a:spLocks noChangeShapeType="1"/>
            </p:cNvSpPr>
            <p:nvPr/>
          </p:nvSpPr>
          <p:spPr bwMode="auto">
            <a:xfrm flipV="1">
              <a:off x="7380288" y="2612971"/>
              <a:ext cx="0" cy="762000"/>
            </a:xfrm>
            <a:prstGeom prst="line">
              <a:avLst/>
            </a:prstGeom>
            <a:noFill/>
            <a:ln w="76200">
              <a:solidFill>
                <a:schemeClr val="accent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p>
          </p:txBody>
        </p:sp>
        <p:sp>
          <p:nvSpPr>
            <p:cNvPr id="34827" name="Text Box 14">
              <a:extLst>
                <a:ext uri="{FF2B5EF4-FFF2-40B4-BE49-F238E27FC236}">
                  <a16:creationId xmlns:a16="http://schemas.microsoft.com/office/drawing/2014/main" id="{530E9D73-1A83-48BE-AB40-8C271ACEC94C}"/>
                </a:ext>
              </a:extLst>
            </p:cNvPr>
            <p:cNvSpPr txBox="1">
              <a:spLocks noChangeArrowheads="1"/>
            </p:cNvSpPr>
            <p:nvPr/>
          </p:nvSpPr>
          <p:spPr bwMode="auto">
            <a:xfrm>
              <a:off x="6804025" y="3421009"/>
              <a:ext cx="1427106" cy="474146"/>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2400" b="1" dirty="0">
                  <a:latin typeface="Segoe UI" panose="020B0502040204020203" pitchFamily="34" charset="0"/>
                  <a:ea typeface="メイリオ" panose="020B0604030504040204" pitchFamily="50" charset="-128"/>
                </a:rPr>
                <a:t>下顎角</a:t>
              </a:r>
            </a:p>
          </p:txBody>
        </p:sp>
      </p:grpSp>
      <p:sp>
        <p:nvSpPr>
          <p:cNvPr id="16" name="Text Box 15">
            <a:extLst>
              <a:ext uri="{FF2B5EF4-FFF2-40B4-BE49-F238E27FC236}">
                <a16:creationId xmlns:a16="http://schemas.microsoft.com/office/drawing/2014/main" id="{5EDFD0F6-A844-4A33-93A4-3DF1ECF0E6EE}"/>
              </a:ext>
            </a:extLst>
          </p:cNvPr>
          <p:cNvSpPr txBox="1">
            <a:spLocks noChangeArrowheads="1"/>
          </p:cNvSpPr>
          <p:nvPr/>
        </p:nvSpPr>
        <p:spPr bwMode="auto">
          <a:xfrm>
            <a:off x="4365549" y="2400651"/>
            <a:ext cx="1790627" cy="1028349"/>
          </a:xfrm>
          <a:prstGeom prst="rect">
            <a:avLst/>
          </a:prstGeom>
          <a:solidFill>
            <a:srgbClr val="FFFFFF">
              <a:alpha val="85000"/>
            </a:srgbClr>
          </a:solidFill>
          <a:ln>
            <a:solidFill>
              <a:srgbClr val="000000"/>
            </a:solidFill>
            <a:prstDash val="dash"/>
          </a:ln>
          <a:extLst/>
        </p:spPr>
        <p:txBody>
          <a:bodyPr wrap="square" tIns="72000" bIns="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fontAlgn="auto" hangingPunct="1">
              <a:lnSpc>
                <a:spcPct val="85000"/>
              </a:lnSpc>
              <a:spcBef>
                <a:spcPts val="0"/>
              </a:spcBef>
              <a:spcAft>
                <a:spcPts val="0"/>
              </a:spcAft>
              <a:buFontTx/>
              <a:buNone/>
              <a:defRPr/>
            </a:pPr>
            <a:r>
              <a:rPr lang="ja-JP" altLang="en-US" sz="2400" kern="0" dirty="0">
                <a:solidFill>
                  <a:srgbClr val="000000"/>
                </a:solidFill>
                <a:latin typeface="Segoe UI" panose="020B0502040204020203" pitchFamily="34" charset="0"/>
                <a:ea typeface="メイリオ" panose="020B0604030504040204" pitchFamily="50" charset="-128"/>
              </a:rPr>
              <a:t>下顎の角の部分を、前に押し出す</a:t>
            </a:r>
          </a:p>
        </p:txBody>
      </p:sp>
      <p:sp>
        <p:nvSpPr>
          <p:cNvPr id="17" name="Text Box 13">
            <a:extLst>
              <a:ext uri="{FF2B5EF4-FFF2-40B4-BE49-F238E27FC236}">
                <a16:creationId xmlns:a16="http://schemas.microsoft.com/office/drawing/2014/main" id="{03AE3D6B-4B6E-49B2-960C-B698CB2E8623}"/>
              </a:ext>
            </a:extLst>
          </p:cNvPr>
          <p:cNvSpPr txBox="1">
            <a:spLocks noChangeArrowheads="1"/>
          </p:cNvSpPr>
          <p:nvPr/>
        </p:nvSpPr>
        <p:spPr bwMode="auto">
          <a:xfrm>
            <a:off x="251521" y="5071872"/>
            <a:ext cx="3816424" cy="1028349"/>
          </a:xfrm>
          <a:prstGeom prst="rect">
            <a:avLst/>
          </a:prstGeom>
          <a:solidFill>
            <a:srgbClr val="FFFFFF">
              <a:alpha val="85000"/>
            </a:srgbClr>
          </a:solidFill>
          <a:ln>
            <a:solidFill>
              <a:srgbClr val="000000"/>
            </a:solidFill>
            <a:prstDash val="dash"/>
          </a:ln>
          <a:extLst/>
        </p:spPr>
        <p:txBody>
          <a:bodyPr wrap="square" tIns="72000" bIns="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fontAlgn="auto" hangingPunct="1">
              <a:lnSpc>
                <a:spcPct val="85000"/>
              </a:lnSpc>
              <a:spcBef>
                <a:spcPts val="0"/>
              </a:spcBef>
              <a:spcAft>
                <a:spcPts val="0"/>
              </a:spcAft>
              <a:buFontTx/>
              <a:buNone/>
              <a:defRPr/>
            </a:pPr>
            <a:r>
              <a:rPr lang="ja-JP" altLang="en-US" sz="2400" kern="0" dirty="0">
                <a:solidFill>
                  <a:srgbClr val="000000"/>
                </a:solidFill>
                <a:latin typeface="Segoe UI" panose="020B0502040204020203" pitchFamily="34" charset="0"/>
                <a:ea typeface="メイリオ" panose="020B0604030504040204" pitchFamily="50" charset="-128"/>
              </a:rPr>
              <a:t>抱っこで、下顎を片手で挟むように保持し下顎を前に出す</a:t>
            </a:r>
            <a:endParaRPr lang="en-US" altLang="ja-JP" sz="2400" kern="0" dirty="0">
              <a:solidFill>
                <a:srgbClr val="000000"/>
              </a:solidFill>
              <a:latin typeface="Segoe UI" panose="020B0502040204020203" pitchFamily="34" charset="0"/>
              <a:ea typeface="メイリオ" panose="020B0604030504040204" pitchFamily="50" charset="-128"/>
            </a:endParaRPr>
          </a:p>
        </p:txBody>
      </p:sp>
      <p:sp>
        <p:nvSpPr>
          <p:cNvPr id="18" name="Text Box 13">
            <a:extLst>
              <a:ext uri="{FF2B5EF4-FFF2-40B4-BE49-F238E27FC236}">
                <a16:creationId xmlns:a16="http://schemas.microsoft.com/office/drawing/2014/main" id="{F7533DDF-8778-4618-A11A-36E131BAD11D}"/>
              </a:ext>
            </a:extLst>
          </p:cNvPr>
          <p:cNvSpPr txBox="1">
            <a:spLocks noChangeArrowheads="1"/>
          </p:cNvSpPr>
          <p:nvPr/>
        </p:nvSpPr>
        <p:spPr bwMode="auto">
          <a:xfrm>
            <a:off x="6156176" y="4022248"/>
            <a:ext cx="2736304" cy="1374598"/>
          </a:xfrm>
          <a:prstGeom prst="rect">
            <a:avLst/>
          </a:prstGeom>
          <a:solidFill>
            <a:srgbClr val="FFFFFF">
              <a:alpha val="85000"/>
            </a:srgbClr>
          </a:solidFill>
          <a:ln>
            <a:solidFill>
              <a:srgbClr val="000000"/>
            </a:solidFill>
            <a:prstDash val="dash"/>
          </a:ln>
          <a:extLst/>
        </p:spPr>
        <p:txBody>
          <a:bodyPr wrap="square" tIns="72000" bIns="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fontAlgn="auto" hangingPunct="1">
              <a:lnSpc>
                <a:spcPct val="85000"/>
              </a:lnSpc>
              <a:spcBef>
                <a:spcPts val="0"/>
              </a:spcBef>
              <a:spcAft>
                <a:spcPts val="0"/>
              </a:spcAft>
              <a:buFontTx/>
              <a:buNone/>
              <a:defRPr/>
            </a:pPr>
            <a:r>
              <a:rPr lang="ja-JP" altLang="en-US" sz="2400" kern="0" dirty="0">
                <a:solidFill>
                  <a:srgbClr val="000000"/>
                </a:solidFill>
                <a:latin typeface="Segoe UI" panose="020B0502040204020203" pitchFamily="34" charset="0"/>
                <a:ea typeface="メイリオ" panose="020B0604030504040204" pitchFamily="50" charset="-128"/>
              </a:rPr>
              <a:t>下顎の下（オトガイ部）に指を当てて、下顎を少し前に引く</a:t>
            </a:r>
          </a:p>
        </p:txBody>
      </p:sp>
      <p:sp>
        <p:nvSpPr>
          <p:cNvPr id="2" name="タイトル 1">
            <a:extLst>
              <a:ext uri="{FF2B5EF4-FFF2-40B4-BE49-F238E27FC236}">
                <a16:creationId xmlns:a16="http://schemas.microsoft.com/office/drawing/2014/main" id="{1E0004AF-53A5-477B-BFE8-7C78F6AF2BA2}"/>
              </a:ext>
            </a:extLst>
          </p:cNvPr>
          <p:cNvSpPr>
            <a:spLocks noGrp="1"/>
          </p:cNvSpPr>
          <p:nvPr>
            <p:ph type="title"/>
          </p:nvPr>
        </p:nvSpPr>
        <p:spPr/>
        <p:txBody>
          <a:bodyPr>
            <a:normAutofit fontScale="90000"/>
          </a:bodyPr>
          <a:lstStyle/>
          <a:p>
            <a:r>
              <a:rPr lang="ja-JP" altLang="en-US" dirty="0"/>
              <a:t>舌根沈下、上気道狭窄への対策－下顎を前に出す</a:t>
            </a:r>
            <a:endParaRPr kumimoji="1" lang="ja-JP" altLang="en-US" dirty="0"/>
          </a:p>
        </p:txBody>
      </p:sp>
      <p:sp>
        <p:nvSpPr>
          <p:cNvPr id="21" name="テキスト ボックス 20">
            <a:extLst>
              <a:ext uri="{FF2B5EF4-FFF2-40B4-BE49-F238E27FC236}">
                <a16:creationId xmlns:a16="http://schemas.microsoft.com/office/drawing/2014/main" id="{C415B0AE-F73B-433D-B0A8-196A470D4637}"/>
              </a:ext>
            </a:extLst>
          </p:cNvPr>
          <p:cNvSpPr txBox="1"/>
          <p:nvPr/>
        </p:nvSpPr>
        <p:spPr>
          <a:xfrm>
            <a:off x="360000" y="6176337"/>
            <a:ext cx="4392735" cy="276999"/>
          </a:xfrm>
          <a:prstGeom prst="rect">
            <a:avLst/>
          </a:prstGeom>
          <a:noFill/>
        </p:spPr>
        <p:txBody>
          <a:bodyPr wrap="square" lIns="0" tIns="0" rIns="0" bIns="0" rtlCol="0">
            <a:spAutoFit/>
          </a:bodyPr>
          <a:lstStyle/>
          <a:p>
            <a:r>
              <a:rPr lang="ja-JP" altLang="en-US" sz="900" dirty="0">
                <a:latin typeface="Segoe UI" panose="020B0502040204020203" pitchFamily="34" charset="0"/>
                <a:ea typeface="メイリオ" panose="020B0604030504040204" pitchFamily="50" charset="-128"/>
              </a:rPr>
              <a:t>出典）文部科学省「特別支援学校における介護職員等によるたんの吸引等</a:t>
            </a:r>
            <a:endParaRPr lang="en-US" altLang="ja-JP" sz="900" dirty="0">
              <a:latin typeface="Segoe UI" panose="020B0502040204020203" pitchFamily="34" charset="0"/>
              <a:ea typeface="メイリオ" panose="020B0604030504040204" pitchFamily="50" charset="-128"/>
            </a:endParaRPr>
          </a:p>
          <a:p>
            <a:r>
              <a:rPr lang="ja-JP" altLang="en-US" sz="900" dirty="0">
                <a:latin typeface="Segoe UI" panose="020B0502040204020203" pitchFamily="34" charset="0"/>
                <a:ea typeface="メイリオ" panose="020B0604030504040204" pitchFamily="50" charset="-128"/>
              </a:rPr>
              <a:t>　　（特定の者対象）研修テキスト」（平成</a:t>
            </a:r>
            <a:r>
              <a:rPr lang="en-US" altLang="ja-JP" sz="900" dirty="0">
                <a:latin typeface="Segoe UI" panose="020B0502040204020203" pitchFamily="34" charset="0"/>
                <a:ea typeface="メイリオ" panose="020B0604030504040204" pitchFamily="50" charset="-128"/>
              </a:rPr>
              <a:t>24</a:t>
            </a:r>
            <a:r>
              <a:rPr lang="ja-JP" altLang="en-US" sz="900" dirty="0">
                <a:latin typeface="Segoe UI" panose="020B0502040204020203" pitchFamily="34" charset="0"/>
                <a:ea typeface="メイリオ" panose="020B0604030504040204" pitchFamily="50" charset="-128"/>
              </a:rPr>
              <a:t>年</a:t>
            </a:r>
            <a:r>
              <a:rPr lang="en-US" altLang="ja-JP" sz="900" dirty="0">
                <a:latin typeface="Segoe UI" panose="020B0502040204020203" pitchFamily="34" charset="0"/>
                <a:ea typeface="メイリオ" panose="020B0604030504040204" pitchFamily="50" charset="-128"/>
              </a:rPr>
              <a:t>3</a:t>
            </a:r>
            <a:r>
              <a:rPr lang="ja-JP" altLang="en-US" sz="900" dirty="0">
                <a:latin typeface="Segoe UI" panose="020B0502040204020203" pitchFamily="34" charset="0"/>
                <a:ea typeface="メイリオ" panose="020B0604030504040204" pitchFamily="50" charset="-128"/>
              </a:rPr>
              <a:t>月）を一部改変</a:t>
            </a:r>
            <a:endParaRPr kumimoji="1" lang="ja-JP" altLang="en-US" sz="900" dirty="0">
              <a:latin typeface="Segoe UI" panose="020B0502040204020203" pitchFamily="34" charset="0"/>
              <a:ea typeface="メイリオ" panose="020B0604030504040204" pitchFamily="50" charset="-128"/>
            </a:endParaRPr>
          </a:p>
        </p:txBody>
      </p:sp>
      <p:grpSp>
        <p:nvGrpSpPr>
          <p:cNvPr id="3" name="グループ化 2"/>
          <p:cNvGrpSpPr/>
          <p:nvPr/>
        </p:nvGrpSpPr>
        <p:grpSpPr>
          <a:xfrm>
            <a:off x="395537" y="1175070"/>
            <a:ext cx="3168351" cy="2187185"/>
            <a:chOff x="323528" y="1175070"/>
            <a:chExt cx="3452415" cy="2613970"/>
          </a:xfrm>
        </p:grpSpPr>
        <p:pic>
          <p:nvPicPr>
            <p:cNvPr id="22" name="Picture 2">
              <a:extLst>
                <a:ext uri="{FF2B5EF4-FFF2-40B4-BE49-F238E27FC236}">
                  <a16:creationId xmlns:a16="http://schemas.microsoft.com/office/drawing/2014/main" id="{D5FEB781-5764-4DEA-8176-33B8B609255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 t="-2539" r="10" b="2539"/>
            <a:stretch/>
          </p:blipFill>
          <p:spPr bwMode="auto">
            <a:xfrm>
              <a:off x="323528" y="1190713"/>
              <a:ext cx="3452415" cy="2598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下矢印 24">
              <a:extLst>
                <a:ext uri="{FF2B5EF4-FFF2-40B4-BE49-F238E27FC236}">
                  <a16:creationId xmlns:a16="http://schemas.microsoft.com/office/drawing/2014/main" id="{DE4AAC3D-123E-4DA8-8E45-CD9E4DC033DD}"/>
                </a:ext>
              </a:extLst>
            </p:cNvPr>
            <p:cNvSpPr/>
            <p:nvPr/>
          </p:nvSpPr>
          <p:spPr>
            <a:xfrm rot="10800000">
              <a:off x="1413670" y="1175070"/>
              <a:ext cx="552807" cy="861033"/>
            </a:xfrm>
            <a:prstGeom prst="downArrow">
              <a:avLst>
                <a:gd name="adj1" fmla="val 43502"/>
                <a:gd name="adj2" fmla="val 58818"/>
              </a:avLst>
            </a:prstGeom>
            <a:solidFill>
              <a:srgbClr val="7DDD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sp>
        <p:nvSpPr>
          <p:cNvPr id="4" name="テキスト ボックス 3"/>
          <p:cNvSpPr txBox="1"/>
          <p:nvPr/>
        </p:nvSpPr>
        <p:spPr>
          <a:xfrm>
            <a:off x="3108597" y="1188910"/>
            <a:ext cx="5231864" cy="454637"/>
          </a:xfrm>
          <a:prstGeom prst="rect">
            <a:avLst/>
          </a:prstGeom>
          <a:solidFill>
            <a:schemeClr val="bg1"/>
          </a:solidFill>
          <a:ln w="28575">
            <a:solidFill>
              <a:srgbClr val="C00000"/>
            </a:solidFill>
          </a:ln>
        </p:spPr>
        <p:txBody>
          <a:bodyPr wrap="square" tIns="54000" bIns="0" rtlCol="0" anchor="ctr" anchorCtr="0">
            <a:spAutoFit/>
          </a:bodyPr>
          <a:lstStyle/>
          <a:p>
            <a:pPr algn="ctr"/>
            <a:r>
              <a:rPr lang="ja-JP" altLang="en-US" sz="2600" dirty="0">
                <a:latin typeface="Segoe UI" panose="020B0502040204020203" pitchFamily="34" charset="0"/>
                <a:ea typeface="メイリオ" panose="020B0604030504040204" pitchFamily="50" charset="-128"/>
              </a:rPr>
              <a:t>下顎を前に出して上気道を広げる</a:t>
            </a:r>
            <a:endParaRPr kumimoji="1" lang="ja-JP" altLang="en-US" sz="2600" dirty="0">
              <a:latin typeface="Segoe UI" panose="020B0502040204020203" pitchFamily="34" charset="0"/>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2313FF18-8655-4797-A7A5-9F9029ABE8A5}"/>
              </a:ext>
            </a:extLst>
          </p:cNvPr>
          <p:cNvSpPr txBox="1"/>
          <p:nvPr/>
        </p:nvSpPr>
        <p:spPr>
          <a:xfrm>
            <a:off x="6218654" y="169200"/>
            <a:ext cx="1234633"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3-2.</a:t>
            </a:r>
            <a:r>
              <a:rPr lang="ja-JP" altLang="en-US" sz="1400" b="1" dirty="0">
                <a:solidFill>
                  <a:schemeClr val="bg1"/>
                </a:solidFill>
                <a:latin typeface="游ゴシック" panose="020B0400000000000000" pitchFamily="50" charset="-128"/>
                <a:ea typeface="游ゴシック" panose="020B0400000000000000" pitchFamily="50" charset="-128"/>
              </a:rPr>
              <a:t>呼吸障害</a:t>
            </a:r>
          </a:p>
        </p:txBody>
      </p:sp>
      <p:sp>
        <p:nvSpPr>
          <p:cNvPr id="26" name="スライド番号プレースホルダー 1">
            <a:extLst>
              <a:ext uri="{FF2B5EF4-FFF2-40B4-BE49-F238E27FC236}">
                <a16:creationId xmlns:a16="http://schemas.microsoft.com/office/drawing/2014/main" id="{D6E1EF88-FEE1-4EEF-B3BD-FEDB742E2208}"/>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32</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30240071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0004AF-53A5-477B-BFE8-7C78F6AF2BA2}"/>
              </a:ext>
            </a:extLst>
          </p:cNvPr>
          <p:cNvSpPr>
            <a:spLocks noGrp="1"/>
          </p:cNvSpPr>
          <p:nvPr>
            <p:ph type="title"/>
          </p:nvPr>
        </p:nvSpPr>
        <p:spPr/>
        <p:txBody>
          <a:bodyPr>
            <a:normAutofit fontScale="90000"/>
          </a:bodyPr>
          <a:lstStyle/>
          <a:p>
            <a:r>
              <a:rPr lang="ja-JP" altLang="en-US" dirty="0"/>
              <a:t>側臥位姿勢での、舌根沈下や、痰のたまりの防止</a:t>
            </a:r>
            <a:endParaRPr kumimoji="1" lang="ja-JP" altLang="en-US" dirty="0"/>
          </a:p>
        </p:txBody>
      </p:sp>
      <p:sp>
        <p:nvSpPr>
          <p:cNvPr id="13" name="テキスト ボックス 12">
            <a:extLst>
              <a:ext uri="{FF2B5EF4-FFF2-40B4-BE49-F238E27FC236}">
                <a16:creationId xmlns:a16="http://schemas.microsoft.com/office/drawing/2014/main" id="{1EC68B53-808A-45DC-9A40-9B3A7F1C0D08}"/>
              </a:ext>
            </a:extLst>
          </p:cNvPr>
          <p:cNvSpPr txBox="1"/>
          <p:nvPr/>
        </p:nvSpPr>
        <p:spPr>
          <a:xfrm>
            <a:off x="6218654" y="169200"/>
            <a:ext cx="1234633"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3-2.</a:t>
            </a:r>
            <a:r>
              <a:rPr lang="ja-JP" altLang="en-US" sz="1400" b="1" dirty="0">
                <a:solidFill>
                  <a:schemeClr val="bg1"/>
                </a:solidFill>
                <a:latin typeface="游ゴシック" panose="020B0400000000000000" pitchFamily="50" charset="-128"/>
                <a:ea typeface="游ゴシック" panose="020B0400000000000000" pitchFamily="50" charset="-128"/>
              </a:rPr>
              <a:t>呼吸障害</a:t>
            </a:r>
          </a:p>
        </p:txBody>
      </p:sp>
      <p:sp>
        <p:nvSpPr>
          <p:cNvPr id="11" name="Line 9">
            <a:extLst>
              <a:ext uri="{FF2B5EF4-FFF2-40B4-BE49-F238E27FC236}">
                <a16:creationId xmlns:a16="http://schemas.microsoft.com/office/drawing/2014/main" id="{7B349E7F-04FC-436A-825E-320657EA0C27}"/>
              </a:ext>
            </a:extLst>
          </p:cNvPr>
          <p:cNvSpPr>
            <a:spLocks noChangeShapeType="1"/>
          </p:cNvSpPr>
          <p:nvPr/>
        </p:nvSpPr>
        <p:spPr bwMode="auto">
          <a:xfrm flipH="1">
            <a:off x="323850" y="4365625"/>
            <a:ext cx="762000" cy="0"/>
          </a:xfrm>
          <a:prstGeom prst="line">
            <a:avLst/>
          </a:prstGeom>
          <a:noFill/>
          <a:ln w="762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ja-JP" altLang="en-US">
              <a:solidFill>
                <a:prstClr val="black"/>
              </a:solidFill>
            </a:endParaRPr>
          </a:p>
        </p:txBody>
      </p:sp>
      <p:sp>
        <p:nvSpPr>
          <p:cNvPr id="12" name="テキスト ボックス 11"/>
          <p:cNvSpPr txBox="1"/>
          <p:nvPr/>
        </p:nvSpPr>
        <p:spPr>
          <a:xfrm>
            <a:off x="251520" y="2808000"/>
            <a:ext cx="8640960" cy="3785652"/>
          </a:xfrm>
          <a:prstGeom prst="rect">
            <a:avLst/>
          </a:prstGeom>
          <a:noFill/>
        </p:spPr>
        <p:txBody>
          <a:bodyPr wrap="square" rtlCol="0">
            <a:spAutoFit/>
          </a:bodyPr>
          <a:lstStyle/>
          <a:p>
            <a:pPr fontAlgn="base">
              <a:spcAft>
                <a:spcPct val="0"/>
              </a:spcAft>
              <a:defRPr/>
            </a:pPr>
            <a:r>
              <a:rPr lang="ja-JP" altLang="en-US" sz="2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○舌根沈下を防ぐことができる</a:t>
            </a:r>
            <a:endParaRPr lang="en-US" altLang="ja-JP" sz="2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fontAlgn="base">
              <a:spcAft>
                <a:spcPct val="0"/>
              </a:spcAft>
              <a:defRPr/>
            </a:pPr>
            <a:r>
              <a:rPr lang="ja-JP" altLang="en-US" sz="2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○喀痰や唾液がのどにたまるの</a:t>
            </a:r>
            <a:endParaRPr lang="en-US" altLang="ja-JP" sz="2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fontAlgn="base">
              <a:spcAft>
                <a:spcPct val="0"/>
              </a:spcAft>
              <a:defRPr/>
            </a:pPr>
            <a:r>
              <a:rPr lang="ja-JP" altLang="en-US" sz="2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を防げる</a:t>
            </a:r>
          </a:p>
          <a:p>
            <a:pPr lvl="0" fontAlgn="base">
              <a:spcAft>
                <a:spcPct val="0"/>
              </a:spcAft>
              <a:defRPr/>
            </a:pPr>
            <a:r>
              <a:rPr lang="ja-JP" altLang="en-US" sz="2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○緊張がゆるんだ状態に</a:t>
            </a:r>
            <a:r>
              <a:rPr lang="en-US" altLang="ja-JP" sz="2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a:t>
            </a:r>
          </a:p>
          <a:p>
            <a:pPr lvl="0" fontAlgn="base">
              <a:spcAft>
                <a:spcPct val="0"/>
              </a:spcAft>
              <a:defRPr/>
            </a:pPr>
            <a:r>
              <a:rPr lang="ja-JP" altLang="en-US" sz="2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・頭が下に落ちないように枕を適切にする</a:t>
            </a:r>
            <a:r>
              <a:rPr lang="ja-JP" altLang="en-US"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（バスタオルなどで）</a:t>
            </a:r>
            <a:endParaRPr lang="en-US" altLang="ja-JP" sz="20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lvl="0" fontAlgn="base">
              <a:spcAft>
                <a:spcPct val="0"/>
              </a:spcAft>
              <a:defRPr/>
            </a:pPr>
            <a:r>
              <a:rPr lang="ja-JP" altLang="en-US" sz="2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・大きめの枕を抱くようにさせるのが良いこともある</a:t>
            </a:r>
            <a:endParaRPr lang="en-US" altLang="ja-JP" sz="2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lvl="0" fontAlgn="base">
              <a:spcAft>
                <a:spcPct val="0"/>
              </a:spcAft>
              <a:defRPr/>
            </a:pPr>
            <a:r>
              <a:rPr lang="ja-JP" altLang="en-US" sz="2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－安定と、腕の重みによる胸の圧迫を避けるため</a:t>
            </a:r>
            <a:endParaRPr lang="en-US" altLang="ja-JP" sz="2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fontAlgn="base">
              <a:spcAft>
                <a:spcPct val="0"/>
              </a:spcAft>
              <a:defRPr/>
            </a:pPr>
            <a:r>
              <a:rPr lang="ja-JP" altLang="en-US" sz="2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○呼吸状態が悪くなった時の姿勢としても重要</a:t>
            </a:r>
            <a:endParaRPr lang="en-US" altLang="ja-JP" sz="2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lvl="0" fontAlgn="base">
              <a:spcAft>
                <a:spcPct val="0"/>
              </a:spcAft>
              <a:defRPr/>
            </a:pPr>
            <a:r>
              <a:rPr lang="ja-JP" altLang="en-US" sz="2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・完全な側臥位でなく、仰臥位と側臥位の中間くらいの姿勢</a:t>
            </a:r>
            <a:endParaRPr lang="en-US" altLang="ja-JP" sz="2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lvl="0" fontAlgn="base">
              <a:spcAft>
                <a:spcPct val="0"/>
              </a:spcAft>
              <a:defRPr/>
            </a:pPr>
            <a:r>
              <a:rPr lang="ja-JP" altLang="en-US" sz="2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が良いこともある　</a:t>
            </a:r>
            <a:endParaRPr lang="en-US" altLang="ja-JP" sz="2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4" name="図 13"/>
          <p:cNvPicPr>
            <a:picLocks noChangeAspect="1"/>
          </p:cNvPicPr>
          <p:nvPr/>
        </p:nvPicPr>
        <p:blipFill rotWithShape="1">
          <a:blip r:embed="rId3" cstate="print">
            <a:extLst>
              <a:ext uri="{28A0092B-C50C-407E-A947-70E740481C1C}">
                <a14:useLocalDpi xmlns:a14="http://schemas.microsoft.com/office/drawing/2010/main" val="0"/>
              </a:ext>
            </a:extLst>
          </a:blip>
          <a:srcRect l="5470" r="8101"/>
          <a:stretch/>
        </p:blipFill>
        <p:spPr>
          <a:xfrm>
            <a:off x="5508104" y="2266721"/>
            <a:ext cx="3240608" cy="1873327"/>
          </a:xfrm>
          <a:prstGeom prst="rect">
            <a:avLst/>
          </a:prstGeom>
          <a:ln w="28575">
            <a:solidFill>
              <a:srgbClr val="800000"/>
            </a:solidFill>
          </a:ln>
        </p:spPr>
      </p:pic>
      <p:sp>
        <p:nvSpPr>
          <p:cNvPr id="15" name="テキスト ボックス 14"/>
          <p:cNvSpPr txBox="1"/>
          <p:nvPr/>
        </p:nvSpPr>
        <p:spPr>
          <a:xfrm>
            <a:off x="179512" y="1844824"/>
            <a:ext cx="8802410" cy="406265"/>
          </a:xfrm>
          <a:prstGeom prst="rect">
            <a:avLst/>
          </a:prstGeom>
          <a:noFill/>
        </p:spPr>
        <p:txBody>
          <a:bodyPr wrap="none" rtlCol="0">
            <a:spAutoFit/>
          </a:bodyPr>
          <a:lstStyle/>
          <a:p>
            <a:pPr fontAlgn="base">
              <a:lnSpc>
                <a:spcPct val="80000"/>
              </a:lnSpc>
              <a:spcBef>
                <a:spcPct val="50000"/>
              </a:spcBef>
              <a:spcAft>
                <a:spcPct val="0"/>
              </a:spcAft>
              <a:defRPr/>
            </a:pPr>
            <a:r>
              <a:rPr lang="ja-JP" altLang="en-US" sz="2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・舌根沈下になりやすい　・喀痰や唾液がのどにたまりやすい</a:t>
            </a:r>
            <a:endParaRPr lang="en-US" altLang="ja-JP" sz="24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AutoShape 15">
            <a:extLst>
              <a:ext uri="{FF2B5EF4-FFF2-40B4-BE49-F238E27FC236}">
                <a16:creationId xmlns:a16="http://schemas.microsoft.com/office/drawing/2014/main" id="{6A41D7C0-B7E0-4D26-B30D-3EFA3FB075A7}"/>
              </a:ext>
            </a:extLst>
          </p:cNvPr>
          <p:cNvSpPr>
            <a:spLocks noChangeArrowheads="1"/>
          </p:cNvSpPr>
          <p:nvPr/>
        </p:nvSpPr>
        <p:spPr bwMode="auto">
          <a:xfrm>
            <a:off x="251519" y="1247331"/>
            <a:ext cx="4320000" cy="504000"/>
          </a:xfrm>
          <a:prstGeom prst="roundRect">
            <a:avLst>
              <a:gd name="adj" fmla="val 16667"/>
            </a:avLst>
          </a:prstGeom>
          <a:ln w="38100">
            <a:solidFill>
              <a:srgbClr val="002060"/>
            </a:solidFill>
            <a:headEnd/>
            <a:tailEnd/>
          </a:ln>
        </p:spPr>
        <p:style>
          <a:lnRef idx="2">
            <a:schemeClr val="accent2"/>
          </a:lnRef>
          <a:fillRef idx="1">
            <a:schemeClr val="lt1"/>
          </a:fillRef>
          <a:effectRef idx="0">
            <a:schemeClr val="accent2"/>
          </a:effectRef>
          <a:fontRef idx="minor">
            <a:schemeClr val="dk1"/>
          </a:fontRef>
        </p:style>
        <p:txBody>
          <a:bodyPr wrap="none" lIns="87269" tIns="72000" rIns="87269" bIns="3600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800" b="1" dirty="0">
                <a:latin typeface="Segoe UI" panose="020B0502040204020203" pitchFamily="34" charset="0"/>
                <a:ea typeface="メイリオ" panose="020B0604030504040204" pitchFamily="50" charset="-128"/>
              </a:rPr>
              <a:t>あお向けの姿勢（仰臥位）</a:t>
            </a:r>
            <a:endParaRPr lang="en-US" altLang="ja-JP" sz="2800" b="1" dirty="0">
              <a:latin typeface="Segoe UI" panose="020B0502040204020203" pitchFamily="34" charset="0"/>
              <a:ea typeface="メイリオ" panose="020B0604030504040204" pitchFamily="50" charset="-128"/>
            </a:endParaRPr>
          </a:p>
        </p:txBody>
      </p:sp>
      <p:sp>
        <p:nvSpPr>
          <p:cNvPr id="17" name="AutoShape 15">
            <a:extLst>
              <a:ext uri="{FF2B5EF4-FFF2-40B4-BE49-F238E27FC236}">
                <a16:creationId xmlns:a16="http://schemas.microsoft.com/office/drawing/2014/main" id="{6A41D7C0-B7E0-4D26-B30D-3EFA3FB075A7}"/>
              </a:ext>
            </a:extLst>
          </p:cNvPr>
          <p:cNvSpPr>
            <a:spLocks noChangeArrowheads="1"/>
          </p:cNvSpPr>
          <p:nvPr/>
        </p:nvSpPr>
        <p:spPr bwMode="auto">
          <a:xfrm>
            <a:off x="251519" y="2250000"/>
            <a:ext cx="3600000" cy="504000"/>
          </a:xfrm>
          <a:prstGeom prst="roundRect">
            <a:avLst>
              <a:gd name="adj" fmla="val 16667"/>
            </a:avLst>
          </a:prstGeom>
          <a:ln w="38100">
            <a:solidFill>
              <a:srgbClr val="C00000"/>
            </a:solidFill>
            <a:headEnd/>
            <a:tailEnd/>
          </a:ln>
        </p:spPr>
        <p:style>
          <a:lnRef idx="2">
            <a:schemeClr val="accent2"/>
          </a:lnRef>
          <a:fillRef idx="1">
            <a:schemeClr val="lt1"/>
          </a:fillRef>
          <a:effectRef idx="0">
            <a:schemeClr val="accent2"/>
          </a:effectRef>
          <a:fontRef idx="minor">
            <a:schemeClr val="dk1"/>
          </a:fontRef>
        </p:style>
        <p:txBody>
          <a:bodyPr wrap="none" lIns="87269" tIns="72000" rIns="87269" bIns="36000"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800" b="1" dirty="0">
                <a:latin typeface="Segoe UI" panose="020B0502040204020203" pitchFamily="34" charset="0"/>
                <a:ea typeface="メイリオ" panose="020B0604030504040204" pitchFamily="50" charset="-128"/>
              </a:rPr>
              <a:t>横向き姿勢（側臥位）</a:t>
            </a:r>
            <a:endParaRPr lang="en-US" altLang="ja-JP" sz="2800" b="1" dirty="0">
              <a:latin typeface="Segoe UI" panose="020B0502040204020203" pitchFamily="34" charset="0"/>
              <a:ea typeface="メイリオ" panose="020B0604030504040204" pitchFamily="50" charset="-128"/>
            </a:endParaRPr>
          </a:p>
        </p:txBody>
      </p:sp>
      <p:sp>
        <p:nvSpPr>
          <p:cNvPr id="18" name="テキスト ボックス 17"/>
          <p:cNvSpPr txBox="1"/>
          <p:nvPr/>
        </p:nvSpPr>
        <p:spPr>
          <a:xfrm>
            <a:off x="5461352" y="6224320"/>
            <a:ext cx="3647152" cy="369332"/>
          </a:xfrm>
          <a:prstGeom prst="rect">
            <a:avLst/>
          </a:prstGeom>
          <a:noFill/>
        </p:spPr>
        <p:txBody>
          <a:bodyPr wrap="none" rtlCol="0">
            <a:spAutoFit/>
          </a:bodyPr>
          <a:lstStyle/>
          <a:p>
            <a:r>
              <a:rPr kumimoji="1" lang="ja-JP" altLang="en-US" sz="900" dirty="0">
                <a:latin typeface="Segoe UI" panose="020B0502040204020203" pitchFamily="34" charset="0"/>
                <a:ea typeface="メイリオ" panose="020B0604030504040204" pitchFamily="50" charset="-128"/>
              </a:rPr>
              <a:t>図の出典）東京都教育委員会編集、日本肢体不自由児協会発行．</a:t>
            </a:r>
            <a:endParaRPr kumimoji="1" lang="en-US" altLang="ja-JP" sz="900" dirty="0">
              <a:latin typeface="Segoe UI" panose="020B0502040204020203" pitchFamily="34" charset="0"/>
              <a:ea typeface="メイリオ" panose="020B0604030504040204" pitchFamily="50" charset="-128"/>
            </a:endParaRPr>
          </a:p>
          <a:p>
            <a:r>
              <a:rPr kumimoji="1" lang="ja-JP" altLang="en-US" sz="900" dirty="0">
                <a:latin typeface="Segoe UI" panose="020B0502040204020203" pitchFamily="34" charset="0"/>
                <a:ea typeface="メイリオ" panose="020B0604030504040204" pitchFamily="50" charset="-128"/>
              </a:rPr>
              <a:t>医療的配慮を要する児童生徒の健康・安全の指導ハンドブック</a:t>
            </a:r>
          </a:p>
        </p:txBody>
      </p:sp>
      <p:sp>
        <p:nvSpPr>
          <p:cNvPr id="19" name="スライド番号プレースホルダー 1">
            <a:extLst>
              <a:ext uri="{FF2B5EF4-FFF2-40B4-BE49-F238E27FC236}">
                <a16:creationId xmlns:a16="http://schemas.microsoft.com/office/drawing/2014/main" id="{2C3622BF-531F-43DE-8B04-3E72328ED395}"/>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33</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46067351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a:extLst>
              <a:ext uri="{FF2B5EF4-FFF2-40B4-BE49-F238E27FC236}">
                <a16:creationId xmlns:a16="http://schemas.microsoft.com/office/drawing/2014/main" id="{40D2ADDF-C372-4216-BF10-E493FC9BD8C6}"/>
              </a:ext>
            </a:extLst>
          </p:cNvPr>
          <p:cNvSpPr>
            <a:spLocks noGrp="1"/>
          </p:cNvSpPr>
          <p:nvPr>
            <p:ph type="title"/>
          </p:nvPr>
        </p:nvSpPr>
        <p:spPr/>
        <p:txBody>
          <a:bodyPr/>
          <a:lstStyle/>
          <a:p>
            <a:pPr algn="l" eaLnBrk="1" hangingPunct="1"/>
            <a:r>
              <a:rPr lang="ja-JP" altLang="en-US" dirty="0"/>
              <a:t>１．健康状態の把握</a:t>
            </a:r>
          </a:p>
        </p:txBody>
      </p:sp>
      <p:sp>
        <p:nvSpPr>
          <p:cNvPr id="2" name="字幕 1">
            <a:extLst>
              <a:ext uri="{FF2B5EF4-FFF2-40B4-BE49-F238E27FC236}">
                <a16:creationId xmlns:a16="http://schemas.microsoft.com/office/drawing/2014/main" id="{854E2FBF-E743-42CD-BF88-19DAF0E18E8E}"/>
              </a:ext>
            </a:extLst>
          </p:cNvPr>
          <p:cNvSpPr>
            <a:spLocks noGrp="1"/>
          </p:cNvSpPr>
          <p:nvPr>
            <p:ph type="subTitle" idx="1"/>
          </p:nvPr>
        </p:nvSpPr>
        <p:spPr>
          <a:xfrm>
            <a:off x="1371600" y="3692624"/>
            <a:ext cx="6400800" cy="2400672"/>
          </a:xfrm>
        </p:spPr>
        <p:txBody>
          <a:bodyPr/>
          <a:lstStyle/>
          <a:p>
            <a:pPr>
              <a:lnSpc>
                <a:spcPct val="150000"/>
              </a:lnSpc>
              <a:spcBef>
                <a:spcPts val="0"/>
              </a:spcBef>
              <a:defRPr/>
            </a:pPr>
            <a:r>
              <a:rPr lang="ja-JP" altLang="en-US" dirty="0"/>
              <a:t>　　</a:t>
            </a:r>
            <a:r>
              <a:rPr lang="en-US" altLang="ja-JP" dirty="0"/>
              <a:t>1-1. </a:t>
            </a:r>
            <a:r>
              <a:rPr lang="ja-JP" altLang="en-US" dirty="0"/>
              <a:t>観察と測定</a:t>
            </a:r>
            <a:endParaRPr lang="ja-JP" altLang="ja-JP" dirty="0"/>
          </a:p>
          <a:p>
            <a:pPr>
              <a:lnSpc>
                <a:spcPct val="150000"/>
              </a:lnSpc>
              <a:spcBef>
                <a:spcPts val="0"/>
              </a:spcBef>
              <a:defRPr/>
            </a:pPr>
            <a:r>
              <a:rPr lang="ja-JP" altLang="en-US" dirty="0"/>
              <a:t>　　</a:t>
            </a:r>
            <a:r>
              <a:rPr lang="en-US" altLang="ja-JP" dirty="0"/>
              <a:t>1-2. </a:t>
            </a:r>
            <a:r>
              <a:rPr lang="ja-JP" altLang="en-US" dirty="0"/>
              <a:t>いつもと様子が違うときの対応</a:t>
            </a:r>
            <a:endParaRPr lang="en-US" altLang="ja-JP" dirty="0"/>
          </a:p>
        </p:txBody>
      </p:sp>
    </p:spTree>
    <p:extLst>
      <p:ext uri="{BB962C8B-B14F-4D97-AF65-F5344CB8AC3E}">
        <p14:creationId xmlns:p14="http://schemas.microsoft.com/office/powerpoint/2010/main" val="37675387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ext Box 3">
            <a:extLst>
              <a:ext uri="{FF2B5EF4-FFF2-40B4-BE49-F238E27FC236}">
                <a16:creationId xmlns:a16="http://schemas.microsoft.com/office/drawing/2014/main" id="{FBEBD7A5-109F-4594-86E5-42A6003A1FD3}"/>
              </a:ext>
            </a:extLst>
          </p:cNvPr>
          <p:cNvSpPr txBox="1">
            <a:spLocks noChangeArrowheads="1"/>
          </p:cNvSpPr>
          <p:nvPr/>
        </p:nvSpPr>
        <p:spPr bwMode="auto">
          <a:xfrm>
            <a:off x="252000" y="1170000"/>
            <a:ext cx="8820960" cy="5516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
                <a:srgbClr val="CCECFF"/>
              </a:buClr>
              <a:buSzTx/>
              <a:buFont typeface="Wingdings" panose="05000000000000000000" pitchFamily="2" charset="2"/>
              <a:buNone/>
              <a:tabLst/>
              <a:defRPr/>
            </a:pPr>
            <a:r>
              <a:rPr kumimoji="1" lang="ja-JP" altLang="en-US" sz="24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mn-cs"/>
              </a:rPr>
              <a:t>気管カニューレの事故抜去を防ぐ</a:t>
            </a:r>
          </a:p>
          <a:p>
            <a:pPr marL="0" marR="0" lvl="0" indent="0" algn="l" defTabSz="914400" rtl="0" eaLnBrk="1" fontAlgn="auto" latinLnBrk="0" hangingPunct="1">
              <a:lnSpc>
                <a:spcPct val="100000"/>
              </a:lnSpc>
              <a:spcBef>
                <a:spcPct val="0"/>
              </a:spcBef>
              <a:spcAft>
                <a:spcPts val="0"/>
              </a:spcAft>
              <a:buClr>
                <a:srgbClr val="CCECFF"/>
              </a:buClr>
              <a:buSzTx/>
              <a:buFont typeface="Wingdings" panose="05000000000000000000" pitchFamily="2" charset="2"/>
              <a:buNone/>
              <a:tabLst/>
              <a:defRPr/>
            </a:pPr>
            <a:r>
              <a:rPr kumimoji="1" lang="ja-JP" altLang="en-US" sz="19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　①固定の確認　　</a:t>
            </a:r>
          </a:p>
          <a:p>
            <a:pPr marL="0" marR="0" lvl="0" indent="0" algn="l" defTabSz="914400" rtl="0" eaLnBrk="1" fontAlgn="auto" latinLnBrk="0" hangingPunct="1">
              <a:lnSpc>
                <a:spcPct val="100000"/>
              </a:lnSpc>
              <a:spcBef>
                <a:spcPct val="0"/>
              </a:spcBef>
              <a:spcAft>
                <a:spcPts val="0"/>
              </a:spcAft>
              <a:buClr>
                <a:srgbClr val="CCECFF"/>
              </a:buClr>
              <a:buSzTx/>
              <a:buFont typeface="Wingdings" panose="05000000000000000000" pitchFamily="2" charset="2"/>
              <a:buNone/>
              <a:tabLst/>
              <a:defRPr/>
            </a:pPr>
            <a:r>
              <a:rPr kumimoji="1" lang="ja-JP" altLang="en-US" sz="19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　②必要時には手の抑制、手袋　</a:t>
            </a:r>
          </a:p>
          <a:p>
            <a:pPr marL="0" marR="0" lvl="0" indent="0" algn="l" defTabSz="914400" rtl="0" eaLnBrk="1" fontAlgn="auto" latinLnBrk="0" hangingPunct="1">
              <a:lnSpc>
                <a:spcPct val="100000"/>
              </a:lnSpc>
              <a:spcBef>
                <a:spcPct val="0"/>
              </a:spcBef>
              <a:spcAft>
                <a:spcPts val="0"/>
              </a:spcAft>
              <a:buClr>
                <a:srgbClr val="CCECFF"/>
              </a:buClr>
              <a:buSzTx/>
              <a:buFont typeface="Wingdings" panose="05000000000000000000" pitchFamily="2" charset="2"/>
              <a:buNone/>
              <a:tabLst/>
              <a:defRPr/>
            </a:pPr>
            <a:r>
              <a:rPr kumimoji="1" lang="ja-JP" altLang="en-US" sz="19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　③抜けた時の緊急対応の確認</a:t>
            </a:r>
          </a:p>
          <a:p>
            <a:pPr marL="0" marR="0" lvl="0" indent="0" algn="l" defTabSz="914400" rtl="0" eaLnBrk="1" fontAlgn="auto" latinLnBrk="0" hangingPunct="1">
              <a:lnSpc>
                <a:spcPct val="100000"/>
              </a:lnSpc>
              <a:spcBef>
                <a:spcPct val="0"/>
              </a:spcBef>
              <a:spcAft>
                <a:spcPts val="0"/>
              </a:spcAft>
              <a:buClr>
                <a:srgbClr val="CCECFF"/>
              </a:buClr>
              <a:buSzTx/>
              <a:buFont typeface="Wingdings" panose="05000000000000000000" pitchFamily="2" charset="2"/>
              <a:buNone/>
              <a:tabLst/>
              <a:defRPr/>
            </a:pPr>
            <a:r>
              <a:rPr kumimoji="1" lang="ja-JP" altLang="en-US" sz="19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　（個々の緊急性に応じて主治医と相談して決めておく）</a:t>
            </a:r>
          </a:p>
          <a:p>
            <a:pPr marL="0" marR="0" lvl="0" indent="0" algn="l" defTabSz="914400" rtl="0" eaLnBrk="1" fontAlgn="auto" latinLnBrk="0" hangingPunct="1">
              <a:lnSpc>
                <a:spcPct val="100000"/>
              </a:lnSpc>
              <a:spcBef>
                <a:spcPts val="300"/>
              </a:spcBef>
              <a:spcAft>
                <a:spcPts val="0"/>
              </a:spcAft>
              <a:buClr>
                <a:srgbClr val="CCECFF"/>
              </a:buClr>
              <a:buSzTx/>
              <a:buFont typeface="Wingdings" panose="05000000000000000000" pitchFamily="2" charset="2"/>
              <a:buNone/>
              <a:tabLst/>
              <a:defRPr/>
            </a:pPr>
            <a:r>
              <a:rPr kumimoji="1" lang="ja-JP" altLang="en-US" sz="24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mn-cs"/>
              </a:rPr>
              <a:t>気管孔、カニューレが塞がらないように</a:t>
            </a:r>
            <a:endParaRPr kumimoji="1" lang="en-US" altLang="ja-JP" sz="24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
                <a:srgbClr val="CCECFF"/>
              </a:buClr>
              <a:buSzTx/>
              <a:buFont typeface="Wingdings" panose="05000000000000000000" pitchFamily="2" charset="2"/>
              <a:buNone/>
              <a:tabLst/>
              <a:defRPr/>
            </a:pPr>
            <a:r>
              <a:rPr kumimoji="1" lang="ja-JP" altLang="en-US" sz="2400" b="0" i="0" u="none" strike="noStrike" kern="1200" cap="none" spc="0" normalizeH="0" baseline="0" noProof="0" dirty="0">
                <a:ln>
                  <a:noFill/>
                </a:ln>
                <a:solidFill>
                  <a:srgbClr val="FF3300"/>
                </a:solidFill>
                <a:effectLst/>
                <a:uLnTx/>
                <a:uFillTx/>
                <a:latin typeface="Segoe UI" panose="020B0502040204020203" pitchFamily="34" charset="0"/>
                <a:ea typeface="メイリオ" panose="020B0604030504040204" pitchFamily="50" charset="-128"/>
                <a:cs typeface="+mn-cs"/>
              </a:rPr>
              <a:t>　</a:t>
            </a:r>
            <a:r>
              <a:rPr kumimoji="1" lang="ja-JP" altLang="en-US" sz="19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 姿勢や衣服に</a:t>
            </a:r>
            <a:r>
              <a:rPr kumimoji="1" lang="ja-JP" altLang="en-US" sz="1900" b="0" i="0" u="none" strike="noStrike" kern="1200" cap="none" spc="0" normalizeH="0" baseline="0" noProof="0" dirty="0">
                <a:ln>
                  <a:noFill/>
                </a:ln>
                <a:effectLst/>
                <a:uLnTx/>
                <a:uFillTx/>
                <a:latin typeface="Segoe UI" panose="020B0502040204020203" pitchFamily="34" charset="0"/>
                <a:ea typeface="メイリオ" panose="020B0604030504040204" pitchFamily="50" charset="-128"/>
                <a:cs typeface="+mn-cs"/>
              </a:rPr>
              <a:t>注意、ガーゼでの閉塞に注意</a:t>
            </a:r>
          </a:p>
          <a:p>
            <a:pPr marL="0" marR="0" lvl="0" indent="0" algn="l" defTabSz="914400" rtl="0" eaLnBrk="1" fontAlgn="auto" latinLnBrk="0" hangingPunct="1">
              <a:lnSpc>
                <a:spcPct val="100000"/>
              </a:lnSpc>
              <a:spcBef>
                <a:spcPct val="0"/>
              </a:spcBef>
              <a:spcAft>
                <a:spcPts val="0"/>
              </a:spcAft>
              <a:buClr>
                <a:srgbClr val="CCECFF"/>
              </a:buClr>
              <a:buSzTx/>
              <a:buFont typeface="Wingdings" panose="05000000000000000000" pitchFamily="2" charset="2"/>
              <a:buNone/>
              <a:tabLst/>
              <a:defRPr/>
            </a:pPr>
            <a:r>
              <a:rPr kumimoji="1" lang="ja-JP" altLang="en-US" sz="24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mn-cs"/>
              </a:rPr>
              <a:t>カニューレに無理な力を加えない</a:t>
            </a:r>
          </a:p>
          <a:p>
            <a:pPr marL="0" marR="0" lvl="0" indent="0" algn="l" defTabSz="914400" rtl="0" eaLnBrk="1" fontAlgn="auto" latinLnBrk="0" hangingPunct="1">
              <a:lnSpc>
                <a:spcPct val="100000"/>
              </a:lnSpc>
              <a:spcBef>
                <a:spcPct val="0"/>
              </a:spcBef>
              <a:spcAft>
                <a:spcPts val="0"/>
              </a:spcAft>
              <a:buClr>
                <a:srgbClr val="CCECFF"/>
              </a:buClr>
              <a:buSzTx/>
              <a:buFont typeface="Wingdings" panose="05000000000000000000" pitchFamily="2" charset="2"/>
              <a:buNone/>
              <a:tabLst/>
              <a:defRPr/>
            </a:pPr>
            <a:r>
              <a:rPr kumimoji="1" lang="ja-JP" altLang="en-US" sz="19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　①首を過度に後にそらせない　　　　　　　　　　　　　　　</a:t>
            </a:r>
          </a:p>
          <a:p>
            <a:pPr marL="0" marR="0" lvl="0" indent="0" algn="l" defTabSz="914400" rtl="0" eaLnBrk="1" fontAlgn="auto" latinLnBrk="0" hangingPunct="1">
              <a:lnSpc>
                <a:spcPct val="100000"/>
              </a:lnSpc>
              <a:spcBef>
                <a:spcPct val="0"/>
              </a:spcBef>
              <a:spcAft>
                <a:spcPts val="0"/>
              </a:spcAft>
              <a:buClr>
                <a:srgbClr val="CCECFF"/>
              </a:buClr>
              <a:buSzTx/>
              <a:buFont typeface="Wingdings" panose="05000000000000000000" pitchFamily="2" charset="2"/>
              <a:buNone/>
              <a:tabLst/>
              <a:defRPr/>
            </a:pPr>
            <a:r>
              <a:rPr kumimoji="1" lang="ja-JP" altLang="en-US" sz="19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　②前に曲げない</a:t>
            </a:r>
          </a:p>
          <a:p>
            <a:pPr marL="0" marR="0" lvl="0" indent="0" algn="l" defTabSz="914400" rtl="0" eaLnBrk="1" fontAlgn="auto" latinLnBrk="0" hangingPunct="1">
              <a:lnSpc>
                <a:spcPct val="100000"/>
              </a:lnSpc>
              <a:spcBef>
                <a:spcPct val="0"/>
              </a:spcBef>
              <a:spcAft>
                <a:spcPts val="0"/>
              </a:spcAft>
              <a:buClr>
                <a:srgbClr val="CCECFF"/>
              </a:buClr>
              <a:buSzTx/>
              <a:buFont typeface="Wingdings" panose="05000000000000000000" pitchFamily="2" charset="2"/>
              <a:buNone/>
              <a:tabLst/>
              <a:defRPr/>
            </a:pPr>
            <a:r>
              <a:rPr kumimoji="1" lang="ja-JP" altLang="en-US" sz="19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　③左右に強く回さない</a:t>
            </a:r>
          </a:p>
          <a:p>
            <a:pPr marL="0" marR="0" lvl="0" indent="0" algn="l" defTabSz="914400" rtl="0" eaLnBrk="1" fontAlgn="auto" latinLnBrk="0" hangingPunct="1">
              <a:lnSpc>
                <a:spcPct val="100000"/>
              </a:lnSpc>
              <a:spcBef>
                <a:spcPct val="0"/>
              </a:spcBef>
              <a:spcAft>
                <a:spcPts val="0"/>
              </a:spcAft>
              <a:buClr>
                <a:srgbClr val="CCECFF"/>
              </a:buClr>
              <a:buSzTx/>
              <a:buFont typeface="Wingdings" panose="05000000000000000000" pitchFamily="2" charset="2"/>
              <a:buNone/>
              <a:tabLst/>
              <a:defRPr/>
            </a:pPr>
            <a:r>
              <a:rPr kumimoji="1" lang="ja-JP" altLang="en-US" sz="24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mn-cs"/>
              </a:rPr>
              <a:t>カニューレからの異物の侵入を防ぐ</a:t>
            </a:r>
            <a:r>
              <a:rPr kumimoji="1" lang="ja-JP" altLang="en-US" sz="1600" b="0" i="0" u="none" strike="noStrike" kern="1200" cap="none" spc="0" normalizeH="0" baseline="0" noProof="0" dirty="0">
                <a:ln>
                  <a:noFill/>
                </a:ln>
                <a:solidFill>
                  <a:srgbClr val="FF3300"/>
                </a:solidFill>
                <a:effectLst/>
                <a:uLnTx/>
                <a:uFillTx/>
                <a:latin typeface="Segoe UI" panose="020B0502040204020203" pitchFamily="34" charset="0"/>
                <a:ea typeface="メイリオ" panose="020B0604030504040204" pitchFamily="50" charset="-128"/>
                <a:cs typeface="+mn-cs"/>
              </a:rPr>
              <a:t> </a:t>
            </a:r>
            <a:r>
              <a:rPr kumimoji="1" lang="ja-JP" altLang="en-US" sz="165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→人工鼻、ガーゼで入口をカバーする</a:t>
            </a:r>
          </a:p>
          <a:p>
            <a:pPr marL="0" marR="0" lvl="0" indent="0" algn="l" defTabSz="914400" rtl="0" eaLnBrk="1" fontAlgn="auto" latinLnBrk="0" hangingPunct="1">
              <a:lnSpc>
                <a:spcPct val="100000"/>
              </a:lnSpc>
              <a:spcBef>
                <a:spcPts val="300"/>
              </a:spcBef>
              <a:spcAft>
                <a:spcPts val="0"/>
              </a:spcAft>
              <a:buClr>
                <a:srgbClr val="CCECFF"/>
              </a:buClr>
              <a:buSzTx/>
              <a:buFont typeface="Wingdings" panose="05000000000000000000" pitchFamily="2" charset="2"/>
              <a:buNone/>
              <a:tabLst/>
              <a:defRPr/>
            </a:pPr>
            <a:r>
              <a:rPr kumimoji="1" lang="ja-JP" altLang="en-US" sz="24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mn-cs"/>
              </a:rPr>
              <a:t>気管内の乾燥を防ぐ</a:t>
            </a:r>
            <a:r>
              <a:rPr kumimoji="1" lang="ja-JP" altLang="en-US" sz="165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→人工鼻、室内の加湿、吸入</a:t>
            </a:r>
          </a:p>
          <a:p>
            <a:pPr marL="0" marR="0" lvl="0" indent="0" algn="l" defTabSz="914400" rtl="0" eaLnBrk="1" fontAlgn="auto" latinLnBrk="0" hangingPunct="1">
              <a:lnSpc>
                <a:spcPct val="100000"/>
              </a:lnSpc>
              <a:spcBef>
                <a:spcPts val="300"/>
              </a:spcBef>
              <a:spcAft>
                <a:spcPts val="0"/>
              </a:spcAft>
              <a:buClr>
                <a:srgbClr val="CCECFF"/>
              </a:buClr>
              <a:buSzTx/>
              <a:buFont typeface="Wingdings" panose="05000000000000000000" pitchFamily="2" charset="2"/>
              <a:buNone/>
              <a:tabLst/>
              <a:defRPr/>
            </a:pPr>
            <a:r>
              <a:rPr kumimoji="1" lang="ja-JP" altLang="en-US" sz="24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mn-cs"/>
              </a:rPr>
              <a:t>気管切開孔を清潔にする</a:t>
            </a:r>
          </a:p>
          <a:p>
            <a:pPr marL="0" marR="0" lvl="0" indent="0" algn="l" defTabSz="914400" rtl="0" eaLnBrk="1" fontAlgn="auto" latinLnBrk="0" hangingPunct="1">
              <a:lnSpc>
                <a:spcPct val="100000"/>
              </a:lnSpc>
              <a:spcBef>
                <a:spcPct val="0"/>
              </a:spcBef>
              <a:spcAft>
                <a:spcPts val="0"/>
              </a:spcAft>
              <a:buClr>
                <a:srgbClr val="CCECFF"/>
              </a:buClr>
              <a:buSzTx/>
              <a:buFont typeface="Wingdings" panose="05000000000000000000" pitchFamily="2" charset="2"/>
              <a:buNone/>
              <a:tabLst/>
              <a:defRPr/>
            </a:pPr>
            <a:r>
              <a:rPr kumimoji="1" lang="ja-JP" altLang="en-US" sz="19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　①分泌物は微温湯できれいに拭き取る。　　　　　　　　　　　　　　　　</a:t>
            </a:r>
          </a:p>
          <a:p>
            <a:pPr marL="0" marR="0" lvl="0" indent="0" algn="l" defTabSz="914400" rtl="0" eaLnBrk="1" fontAlgn="auto" latinLnBrk="0" hangingPunct="1">
              <a:lnSpc>
                <a:spcPct val="100000"/>
              </a:lnSpc>
              <a:spcBef>
                <a:spcPct val="0"/>
              </a:spcBef>
              <a:spcAft>
                <a:spcPts val="0"/>
              </a:spcAft>
              <a:buClr>
                <a:srgbClr val="CCECFF"/>
              </a:buClr>
              <a:buSzTx/>
              <a:buFont typeface="Wingdings" panose="05000000000000000000" pitchFamily="2" charset="2"/>
              <a:buNone/>
              <a:tabLst/>
              <a:defRPr/>
            </a:pPr>
            <a:r>
              <a:rPr kumimoji="1" lang="ja-JP" altLang="en-US" sz="19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　②ガーゼ使用時は汚れたら交換する。</a:t>
            </a:r>
          </a:p>
        </p:txBody>
      </p:sp>
      <p:grpSp>
        <p:nvGrpSpPr>
          <p:cNvPr id="11" name="グループ化 10"/>
          <p:cNvGrpSpPr/>
          <p:nvPr/>
        </p:nvGrpSpPr>
        <p:grpSpPr>
          <a:xfrm>
            <a:off x="5853707" y="5112000"/>
            <a:ext cx="2894757" cy="1341336"/>
            <a:chOff x="5941210" y="5313270"/>
            <a:chExt cx="2807254" cy="1140066"/>
          </a:xfrm>
        </p:grpSpPr>
        <p:pic>
          <p:nvPicPr>
            <p:cNvPr id="30726" name="Picture 7" descr="DSCN0929a">
              <a:extLst>
                <a:ext uri="{FF2B5EF4-FFF2-40B4-BE49-F238E27FC236}">
                  <a16:creationId xmlns:a16="http://schemas.microsoft.com/office/drawing/2014/main" id="{5D999924-5368-4541-9392-BD53CA9182B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1210" y="5313270"/>
              <a:ext cx="1254710" cy="114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8" descr="DSCN0928a">
              <a:extLst>
                <a:ext uri="{FF2B5EF4-FFF2-40B4-BE49-F238E27FC236}">
                  <a16:creationId xmlns:a16="http://schemas.microsoft.com/office/drawing/2014/main" id="{76D0FF7A-1C5E-4EE5-BD20-98DFDDCCC2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5920" y="5313270"/>
              <a:ext cx="1552544" cy="114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タイトル 1">
            <a:extLst>
              <a:ext uri="{FF2B5EF4-FFF2-40B4-BE49-F238E27FC236}">
                <a16:creationId xmlns:a16="http://schemas.microsoft.com/office/drawing/2014/main" id="{83B7879C-BC0A-4055-BCEF-EE27D0C43A4E}"/>
              </a:ext>
            </a:extLst>
          </p:cNvPr>
          <p:cNvSpPr>
            <a:spLocks noGrp="1"/>
          </p:cNvSpPr>
          <p:nvPr>
            <p:ph type="title"/>
          </p:nvPr>
        </p:nvSpPr>
        <p:spPr/>
        <p:txBody>
          <a:bodyPr>
            <a:normAutofit fontScale="90000"/>
          </a:bodyPr>
          <a:lstStyle/>
          <a:p>
            <a:r>
              <a:rPr lang="ja-JP" altLang="en-US" dirty="0"/>
              <a:t>気管切開を受けている人への対応の注意点</a:t>
            </a:r>
            <a:endParaRPr kumimoji="1" lang="ja-JP" altLang="en-US" dirty="0"/>
          </a:p>
        </p:txBody>
      </p:sp>
      <p:sp>
        <p:nvSpPr>
          <p:cNvPr id="12" name="テキスト ボックス 6"/>
          <p:cNvSpPr txBox="1">
            <a:spLocks noChangeArrowheads="1"/>
          </p:cNvSpPr>
          <p:nvPr/>
        </p:nvSpPr>
        <p:spPr bwMode="auto">
          <a:xfrm>
            <a:off x="7476600" y="3586692"/>
            <a:ext cx="6976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Segoe UI" panose="020B0502040204020203" pitchFamily="34" charset="0"/>
                <a:ea typeface="メイリオ" panose="020B0604030504040204" pitchFamily="50" charset="-128"/>
                <a:cs typeface="+mn-cs"/>
              </a:rPr>
              <a:t>気管</a:t>
            </a:r>
          </a:p>
        </p:txBody>
      </p:sp>
      <p:pic>
        <p:nvPicPr>
          <p:cNvPr id="30725" name="Picture 6">
            <a:extLst>
              <a:ext uri="{FF2B5EF4-FFF2-40B4-BE49-F238E27FC236}">
                <a16:creationId xmlns:a16="http://schemas.microsoft.com/office/drawing/2014/main" id="{17BC3844-735E-44D5-B06C-DEEB3C81EB3C}"/>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190943" y="1196850"/>
            <a:ext cx="1544638" cy="296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テキスト ボックス 7"/>
          <p:cNvSpPr txBox="1">
            <a:spLocks noChangeArrowheads="1"/>
          </p:cNvSpPr>
          <p:nvPr/>
        </p:nvSpPr>
        <p:spPr bwMode="auto">
          <a:xfrm>
            <a:off x="6460022" y="1844824"/>
            <a:ext cx="8215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accent6">
                    <a:lumMod val="75000"/>
                  </a:schemeClr>
                </a:solidFill>
                <a:effectLst/>
                <a:uLnTx/>
                <a:uFillTx/>
                <a:latin typeface="Segoe UI" panose="020B0502040204020203" pitchFamily="34" charset="0"/>
                <a:ea typeface="メイリオ" panose="020B0604030504040204" pitchFamily="50" charset="-128"/>
                <a:cs typeface="+mn-cs"/>
              </a:rPr>
              <a:t>声帯</a:t>
            </a:r>
          </a:p>
        </p:txBody>
      </p:sp>
      <p:sp>
        <p:nvSpPr>
          <p:cNvPr id="14" name="テキスト ボックス 8"/>
          <p:cNvSpPr txBox="1">
            <a:spLocks noChangeArrowheads="1"/>
          </p:cNvSpPr>
          <p:nvPr/>
        </p:nvSpPr>
        <p:spPr bwMode="auto">
          <a:xfrm>
            <a:off x="5508104" y="1700808"/>
            <a:ext cx="691207" cy="400110"/>
          </a:xfrm>
          <a:prstGeom prst="rect">
            <a:avLst/>
          </a:prstGeom>
          <a:noFill/>
          <a:ln>
            <a:noFill/>
          </a:ln>
          <a:effectLst>
            <a:outerShdw blurRad="76200" dir="13500000" sy="23000" kx="1200000" algn="br" rotWithShape="0">
              <a:prstClr val="black">
                <a:alpha val="20000"/>
              </a:prstClr>
            </a:outerShdw>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accent6">
                    <a:lumMod val="75000"/>
                  </a:schemeClr>
                </a:solidFill>
                <a:effectLst/>
                <a:uLnTx/>
                <a:uFillTx/>
                <a:latin typeface="Segoe UI" panose="020B0502040204020203" pitchFamily="34" charset="0"/>
                <a:ea typeface="メイリオ" panose="020B0604030504040204" pitchFamily="50" charset="-128"/>
                <a:cs typeface="+mn-cs"/>
              </a:rPr>
              <a:t>食道</a:t>
            </a:r>
          </a:p>
        </p:txBody>
      </p:sp>
      <p:sp>
        <p:nvSpPr>
          <p:cNvPr id="15" name="テキスト ボックス 9"/>
          <p:cNvSpPr txBox="1">
            <a:spLocks noChangeArrowheads="1"/>
          </p:cNvSpPr>
          <p:nvPr/>
        </p:nvSpPr>
        <p:spPr bwMode="auto">
          <a:xfrm>
            <a:off x="5184215" y="3601759"/>
            <a:ext cx="206887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Calibri" panose="020F0502020204030204" pitchFamily="34" charset="0"/>
                <a:ea typeface="ＭＳ Ｐゴシック" panose="020B0600070205080204" pitchFamily="50" charset="-128"/>
              </a:defRPr>
            </a:lvl1pPr>
            <a:lvl2pPr marL="742950" indent="-285750" eaLnBrk="0" hangingPunct="0">
              <a:defRPr kumimoji="1">
                <a:solidFill>
                  <a:schemeClr val="tx1"/>
                </a:solidFill>
                <a:latin typeface="Calibri" panose="020F0502020204030204" pitchFamily="34" charset="0"/>
                <a:ea typeface="ＭＳ Ｐゴシック" panose="020B0600070205080204" pitchFamily="50" charset="-128"/>
              </a:defRPr>
            </a:lvl2pPr>
            <a:lvl3pPr marL="1143000" indent="-228600" eaLnBrk="0" hangingPunct="0">
              <a:defRPr kumimoji="1">
                <a:solidFill>
                  <a:schemeClr val="tx1"/>
                </a:solidFill>
                <a:latin typeface="Calibri" panose="020F0502020204030204" pitchFamily="34" charset="0"/>
                <a:ea typeface="ＭＳ Ｐゴシック" panose="020B0600070205080204" pitchFamily="50" charset="-128"/>
              </a:defRPr>
            </a:lvl3pPr>
            <a:lvl4pPr marL="1600200" indent="-228600" eaLnBrk="0" hangingPunct="0">
              <a:defRPr kumimoji="1">
                <a:solidFill>
                  <a:schemeClr val="tx1"/>
                </a:solidFill>
                <a:latin typeface="Calibri" panose="020F0502020204030204" pitchFamily="34" charset="0"/>
                <a:ea typeface="ＭＳ Ｐゴシック" panose="020B0600070205080204" pitchFamily="50" charset="-128"/>
              </a:defRPr>
            </a:lvl4pPr>
            <a:lvl5pPr marL="2057400" indent="-228600" eaLnBrk="0" hangingPunct="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chemeClr val="accent6">
                    <a:lumMod val="75000"/>
                  </a:schemeClr>
                </a:solidFill>
                <a:effectLst/>
                <a:uLnTx/>
                <a:uFillTx/>
                <a:latin typeface="Segoe UI" panose="020B0502040204020203" pitchFamily="34" charset="0"/>
                <a:ea typeface="メイリオ" panose="020B0604030504040204" pitchFamily="50" charset="-128"/>
                <a:cs typeface="+mn-cs"/>
              </a:rPr>
              <a:t>気管カニューレ</a:t>
            </a:r>
          </a:p>
        </p:txBody>
      </p:sp>
      <p:cxnSp>
        <p:nvCxnSpPr>
          <p:cNvPr id="16" name="直線矢印コネクタ 11"/>
          <p:cNvCxnSpPr>
            <a:cxnSpLocks noChangeShapeType="1"/>
          </p:cNvCxnSpPr>
          <p:nvPr/>
        </p:nvCxnSpPr>
        <p:spPr bwMode="auto">
          <a:xfrm>
            <a:off x="7107569" y="2124000"/>
            <a:ext cx="920815" cy="541128"/>
          </a:xfrm>
          <a:prstGeom prst="straightConnector1">
            <a:avLst/>
          </a:prstGeom>
          <a:noFill/>
          <a:ln w="38100" algn="ctr">
            <a:solidFill>
              <a:schemeClr val="accent6">
                <a:lumMod val="75000"/>
              </a:schemeClr>
            </a:solidFill>
            <a:round/>
            <a:headEnd type="none" w="med" len="med"/>
            <a:tailEnd type="triangle" w="med" len="med"/>
          </a:ln>
          <a:extLst>
            <a:ext uri="{909E8E84-426E-40DD-AFC4-6F175D3DCCD1}">
              <a14:hiddenFill xmlns:a14="http://schemas.microsoft.com/office/drawing/2010/main">
                <a:noFill/>
              </a14:hiddenFill>
            </a:ext>
          </a:extLst>
        </p:spPr>
      </p:cxnSp>
      <p:cxnSp>
        <p:nvCxnSpPr>
          <p:cNvPr id="17" name="直線矢印コネクタ 12"/>
          <p:cNvCxnSpPr>
            <a:cxnSpLocks noChangeShapeType="1"/>
          </p:cNvCxnSpPr>
          <p:nvPr/>
        </p:nvCxnSpPr>
        <p:spPr bwMode="auto">
          <a:xfrm>
            <a:off x="6012160" y="2044879"/>
            <a:ext cx="2137087" cy="952073"/>
          </a:xfrm>
          <a:prstGeom prst="straightConnector1">
            <a:avLst/>
          </a:prstGeom>
          <a:noFill/>
          <a:ln w="38100" algn="ctr">
            <a:solidFill>
              <a:schemeClr val="accent6">
                <a:lumMod val="75000"/>
              </a:schemeClr>
            </a:solidFill>
            <a:round/>
            <a:headEnd type="none" w="med" len="med"/>
            <a:tailEnd type="triangle" w="med" len="med"/>
          </a:ln>
          <a:extLst>
            <a:ext uri="{909E8E84-426E-40DD-AFC4-6F175D3DCCD1}">
              <a14:hiddenFill xmlns:a14="http://schemas.microsoft.com/office/drawing/2010/main">
                <a:noFill/>
              </a14:hiddenFill>
            </a:ext>
          </a:extLst>
        </p:spPr>
      </p:cxnSp>
      <p:cxnSp>
        <p:nvCxnSpPr>
          <p:cNvPr id="18" name="直線矢印コネクタ 13"/>
          <p:cNvCxnSpPr>
            <a:cxnSpLocks noChangeShapeType="1"/>
          </p:cNvCxnSpPr>
          <p:nvPr/>
        </p:nvCxnSpPr>
        <p:spPr bwMode="auto">
          <a:xfrm flipV="1">
            <a:off x="6460022" y="2996952"/>
            <a:ext cx="1556796" cy="589740"/>
          </a:xfrm>
          <a:prstGeom prst="straightConnector1">
            <a:avLst/>
          </a:prstGeom>
          <a:noFill/>
          <a:ln w="38100" algn="ctr">
            <a:solidFill>
              <a:schemeClr val="accent6">
                <a:lumMod val="75000"/>
              </a:schemeClr>
            </a:solidFill>
            <a:round/>
            <a:headEnd type="none" w="med" len="med"/>
            <a:tailEnd type="triangle" w="med" len="med"/>
          </a:ln>
          <a:extLst>
            <a:ext uri="{909E8E84-426E-40DD-AFC4-6F175D3DCCD1}">
              <a14:hiddenFill xmlns:a14="http://schemas.microsoft.com/office/drawing/2010/main">
                <a:noFill/>
              </a14:hiddenFill>
            </a:ext>
          </a:extLst>
        </p:spPr>
      </p:cxnSp>
      <p:sp>
        <p:nvSpPr>
          <p:cNvPr id="3" name="テキスト ボックス 2">
            <a:extLst>
              <a:ext uri="{FF2B5EF4-FFF2-40B4-BE49-F238E27FC236}">
                <a16:creationId xmlns:a16="http://schemas.microsoft.com/office/drawing/2014/main" id="{E3B691B9-DB54-438F-88C3-8F0A7A9B69DE}"/>
              </a:ext>
            </a:extLst>
          </p:cNvPr>
          <p:cNvSpPr txBox="1"/>
          <p:nvPr/>
        </p:nvSpPr>
        <p:spPr>
          <a:xfrm>
            <a:off x="5220072" y="3933056"/>
            <a:ext cx="2087596"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5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t>※</a:t>
            </a:r>
            <a:r>
              <a:rPr kumimoji="1" lang="ja-JP" altLang="en-US" sz="15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t>気管カニューレが</a:t>
            </a:r>
            <a:endParaRPr kumimoji="1" lang="en-US" altLang="ja-JP" sz="15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500" dirty="0">
                <a:latin typeface="メイリオ" panose="020B0604030504040204" pitchFamily="50" charset="-128"/>
                <a:ea typeface="メイリオ" panose="020B0604030504040204" pitchFamily="50" charset="-128"/>
              </a:rPr>
              <a:t>　</a:t>
            </a:r>
            <a:r>
              <a:rPr kumimoji="1" lang="ja-JP" altLang="en-US" sz="15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t>入っていない場合</a:t>
            </a:r>
            <a:endParaRPr kumimoji="1" lang="en-US" altLang="ja-JP" sz="15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500" dirty="0">
                <a:latin typeface="メイリオ" panose="020B0604030504040204" pitchFamily="50" charset="-128"/>
                <a:ea typeface="メイリオ" panose="020B0604030504040204" pitchFamily="50" charset="-128"/>
              </a:rPr>
              <a:t>　</a:t>
            </a:r>
            <a:r>
              <a:rPr kumimoji="1" lang="ja-JP" altLang="en-US" sz="15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t>もある</a:t>
            </a:r>
          </a:p>
        </p:txBody>
      </p:sp>
      <p:sp>
        <p:nvSpPr>
          <p:cNvPr id="19" name="テキスト ボックス 18">
            <a:extLst>
              <a:ext uri="{FF2B5EF4-FFF2-40B4-BE49-F238E27FC236}">
                <a16:creationId xmlns:a16="http://schemas.microsoft.com/office/drawing/2014/main" id="{058B8A81-A864-4C81-B3D7-A3C02165F021}"/>
              </a:ext>
            </a:extLst>
          </p:cNvPr>
          <p:cNvSpPr txBox="1"/>
          <p:nvPr/>
        </p:nvSpPr>
        <p:spPr>
          <a:xfrm>
            <a:off x="6218654" y="169200"/>
            <a:ext cx="123463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3-2.</a:t>
            </a:r>
            <a:r>
              <a:rPr kumimoji="1"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呼吸障害</a:t>
            </a:r>
          </a:p>
        </p:txBody>
      </p:sp>
      <p:sp>
        <p:nvSpPr>
          <p:cNvPr id="30724" name="Text Box 5">
            <a:extLst>
              <a:ext uri="{FF2B5EF4-FFF2-40B4-BE49-F238E27FC236}">
                <a16:creationId xmlns:a16="http://schemas.microsoft.com/office/drawing/2014/main" id="{3E771AA6-2CBA-4877-A78C-39023D7AF01B}"/>
              </a:ext>
            </a:extLst>
          </p:cNvPr>
          <p:cNvSpPr txBox="1">
            <a:spLocks noChangeArrowheads="1"/>
          </p:cNvSpPr>
          <p:nvPr/>
        </p:nvSpPr>
        <p:spPr bwMode="auto">
          <a:xfrm>
            <a:off x="6688592" y="6052589"/>
            <a:ext cx="907744" cy="328739"/>
          </a:xfrm>
          <a:prstGeom prst="rect">
            <a:avLst/>
          </a:prstGeom>
          <a:solidFill>
            <a:srgbClr val="FFFFFF">
              <a:alpha val="50000"/>
            </a:srgbClr>
          </a:solidFill>
          <a:ln>
            <a:solidFill>
              <a:schemeClr val="tx2">
                <a:lumMod val="75000"/>
              </a:schemeClr>
            </a:solidFill>
          </a:ln>
          <a:extLst/>
        </p:spPr>
        <p:txBody>
          <a:bodyPr wrap="square" tIns="36000" bIns="0" anchor="ctr" anchorCtr="0">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1900" b="1"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人工鼻</a:t>
            </a:r>
          </a:p>
        </p:txBody>
      </p:sp>
      <p:sp>
        <p:nvSpPr>
          <p:cNvPr id="21" name="テキスト ボックス 20">
            <a:extLst>
              <a:ext uri="{FF2B5EF4-FFF2-40B4-BE49-F238E27FC236}">
                <a16:creationId xmlns:a16="http://schemas.microsoft.com/office/drawing/2014/main" id="{B2180810-7F55-417E-9E0F-A589E00A7FEF}"/>
              </a:ext>
            </a:extLst>
          </p:cNvPr>
          <p:cNvSpPr txBox="1"/>
          <p:nvPr/>
        </p:nvSpPr>
        <p:spPr>
          <a:xfrm>
            <a:off x="360000" y="6530861"/>
            <a:ext cx="8388713" cy="138499"/>
          </a:xfrm>
          <a:prstGeom prst="rect">
            <a:avLst/>
          </a:prstGeom>
          <a:noFill/>
        </p:spPr>
        <p:txBody>
          <a:bodyPr wrap="square" lIns="0" tIns="0" rIns="0" bIns="0" rtlCol="0">
            <a:spAutoFit/>
          </a:bodyPr>
          <a:lstStyle/>
          <a:p>
            <a:r>
              <a:rPr lang="ja-JP" altLang="en-US" sz="900" dirty="0">
                <a:latin typeface="Segoe UI" panose="020B0502040204020203" pitchFamily="34" charset="0"/>
                <a:ea typeface="メイリオ" panose="020B0604030504040204" pitchFamily="50" charset="-128"/>
              </a:rPr>
              <a:t>出典）文部科学省「特別支援学校における介護職員等によるたんの吸引等（特定の者対象）研修テキスト」（平成</a:t>
            </a:r>
            <a:r>
              <a:rPr lang="en-US" altLang="ja-JP" sz="900" dirty="0">
                <a:latin typeface="Segoe UI" panose="020B0502040204020203" pitchFamily="34" charset="0"/>
                <a:ea typeface="メイリオ" panose="020B0604030504040204" pitchFamily="50" charset="-128"/>
              </a:rPr>
              <a:t>24</a:t>
            </a:r>
            <a:r>
              <a:rPr lang="ja-JP" altLang="en-US" sz="900" dirty="0">
                <a:latin typeface="Segoe UI" panose="020B0502040204020203" pitchFamily="34" charset="0"/>
                <a:ea typeface="メイリオ" panose="020B0604030504040204" pitchFamily="50" charset="-128"/>
              </a:rPr>
              <a:t>年</a:t>
            </a:r>
            <a:r>
              <a:rPr lang="en-US" altLang="ja-JP" sz="900" dirty="0">
                <a:latin typeface="Segoe UI" panose="020B0502040204020203" pitchFamily="34" charset="0"/>
                <a:ea typeface="メイリオ" panose="020B0604030504040204" pitchFamily="50" charset="-128"/>
              </a:rPr>
              <a:t>3</a:t>
            </a:r>
            <a:r>
              <a:rPr lang="ja-JP" altLang="en-US" sz="900" dirty="0">
                <a:latin typeface="Segoe UI" panose="020B0502040204020203" pitchFamily="34" charset="0"/>
                <a:ea typeface="メイリオ" panose="020B0604030504040204" pitchFamily="50" charset="-128"/>
              </a:rPr>
              <a:t>月）を一部改変</a:t>
            </a:r>
            <a:endParaRPr kumimoji="1" lang="ja-JP" altLang="en-US" sz="900" dirty="0">
              <a:latin typeface="Segoe UI" panose="020B0502040204020203" pitchFamily="34" charset="0"/>
              <a:ea typeface="メイリオ" panose="020B0604030504040204" pitchFamily="50" charset="-128"/>
            </a:endParaRPr>
          </a:p>
        </p:txBody>
      </p:sp>
      <p:sp>
        <p:nvSpPr>
          <p:cNvPr id="20" name="スライド番号プレースホルダー 1">
            <a:extLst>
              <a:ext uri="{FF2B5EF4-FFF2-40B4-BE49-F238E27FC236}">
                <a16:creationId xmlns:a16="http://schemas.microsoft.com/office/drawing/2014/main" id="{966A62F8-C03D-4E99-856E-45642D2DE6A9}"/>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34</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2989487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B7879C-BC0A-4055-BCEF-EE27D0C43A4E}"/>
              </a:ext>
            </a:extLst>
          </p:cNvPr>
          <p:cNvSpPr>
            <a:spLocks noGrp="1"/>
          </p:cNvSpPr>
          <p:nvPr>
            <p:ph type="title"/>
          </p:nvPr>
        </p:nvSpPr>
        <p:spPr/>
        <p:txBody>
          <a:bodyPr>
            <a:normAutofit fontScale="90000"/>
          </a:bodyPr>
          <a:lstStyle/>
          <a:p>
            <a:r>
              <a:rPr lang="ja-JP" altLang="en-US" dirty="0"/>
              <a:t>気管カニューレ</a:t>
            </a:r>
            <a:endParaRPr kumimoji="1" lang="ja-JP" altLang="en-US" dirty="0"/>
          </a:p>
        </p:txBody>
      </p:sp>
      <p:sp>
        <p:nvSpPr>
          <p:cNvPr id="31" name="テキスト ボックス 30">
            <a:extLst>
              <a:ext uri="{FF2B5EF4-FFF2-40B4-BE49-F238E27FC236}">
                <a16:creationId xmlns:a16="http://schemas.microsoft.com/office/drawing/2014/main" id="{822F4C27-A034-489E-B2DD-05379FF17479}"/>
              </a:ext>
            </a:extLst>
          </p:cNvPr>
          <p:cNvSpPr txBox="1"/>
          <p:nvPr/>
        </p:nvSpPr>
        <p:spPr>
          <a:xfrm>
            <a:off x="6218654" y="169200"/>
            <a:ext cx="1234633"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3-2.</a:t>
            </a:r>
            <a:r>
              <a:rPr lang="ja-JP" altLang="en-US" sz="1400" b="1" dirty="0">
                <a:solidFill>
                  <a:schemeClr val="bg1"/>
                </a:solidFill>
                <a:latin typeface="游ゴシック" panose="020B0400000000000000" pitchFamily="50" charset="-128"/>
                <a:ea typeface="游ゴシック" panose="020B0400000000000000" pitchFamily="50" charset="-128"/>
              </a:rPr>
              <a:t>呼吸障害</a:t>
            </a:r>
          </a:p>
        </p:txBody>
      </p:sp>
      <p:pic>
        <p:nvPicPr>
          <p:cNvPr id="19" name="Picture 1">
            <a:extLst>
              <a:ext uri="{FF2B5EF4-FFF2-40B4-BE49-F238E27FC236}">
                <a16:creationId xmlns:a16="http://schemas.microsoft.com/office/drawing/2014/main" id="{A88E30A9-AC18-4F17-B096-5778986245C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643137" y="1160962"/>
            <a:ext cx="3881191" cy="288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a:extLst>
              <a:ext uri="{FF2B5EF4-FFF2-40B4-BE49-F238E27FC236}">
                <a16:creationId xmlns:a16="http://schemas.microsoft.com/office/drawing/2014/main" id="{0DD32EB2-2BCC-4AD3-83CC-9698D38271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194" b="9232"/>
          <a:stretch/>
        </p:blipFill>
        <p:spPr bwMode="auto">
          <a:xfrm>
            <a:off x="2303497" y="1812560"/>
            <a:ext cx="1386891" cy="2087397"/>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21" name="Text Box 3">
            <a:extLst>
              <a:ext uri="{FF2B5EF4-FFF2-40B4-BE49-F238E27FC236}">
                <a16:creationId xmlns:a16="http://schemas.microsoft.com/office/drawing/2014/main" id="{65F48195-7709-47CE-921F-32BE45FA8B21}"/>
              </a:ext>
            </a:extLst>
          </p:cNvPr>
          <p:cNvSpPr txBox="1">
            <a:spLocks noChangeArrowheads="1"/>
          </p:cNvSpPr>
          <p:nvPr/>
        </p:nvSpPr>
        <p:spPr bwMode="auto">
          <a:xfrm>
            <a:off x="2915816" y="2694440"/>
            <a:ext cx="615553" cy="1022592"/>
          </a:xfrm>
          <a:prstGeom prst="rect">
            <a:avLst/>
          </a:prstGeom>
          <a:noFill/>
          <a:ln w="9525">
            <a:noFill/>
            <a:miter lim="800000"/>
            <a:headEnd/>
            <a:tailEnd/>
          </a:ln>
          <a:effectLst>
            <a:outerShdw blurRad="50800" dist="38100" dir="2700000" algn="tl" rotWithShape="0">
              <a:prstClr val="black">
                <a:alpha val="40000"/>
              </a:prstClr>
            </a:outerShdw>
          </a:effectLst>
        </p:spPr>
        <p:txBody>
          <a:bodyPr vert="eaVert" wrap="square">
            <a:spAutoFit/>
          </a:bodyPr>
          <a:lstStyle/>
          <a:p>
            <a:pPr algn="ctr" fontAlgn="base">
              <a:spcBef>
                <a:spcPct val="0"/>
              </a:spcBef>
              <a:spcAft>
                <a:spcPct val="0"/>
              </a:spcAft>
              <a:tabLst>
                <a:tab pos="542925" algn="l"/>
              </a:tabLst>
              <a:defRPr/>
            </a:pPr>
            <a:r>
              <a:rPr lang="ja-JP" altLang="en-US" sz="2800" b="1" spc="600" dirty="0">
                <a:solidFill>
                  <a:prstClr val="white"/>
                </a:solidFill>
                <a:effectLst>
                  <a:outerShdw blurRad="38100" dist="38100" dir="2700000" algn="tl">
                    <a:srgbClr val="C0C0C0"/>
                  </a:outerShdw>
                </a:effectLst>
                <a:latin typeface="Times"/>
              </a:rPr>
              <a:t>カフ</a:t>
            </a:r>
          </a:p>
        </p:txBody>
      </p:sp>
      <p:sp>
        <p:nvSpPr>
          <p:cNvPr id="22" name="Rectangle 8">
            <a:extLst>
              <a:ext uri="{FF2B5EF4-FFF2-40B4-BE49-F238E27FC236}">
                <a16:creationId xmlns:a16="http://schemas.microsoft.com/office/drawing/2014/main" id="{699F47EE-4C00-4339-A4E9-3AC1286E4BF7}"/>
              </a:ext>
            </a:extLst>
          </p:cNvPr>
          <p:cNvSpPr txBox="1">
            <a:spLocks noChangeArrowheads="1"/>
          </p:cNvSpPr>
          <p:nvPr/>
        </p:nvSpPr>
        <p:spPr bwMode="auto">
          <a:xfrm>
            <a:off x="2195736" y="1188000"/>
            <a:ext cx="1584175" cy="597600"/>
          </a:xfrm>
          <a:prstGeom prst="rect">
            <a:avLst/>
          </a:prstGeom>
          <a:noFill/>
          <a:ln>
            <a:noFill/>
          </a:ln>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000">
                <a:solidFill>
                  <a:schemeClr val="tx2"/>
                </a:solidFill>
                <a:latin typeface="+mj-lt"/>
                <a:ea typeface="+mj-ea"/>
                <a:cs typeface="Osaka"/>
              </a:defRPr>
            </a:lvl1pPr>
            <a:lvl2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2pPr>
            <a:lvl3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3pPr>
            <a:lvl4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4pPr>
            <a:lvl5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5pPr>
            <a:lvl6pPr marL="457200" algn="ctr" rtl="0" fontAlgn="base">
              <a:spcBef>
                <a:spcPct val="0"/>
              </a:spcBef>
              <a:spcAft>
                <a:spcPct val="0"/>
              </a:spcAft>
              <a:defRPr kumimoji="1" sz="4400">
                <a:solidFill>
                  <a:schemeClr val="tx2"/>
                </a:solidFill>
                <a:latin typeface="Times" pitchFamily="1" charset="0"/>
                <a:ea typeface="Osaka" pitchFamily="1" charset="-128"/>
              </a:defRPr>
            </a:lvl6pPr>
            <a:lvl7pPr marL="914400" algn="ctr" rtl="0" fontAlgn="base">
              <a:spcBef>
                <a:spcPct val="0"/>
              </a:spcBef>
              <a:spcAft>
                <a:spcPct val="0"/>
              </a:spcAft>
              <a:defRPr kumimoji="1" sz="4400">
                <a:solidFill>
                  <a:schemeClr val="tx2"/>
                </a:solidFill>
                <a:latin typeface="Times" pitchFamily="1" charset="0"/>
                <a:ea typeface="Osaka" pitchFamily="1" charset="-128"/>
              </a:defRPr>
            </a:lvl7pPr>
            <a:lvl8pPr marL="1371600" algn="ctr" rtl="0" fontAlgn="base">
              <a:spcBef>
                <a:spcPct val="0"/>
              </a:spcBef>
              <a:spcAft>
                <a:spcPct val="0"/>
              </a:spcAft>
              <a:defRPr kumimoji="1" sz="4400">
                <a:solidFill>
                  <a:schemeClr val="tx2"/>
                </a:solidFill>
                <a:latin typeface="Times" pitchFamily="1" charset="0"/>
                <a:ea typeface="Osaka" pitchFamily="1" charset="-128"/>
              </a:defRPr>
            </a:lvl8pPr>
            <a:lvl9pPr marL="1828800" algn="ctr" rtl="0" fontAlgn="base">
              <a:spcBef>
                <a:spcPct val="0"/>
              </a:spcBef>
              <a:spcAft>
                <a:spcPct val="0"/>
              </a:spcAft>
              <a:defRPr kumimoji="1" sz="4400">
                <a:solidFill>
                  <a:schemeClr val="tx2"/>
                </a:solidFill>
                <a:latin typeface="Times" pitchFamily="1" charset="0"/>
                <a:ea typeface="Osaka" pitchFamily="1" charset="-128"/>
              </a:defRPr>
            </a:lvl9pPr>
          </a:lstStyle>
          <a:p>
            <a:pPr algn="l">
              <a:defRPr/>
            </a:pPr>
            <a:r>
              <a:rPr lang="ja-JP" altLang="en-US" sz="1900" b="1" kern="0" dirty="0">
                <a:solidFill>
                  <a:srgbClr val="002060"/>
                </a:solidFill>
                <a:latin typeface="Segoe UI" panose="020B0502040204020203" pitchFamily="34" charset="0"/>
                <a:ea typeface="メイリオ" panose="020B0604030504040204" pitchFamily="50" charset="-128"/>
              </a:rPr>
              <a:t>カフ付</a:t>
            </a:r>
            <a:endParaRPr lang="en-US" altLang="ja-JP" sz="1900" b="1" kern="0" dirty="0">
              <a:solidFill>
                <a:srgbClr val="002060"/>
              </a:solidFill>
              <a:latin typeface="Segoe UI" panose="020B0502040204020203" pitchFamily="34" charset="0"/>
              <a:ea typeface="メイリオ" panose="020B0604030504040204" pitchFamily="50" charset="-128"/>
            </a:endParaRPr>
          </a:p>
          <a:p>
            <a:pPr algn="l">
              <a:defRPr/>
            </a:pPr>
            <a:r>
              <a:rPr lang="ja-JP" altLang="en-US" sz="1900" b="1" kern="0" dirty="0">
                <a:solidFill>
                  <a:srgbClr val="002060"/>
                </a:solidFill>
                <a:latin typeface="Segoe UI" panose="020B0502040204020203" pitchFamily="34" charset="0"/>
                <a:ea typeface="メイリオ" panose="020B0604030504040204" pitchFamily="50" charset="-128"/>
              </a:rPr>
              <a:t>カニュ－レ</a:t>
            </a:r>
          </a:p>
        </p:txBody>
      </p:sp>
      <p:sp>
        <p:nvSpPr>
          <p:cNvPr id="23" name="Rectangle 6">
            <a:extLst>
              <a:ext uri="{FF2B5EF4-FFF2-40B4-BE49-F238E27FC236}">
                <a16:creationId xmlns:a16="http://schemas.microsoft.com/office/drawing/2014/main" id="{07574901-A5FF-489E-8E1D-51073CE8BF79}"/>
              </a:ext>
            </a:extLst>
          </p:cNvPr>
          <p:cNvSpPr txBox="1">
            <a:spLocks noChangeArrowheads="1"/>
          </p:cNvSpPr>
          <p:nvPr/>
        </p:nvSpPr>
        <p:spPr bwMode="auto">
          <a:xfrm>
            <a:off x="252000" y="3688863"/>
            <a:ext cx="4968552" cy="2908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Osaka"/>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Osaka"/>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Osaka"/>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Osaka"/>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Osak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spcBef>
                <a:spcPct val="0"/>
              </a:spcBef>
              <a:buSzPct val="75000"/>
              <a:buFontTx/>
              <a:buNone/>
            </a:pPr>
            <a:r>
              <a:rPr lang="ja-JP" altLang="en-US" sz="2000" b="1" kern="0" dirty="0">
                <a:solidFill>
                  <a:srgbClr val="002060"/>
                </a:solidFill>
                <a:latin typeface="Segoe UI" panose="020B0502040204020203" pitchFamily="34" charset="0"/>
                <a:ea typeface="メイリオ" panose="020B0604030504040204" pitchFamily="50" charset="-128"/>
              </a:rPr>
              <a:t>カフの機能</a:t>
            </a:r>
            <a:endParaRPr lang="en-US" altLang="ja-JP" sz="2000" b="1" kern="0" dirty="0">
              <a:solidFill>
                <a:srgbClr val="002060"/>
              </a:solidFill>
              <a:latin typeface="Segoe UI" panose="020B0502040204020203" pitchFamily="34" charset="0"/>
              <a:ea typeface="メイリオ" panose="020B0604030504040204" pitchFamily="50" charset="-128"/>
            </a:endParaRPr>
          </a:p>
          <a:p>
            <a:pPr marL="0" indent="0">
              <a:spcBef>
                <a:spcPct val="0"/>
              </a:spcBef>
              <a:buSzPct val="75000"/>
              <a:buFontTx/>
              <a:buNone/>
            </a:pPr>
            <a:r>
              <a:rPr lang="ja-JP" altLang="en-US" sz="1800" kern="0" dirty="0">
                <a:solidFill>
                  <a:prstClr val="black"/>
                </a:solidFill>
                <a:latin typeface="Segoe UI" panose="020B0502040204020203" pitchFamily="34" charset="0"/>
                <a:ea typeface="メイリオ" panose="020B0604030504040204" pitchFamily="50" charset="-128"/>
              </a:rPr>
              <a:t>・ 人工呼吸器から送り込まれた空気が、</a:t>
            </a:r>
            <a:endParaRPr lang="en-US" altLang="ja-JP" sz="1800" kern="0" dirty="0">
              <a:solidFill>
                <a:prstClr val="black"/>
              </a:solidFill>
              <a:latin typeface="Segoe UI" panose="020B0502040204020203" pitchFamily="34" charset="0"/>
              <a:ea typeface="メイリオ" panose="020B0604030504040204" pitchFamily="50" charset="-128"/>
            </a:endParaRPr>
          </a:p>
          <a:p>
            <a:pPr marL="0" indent="0">
              <a:spcBef>
                <a:spcPct val="0"/>
              </a:spcBef>
              <a:buSzPct val="75000"/>
              <a:buFontTx/>
              <a:buNone/>
            </a:pPr>
            <a:r>
              <a:rPr lang="ja-JP" altLang="en-US" sz="1800" kern="0" dirty="0">
                <a:solidFill>
                  <a:prstClr val="black"/>
                </a:solidFill>
                <a:latin typeface="Segoe UI" panose="020B0502040204020203" pitchFamily="34" charset="0"/>
                <a:ea typeface="メイリオ" panose="020B0604030504040204" pitchFamily="50" charset="-128"/>
              </a:rPr>
              <a:t>　のどの方に逃げないようにする</a:t>
            </a:r>
            <a:endParaRPr lang="en-US" altLang="ja-JP" sz="1800" kern="0" dirty="0">
              <a:solidFill>
                <a:prstClr val="black"/>
              </a:solidFill>
              <a:latin typeface="Segoe UI" panose="020B0502040204020203" pitchFamily="34" charset="0"/>
              <a:ea typeface="メイリオ" panose="020B0604030504040204" pitchFamily="50" charset="-128"/>
            </a:endParaRPr>
          </a:p>
          <a:p>
            <a:pPr marL="0" indent="0">
              <a:spcBef>
                <a:spcPct val="0"/>
              </a:spcBef>
              <a:buSzPct val="75000"/>
              <a:buFontTx/>
              <a:buNone/>
            </a:pPr>
            <a:r>
              <a:rPr lang="ja-JP" altLang="en-US" sz="1800" kern="0" dirty="0">
                <a:solidFill>
                  <a:prstClr val="black"/>
                </a:solidFill>
                <a:latin typeface="Segoe UI" panose="020B0502040204020203" pitchFamily="34" charset="0"/>
                <a:ea typeface="メイリオ" panose="020B0604030504040204" pitchFamily="50" charset="-128"/>
              </a:rPr>
              <a:t>　（最近の人工呼吸器では完全な遮断</a:t>
            </a:r>
            <a:endParaRPr lang="en-US" altLang="ja-JP" sz="1800" kern="0" dirty="0">
              <a:solidFill>
                <a:prstClr val="black"/>
              </a:solidFill>
              <a:latin typeface="Segoe UI" panose="020B0502040204020203" pitchFamily="34" charset="0"/>
              <a:ea typeface="メイリオ" panose="020B0604030504040204" pitchFamily="50" charset="-128"/>
            </a:endParaRPr>
          </a:p>
          <a:p>
            <a:pPr marL="0" indent="0">
              <a:spcBef>
                <a:spcPct val="0"/>
              </a:spcBef>
              <a:buSzPct val="75000"/>
              <a:buFontTx/>
              <a:buNone/>
            </a:pPr>
            <a:r>
              <a:rPr lang="ja-JP" altLang="en-US" sz="1800" kern="0" dirty="0">
                <a:solidFill>
                  <a:prstClr val="black"/>
                </a:solidFill>
                <a:latin typeface="Segoe UI" panose="020B0502040204020203" pitchFamily="34" charset="0"/>
                <a:ea typeface="メイリオ" panose="020B0604030504040204" pitchFamily="50" charset="-128"/>
              </a:rPr>
              <a:t>　は不要でカフなしで済むことも多い）</a:t>
            </a:r>
            <a:endParaRPr lang="en-US" altLang="ja-JP" sz="1800" kern="0" dirty="0">
              <a:solidFill>
                <a:prstClr val="black"/>
              </a:solidFill>
              <a:latin typeface="Segoe UI" panose="020B0502040204020203" pitchFamily="34" charset="0"/>
              <a:ea typeface="メイリオ" panose="020B0604030504040204" pitchFamily="50" charset="-128"/>
            </a:endParaRPr>
          </a:p>
          <a:p>
            <a:pPr marL="0" indent="0" eaLnBrk="1" hangingPunct="1">
              <a:lnSpc>
                <a:spcPct val="90000"/>
              </a:lnSpc>
              <a:spcBef>
                <a:spcPts val="0"/>
              </a:spcBef>
              <a:buFontTx/>
              <a:buNone/>
              <a:defRPr/>
            </a:pPr>
            <a:r>
              <a:rPr lang="ja-JP" altLang="en-US" sz="1800" kern="0" dirty="0">
                <a:solidFill>
                  <a:prstClr val="black"/>
                </a:solidFill>
                <a:latin typeface="Segoe UI" panose="020B0502040204020203" pitchFamily="34" charset="0"/>
                <a:ea typeface="メイリオ" panose="020B0604030504040204" pitchFamily="50" charset="-128"/>
              </a:rPr>
              <a:t>・ 唾液や、鼻･咽頭からの分泌物が、</a:t>
            </a:r>
            <a:endParaRPr lang="en-US" altLang="ja-JP" sz="1800" kern="0" dirty="0">
              <a:solidFill>
                <a:prstClr val="black"/>
              </a:solidFill>
              <a:latin typeface="Segoe UI" panose="020B0502040204020203" pitchFamily="34" charset="0"/>
              <a:ea typeface="メイリオ" panose="020B0604030504040204" pitchFamily="50" charset="-128"/>
            </a:endParaRPr>
          </a:p>
          <a:p>
            <a:pPr marL="0" indent="0" eaLnBrk="1" hangingPunct="1">
              <a:lnSpc>
                <a:spcPct val="90000"/>
              </a:lnSpc>
              <a:spcBef>
                <a:spcPts val="0"/>
              </a:spcBef>
              <a:buFontTx/>
              <a:buNone/>
              <a:defRPr/>
            </a:pPr>
            <a:r>
              <a:rPr lang="ja-JP" altLang="en-US" sz="1800" kern="0" dirty="0">
                <a:solidFill>
                  <a:prstClr val="black"/>
                </a:solidFill>
                <a:latin typeface="Segoe UI" panose="020B0502040204020203" pitchFamily="34" charset="0"/>
                <a:ea typeface="メイリオ" panose="020B0604030504040204" pitchFamily="50" charset="-128"/>
              </a:rPr>
              <a:t>　気管に流れ込むことを防ぐ</a:t>
            </a:r>
            <a:endParaRPr lang="en-US" altLang="ja-JP" sz="1800" kern="0" dirty="0">
              <a:solidFill>
                <a:prstClr val="black"/>
              </a:solidFill>
              <a:latin typeface="Segoe UI" panose="020B0502040204020203" pitchFamily="34" charset="0"/>
              <a:ea typeface="メイリオ" panose="020B0604030504040204" pitchFamily="50" charset="-128"/>
            </a:endParaRPr>
          </a:p>
          <a:p>
            <a:pPr marL="173038" indent="-173038" eaLnBrk="1" hangingPunct="1">
              <a:lnSpc>
                <a:spcPct val="90000"/>
              </a:lnSpc>
              <a:spcBef>
                <a:spcPts val="0"/>
              </a:spcBef>
              <a:buFontTx/>
              <a:buNone/>
              <a:defRPr/>
            </a:pPr>
            <a:r>
              <a:rPr lang="ja-JP" altLang="en-US" sz="1800" kern="0" dirty="0">
                <a:solidFill>
                  <a:prstClr val="black"/>
                </a:solidFill>
                <a:latin typeface="Segoe UI" panose="020B0502040204020203" pitchFamily="34" charset="0"/>
                <a:ea typeface="メイリオ" panose="020B0604030504040204" pitchFamily="50" charset="-128"/>
              </a:rPr>
              <a:t>　（</a:t>
            </a:r>
            <a:r>
              <a:rPr lang="ja-JP" altLang="en-US" sz="1800" kern="0" dirty="0">
                <a:solidFill>
                  <a:prstClr val="black"/>
                </a:solidFill>
                <a:latin typeface="Segoe UI" panose="020B0502040204020203" pitchFamily="34" charset="0"/>
                <a:ea typeface="メイリオ" panose="020B0604030504040204" pitchFamily="50" charset="-128"/>
                <a:sym typeface="ヒラギノ角ゴ Pro W3" pitchFamily="1" charset="-128"/>
              </a:rPr>
              <a:t>少量の流れ込みは避けられない）</a:t>
            </a:r>
            <a:endParaRPr lang="en-US" altLang="ja-JP" sz="1800" kern="0" dirty="0">
              <a:solidFill>
                <a:prstClr val="black"/>
              </a:solidFill>
              <a:latin typeface="Segoe UI" panose="020B0502040204020203" pitchFamily="34" charset="0"/>
              <a:ea typeface="メイリオ" panose="020B0604030504040204" pitchFamily="50" charset="-128"/>
              <a:sym typeface="ヒラギノ角ゴ Pro W3" pitchFamily="1" charset="-128"/>
            </a:endParaRPr>
          </a:p>
          <a:p>
            <a:pPr marL="173038" indent="-173038" eaLnBrk="1" hangingPunct="1">
              <a:lnSpc>
                <a:spcPct val="90000"/>
              </a:lnSpc>
              <a:spcBef>
                <a:spcPts val="600"/>
              </a:spcBef>
              <a:buFontTx/>
              <a:buNone/>
              <a:defRPr/>
            </a:pPr>
            <a:r>
              <a:rPr lang="ja-JP" altLang="en-US" sz="1800" kern="0" dirty="0">
                <a:solidFill>
                  <a:srgbClr val="C00000"/>
                </a:solidFill>
                <a:latin typeface="Segoe UI" panose="020B0502040204020203" pitchFamily="34" charset="0"/>
                <a:ea typeface="メイリオ" panose="020B0604030504040204" pitchFamily="50" charset="-128"/>
              </a:rPr>
              <a:t>カフはふくらませ過ぎない、適正な圧</a:t>
            </a:r>
            <a:endParaRPr lang="en-US" altLang="ja-JP" sz="1800" kern="0" dirty="0">
              <a:solidFill>
                <a:srgbClr val="C00000"/>
              </a:solidFill>
              <a:latin typeface="Segoe UI" panose="020B0502040204020203" pitchFamily="34" charset="0"/>
              <a:ea typeface="メイリオ" panose="020B0604030504040204" pitchFamily="50" charset="-128"/>
            </a:endParaRPr>
          </a:p>
          <a:p>
            <a:pPr marL="173038" indent="-173038" eaLnBrk="1" hangingPunct="1">
              <a:lnSpc>
                <a:spcPct val="90000"/>
              </a:lnSpc>
              <a:spcBef>
                <a:spcPts val="600"/>
              </a:spcBef>
              <a:buFontTx/>
              <a:buNone/>
              <a:defRPr/>
            </a:pPr>
            <a:r>
              <a:rPr lang="ja-JP" altLang="en-US" sz="1800" kern="0" dirty="0">
                <a:solidFill>
                  <a:srgbClr val="C00000"/>
                </a:solidFill>
                <a:latin typeface="Segoe UI" panose="020B0502040204020203" pitchFamily="34" charset="0"/>
                <a:ea typeface="メイリオ" panose="020B0604030504040204" pitchFamily="50" charset="-128"/>
              </a:rPr>
              <a:t>で空気が入っていることが必要</a:t>
            </a:r>
            <a:endParaRPr lang="en-US" altLang="ja-JP" sz="1800" kern="0" dirty="0">
              <a:solidFill>
                <a:srgbClr val="C00000"/>
              </a:solidFill>
              <a:latin typeface="Segoe UI" panose="020B0502040204020203" pitchFamily="34" charset="0"/>
              <a:ea typeface="メイリオ" panose="020B0604030504040204" pitchFamily="50" charset="-128"/>
            </a:endParaRPr>
          </a:p>
        </p:txBody>
      </p:sp>
      <p:pic>
        <p:nvPicPr>
          <p:cNvPr id="24" name="Picture 2">
            <a:extLst>
              <a:ext uri="{FF2B5EF4-FFF2-40B4-BE49-F238E27FC236}">
                <a16:creationId xmlns:a16="http://schemas.microsoft.com/office/drawing/2014/main" id="{B5B7B235-925B-4F16-A044-0258B89974B2}"/>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524328" y="3533541"/>
            <a:ext cx="1216384" cy="1958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8">
            <a:extLst>
              <a:ext uri="{FF2B5EF4-FFF2-40B4-BE49-F238E27FC236}">
                <a16:creationId xmlns:a16="http://schemas.microsoft.com/office/drawing/2014/main" id="{0299C959-35CB-4A1C-8EEF-FD0841907F4C}"/>
              </a:ext>
            </a:extLst>
          </p:cNvPr>
          <p:cNvSpPr txBox="1">
            <a:spLocks noChangeArrowheads="1"/>
          </p:cNvSpPr>
          <p:nvPr/>
        </p:nvSpPr>
        <p:spPr bwMode="auto">
          <a:xfrm>
            <a:off x="252000" y="1188000"/>
            <a:ext cx="2496391" cy="59715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000">
                <a:solidFill>
                  <a:schemeClr val="tx2"/>
                </a:solidFill>
                <a:latin typeface="+mj-lt"/>
                <a:ea typeface="+mj-ea"/>
                <a:cs typeface="Osaka"/>
              </a:defRPr>
            </a:lvl1pPr>
            <a:lvl2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2pPr>
            <a:lvl3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3pPr>
            <a:lvl4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4pPr>
            <a:lvl5pPr algn="ctr" rtl="0" eaLnBrk="0" fontAlgn="base" hangingPunct="0">
              <a:spcBef>
                <a:spcPct val="0"/>
              </a:spcBef>
              <a:spcAft>
                <a:spcPct val="0"/>
              </a:spcAft>
              <a:defRPr kumimoji="1" sz="4400">
                <a:solidFill>
                  <a:schemeClr val="tx2"/>
                </a:solidFill>
                <a:latin typeface="Times" pitchFamily="1" charset="0"/>
                <a:ea typeface="Osaka" pitchFamily="1" charset="-128"/>
                <a:cs typeface="Osaka"/>
              </a:defRPr>
            </a:lvl5pPr>
            <a:lvl6pPr marL="457200" algn="ctr" rtl="0" fontAlgn="base">
              <a:spcBef>
                <a:spcPct val="0"/>
              </a:spcBef>
              <a:spcAft>
                <a:spcPct val="0"/>
              </a:spcAft>
              <a:defRPr kumimoji="1" sz="4400">
                <a:solidFill>
                  <a:schemeClr val="tx2"/>
                </a:solidFill>
                <a:latin typeface="Times" pitchFamily="1" charset="0"/>
                <a:ea typeface="Osaka" pitchFamily="1" charset="-128"/>
              </a:defRPr>
            </a:lvl6pPr>
            <a:lvl7pPr marL="914400" algn="ctr" rtl="0" fontAlgn="base">
              <a:spcBef>
                <a:spcPct val="0"/>
              </a:spcBef>
              <a:spcAft>
                <a:spcPct val="0"/>
              </a:spcAft>
              <a:defRPr kumimoji="1" sz="4400">
                <a:solidFill>
                  <a:schemeClr val="tx2"/>
                </a:solidFill>
                <a:latin typeface="Times" pitchFamily="1" charset="0"/>
                <a:ea typeface="Osaka" pitchFamily="1" charset="-128"/>
              </a:defRPr>
            </a:lvl7pPr>
            <a:lvl8pPr marL="1371600" algn="ctr" rtl="0" fontAlgn="base">
              <a:spcBef>
                <a:spcPct val="0"/>
              </a:spcBef>
              <a:spcAft>
                <a:spcPct val="0"/>
              </a:spcAft>
              <a:defRPr kumimoji="1" sz="4400">
                <a:solidFill>
                  <a:schemeClr val="tx2"/>
                </a:solidFill>
                <a:latin typeface="Times" pitchFamily="1" charset="0"/>
                <a:ea typeface="Osaka" pitchFamily="1" charset="-128"/>
              </a:defRPr>
            </a:lvl8pPr>
            <a:lvl9pPr marL="1828800" algn="ctr" rtl="0" fontAlgn="base">
              <a:spcBef>
                <a:spcPct val="0"/>
              </a:spcBef>
              <a:spcAft>
                <a:spcPct val="0"/>
              </a:spcAft>
              <a:defRPr kumimoji="1" sz="4400">
                <a:solidFill>
                  <a:schemeClr val="tx2"/>
                </a:solidFill>
                <a:latin typeface="Times" pitchFamily="1" charset="0"/>
                <a:ea typeface="Osaka" pitchFamily="1" charset="-128"/>
              </a:defRPr>
            </a:lvl9pPr>
          </a:lstStyle>
          <a:p>
            <a:pPr algn="l"/>
            <a:r>
              <a:rPr lang="ja-JP" altLang="en-US" sz="1900" b="1" kern="0" dirty="0">
                <a:solidFill>
                  <a:srgbClr val="002060"/>
                </a:solidFill>
                <a:latin typeface="Segoe UI" panose="020B0502040204020203" pitchFamily="34" charset="0"/>
                <a:ea typeface="メイリオ" panose="020B0604030504040204" pitchFamily="50" charset="-128"/>
              </a:rPr>
              <a:t>カフなし</a:t>
            </a:r>
            <a:endParaRPr lang="en-US" altLang="ja-JP" sz="1900" b="1" kern="0" dirty="0">
              <a:solidFill>
                <a:srgbClr val="002060"/>
              </a:solidFill>
              <a:latin typeface="Segoe UI" panose="020B0502040204020203" pitchFamily="34" charset="0"/>
              <a:ea typeface="メイリオ" panose="020B0604030504040204" pitchFamily="50" charset="-128"/>
            </a:endParaRPr>
          </a:p>
          <a:p>
            <a:pPr algn="l"/>
            <a:r>
              <a:rPr lang="ja-JP" altLang="en-US" sz="1900" b="1" kern="0" dirty="0">
                <a:solidFill>
                  <a:srgbClr val="002060"/>
                </a:solidFill>
                <a:latin typeface="Segoe UI" panose="020B0502040204020203" pitchFamily="34" charset="0"/>
                <a:ea typeface="メイリオ" panose="020B0604030504040204" pitchFamily="50" charset="-128"/>
              </a:rPr>
              <a:t>カニューレ（例）</a:t>
            </a:r>
          </a:p>
        </p:txBody>
      </p:sp>
      <p:sp>
        <p:nvSpPr>
          <p:cNvPr id="26" name="Text Box 7">
            <a:extLst>
              <a:ext uri="{FF2B5EF4-FFF2-40B4-BE49-F238E27FC236}">
                <a16:creationId xmlns:a16="http://schemas.microsoft.com/office/drawing/2014/main" id="{808969A9-496E-45A2-BCF1-7EFD7AA872FD}"/>
              </a:ext>
            </a:extLst>
          </p:cNvPr>
          <p:cNvSpPr txBox="1">
            <a:spLocks noChangeArrowheads="1"/>
          </p:cNvSpPr>
          <p:nvPr/>
        </p:nvSpPr>
        <p:spPr bwMode="auto">
          <a:xfrm>
            <a:off x="4411835" y="5579946"/>
            <a:ext cx="4328877" cy="861774"/>
          </a:xfrm>
          <a:prstGeom prst="rect">
            <a:avLst/>
          </a:prstGeom>
          <a:solidFill>
            <a:srgbClr val="FFFFFF"/>
          </a:solidFill>
          <a:ln w="9525">
            <a:solidFill>
              <a:srgbClr val="000000"/>
            </a:solidFill>
            <a:miter lim="800000"/>
            <a:headEnd/>
            <a:tailEnd/>
          </a:ln>
        </p:spPr>
        <p:txBody>
          <a:bodyPr wrap="square">
            <a:spAutoFit/>
          </a:bodyPr>
          <a:lstStyle>
            <a:lvl1pPr eaLnBrk="0" hangingPunct="0">
              <a:defRPr kumimoji="1" sz="2400">
                <a:solidFill>
                  <a:schemeClr val="tx1"/>
                </a:solidFill>
                <a:latin typeface="Times"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panose="02020603050405020304" pitchFamily="18" charset="0"/>
                <a:ea typeface="ＭＳ Ｐゴシック" panose="020B0600070205080204" pitchFamily="50" charset="-128"/>
              </a:defRPr>
            </a:lvl9pPr>
          </a:lstStyle>
          <a:p>
            <a:pPr eaLnBrk="1" fontAlgn="base" hangingPunct="1">
              <a:spcBef>
                <a:spcPct val="0"/>
              </a:spcBef>
              <a:spcAft>
                <a:spcPct val="0"/>
              </a:spcAft>
              <a:defRPr/>
            </a:pPr>
            <a:r>
              <a:rPr lang="ja-JP" altLang="en-US" sz="1800" b="1" kern="0" dirty="0">
                <a:solidFill>
                  <a:srgbClr val="002060"/>
                </a:solidFill>
                <a:latin typeface="Segoe UI" panose="020B0502040204020203" pitchFamily="34" charset="0"/>
                <a:ea typeface="メイリオ" panose="020B0604030504040204" pitchFamily="50" charset="-128"/>
              </a:rPr>
              <a:t>適正なカフ圧で使用</a:t>
            </a:r>
            <a:endParaRPr lang="ja-JP" altLang="en-US" sz="1800" b="1" kern="0" dirty="0">
              <a:solidFill>
                <a:srgbClr val="002060"/>
              </a:solidFill>
              <a:latin typeface="Segoe UI" panose="020B0502040204020203" pitchFamily="34" charset="0"/>
              <a:ea typeface="メイリオ" panose="020B0604030504040204" pitchFamily="50" charset="-128"/>
              <a:sym typeface="ヒラギノ角ゴ Pro W3" pitchFamily="1" charset="-128"/>
            </a:endParaRPr>
          </a:p>
          <a:p>
            <a:pPr eaLnBrk="1" fontAlgn="base" hangingPunct="1">
              <a:spcBef>
                <a:spcPct val="0"/>
              </a:spcBef>
              <a:spcAft>
                <a:spcPct val="0"/>
              </a:spcAft>
              <a:defRPr/>
            </a:pPr>
            <a:r>
              <a:rPr lang="ja-JP" altLang="en-US" sz="1600" kern="0" dirty="0">
                <a:solidFill>
                  <a:srgbClr val="000000"/>
                </a:solidFill>
                <a:latin typeface="Segoe UI" panose="020B0502040204020203" pitchFamily="34" charset="0"/>
                <a:ea typeface="メイリオ" panose="020B0604030504040204" pitchFamily="50" charset="-128"/>
              </a:rPr>
              <a:t>気管軟骨とカフに挟まれた気道粘膜を障害しないカフの最大圧は、</a:t>
            </a:r>
            <a:r>
              <a:rPr lang="en-US" altLang="ja-JP" sz="1600" kern="0" dirty="0">
                <a:solidFill>
                  <a:srgbClr val="000000"/>
                </a:solidFill>
                <a:latin typeface="Segoe UI" panose="020B0502040204020203" pitchFamily="34" charset="0"/>
                <a:ea typeface="メイリオ" panose="020B0604030504040204" pitchFamily="50" charset="-128"/>
              </a:rPr>
              <a:t>25mmHg</a:t>
            </a:r>
            <a:r>
              <a:rPr lang="ja-JP" altLang="en-US" sz="1600" kern="0" dirty="0">
                <a:solidFill>
                  <a:srgbClr val="000000"/>
                </a:solidFill>
                <a:latin typeface="Segoe UI" panose="020B0502040204020203" pitchFamily="34" charset="0"/>
                <a:ea typeface="メイリオ" panose="020B0604030504040204" pitchFamily="50" charset="-128"/>
              </a:rPr>
              <a:t>（</a:t>
            </a:r>
            <a:r>
              <a:rPr lang="en-US" altLang="ja-JP" sz="1600" kern="0" dirty="0">
                <a:solidFill>
                  <a:srgbClr val="000000"/>
                </a:solidFill>
                <a:latin typeface="Segoe UI" panose="020B0502040204020203" pitchFamily="34" charset="0"/>
                <a:ea typeface="メイリオ" panose="020B0604030504040204" pitchFamily="50" charset="-128"/>
              </a:rPr>
              <a:t>3.33kPa</a:t>
            </a:r>
            <a:r>
              <a:rPr lang="ja-JP" altLang="en-US" sz="1600" kern="0" dirty="0">
                <a:solidFill>
                  <a:srgbClr val="000000"/>
                </a:solidFill>
                <a:latin typeface="Segoe UI" panose="020B0502040204020203" pitchFamily="34" charset="0"/>
                <a:ea typeface="メイリオ" panose="020B0604030504040204" pitchFamily="50" charset="-128"/>
              </a:rPr>
              <a:t>）</a:t>
            </a:r>
            <a:endParaRPr lang="en-US" altLang="ja-JP" sz="1600" kern="0" dirty="0">
              <a:solidFill>
                <a:srgbClr val="000000"/>
              </a:solidFill>
              <a:latin typeface="Segoe UI" panose="020B0502040204020203" pitchFamily="34" charset="0"/>
              <a:ea typeface="メイリオ" panose="020B0604030504040204" pitchFamily="50" charset="-128"/>
            </a:endParaRPr>
          </a:p>
        </p:txBody>
      </p:sp>
      <p:sp>
        <p:nvSpPr>
          <p:cNvPr id="27" name="テキスト ボックス 26">
            <a:extLst>
              <a:ext uri="{FF2B5EF4-FFF2-40B4-BE49-F238E27FC236}">
                <a16:creationId xmlns:a16="http://schemas.microsoft.com/office/drawing/2014/main" id="{A04BC0F3-134D-4120-A8B7-0F51F64F34D1}"/>
              </a:ext>
            </a:extLst>
          </p:cNvPr>
          <p:cNvSpPr txBox="1"/>
          <p:nvPr/>
        </p:nvSpPr>
        <p:spPr>
          <a:xfrm>
            <a:off x="7226287" y="1188000"/>
            <a:ext cx="1774961" cy="969496"/>
          </a:xfrm>
          <a:prstGeom prst="rect">
            <a:avLst/>
          </a:prstGeom>
          <a:noFill/>
        </p:spPr>
        <p:txBody>
          <a:bodyPr wrap="square" rtlCol="0">
            <a:spAutoFit/>
          </a:bodyPr>
          <a:lstStyle/>
          <a:p>
            <a:pPr eaLnBrk="0" fontAlgn="base" hangingPunct="0">
              <a:spcBef>
                <a:spcPct val="0"/>
              </a:spcBef>
              <a:spcAft>
                <a:spcPct val="0"/>
              </a:spcAft>
            </a:pPr>
            <a:r>
              <a:rPr lang="ja-JP" altLang="en-US" sz="1900" b="1" dirty="0">
                <a:solidFill>
                  <a:srgbClr val="002060"/>
                </a:solidFill>
                <a:latin typeface="Segoe UI" panose="020B0502040204020203" pitchFamily="34" charset="0"/>
                <a:ea typeface="メイリオ" panose="020B0604030504040204" pitchFamily="50" charset="-128"/>
              </a:rPr>
              <a:t>カフ付、</a:t>
            </a:r>
            <a:endParaRPr lang="en-US" altLang="ja-JP" sz="1900" b="1" dirty="0">
              <a:solidFill>
                <a:srgbClr val="002060"/>
              </a:solidFill>
              <a:latin typeface="Segoe UI" panose="020B0502040204020203" pitchFamily="34" charset="0"/>
              <a:ea typeface="メイリオ" panose="020B0604030504040204" pitchFamily="50" charset="-128"/>
            </a:endParaRPr>
          </a:p>
          <a:p>
            <a:pPr eaLnBrk="0" fontAlgn="base" hangingPunct="0">
              <a:spcBef>
                <a:spcPct val="0"/>
              </a:spcBef>
              <a:spcAft>
                <a:spcPct val="0"/>
              </a:spcAft>
            </a:pPr>
            <a:r>
              <a:rPr lang="ja-JP" altLang="en-US" sz="1900" b="1" dirty="0">
                <a:solidFill>
                  <a:srgbClr val="002060"/>
                </a:solidFill>
                <a:latin typeface="Segoe UI" panose="020B0502040204020203" pitchFamily="34" charset="0"/>
                <a:ea typeface="メイリオ" panose="020B0604030504040204" pitchFamily="50" charset="-128"/>
              </a:rPr>
              <a:t>吸引ライン付</a:t>
            </a:r>
            <a:endParaRPr lang="en-US" altLang="ja-JP" sz="1900" b="1" dirty="0">
              <a:solidFill>
                <a:srgbClr val="002060"/>
              </a:solidFill>
              <a:latin typeface="Segoe UI" panose="020B0502040204020203" pitchFamily="34" charset="0"/>
              <a:ea typeface="メイリオ" panose="020B0604030504040204" pitchFamily="50" charset="-128"/>
            </a:endParaRPr>
          </a:p>
          <a:p>
            <a:pPr eaLnBrk="0" fontAlgn="base" hangingPunct="0">
              <a:spcBef>
                <a:spcPct val="0"/>
              </a:spcBef>
              <a:spcAft>
                <a:spcPct val="0"/>
              </a:spcAft>
            </a:pPr>
            <a:r>
              <a:rPr lang="ja-JP" altLang="en-US" sz="1900" b="1" dirty="0">
                <a:solidFill>
                  <a:srgbClr val="002060"/>
                </a:solidFill>
                <a:latin typeface="Segoe UI" panose="020B0502040204020203" pitchFamily="34" charset="0"/>
                <a:ea typeface="メイリオ" panose="020B0604030504040204" pitchFamily="50" charset="-128"/>
              </a:rPr>
              <a:t>カニューレ</a:t>
            </a:r>
          </a:p>
        </p:txBody>
      </p:sp>
      <p:pic>
        <p:nvPicPr>
          <p:cNvPr id="28" name="Picture 26">
            <a:extLst>
              <a:ext uri="{FF2B5EF4-FFF2-40B4-BE49-F238E27FC236}">
                <a16:creationId xmlns:a16="http://schemas.microsoft.com/office/drawing/2014/main" id="{9C199FC8-1A73-43FC-9A05-938DF4799B4B}"/>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5769401" y="4077168"/>
            <a:ext cx="1702911" cy="1416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9" name="直線矢印コネクタ 28">
            <a:extLst>
              <a:ext uri="{FF2B5EF4-FFF2-40B4-BE49-F238E27FC236}">
                <a16:creationId xmlns:a16="http://schemas.microsoft.com/office/drawing/2014/main" id="{133738DD-FF83-4201-928A-46E52E7AA2C2}"/>
              </a:ext>
            </a:extLst>
          </p:cNvPr>
          <p:cNvCxnSpPr/>
          <p:nvPr/>
        </p:nvCxnSpPr>
        <p:spPr>
          <a:xfrm>
            <a:off x="5606651" y="4437112"/>
            <a:ext cx="601207" cy="51702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0" name="図 29">
            <a:extLst>
              <a:ext uri="{FF2B5EF4-FFF2-40B4-BE49-F238E27FC236}">
                <a16:creationId xmlns:a16="http://schemas.microsoft.com/office/drawing/2014/main" id="{F2EC15CB-8A6C-40AE-840E-8AEC064C8E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0234" y="1835999"/>
            <a:ext cx="1547235" cy="1804011"/>
          </a:xfrm>
          <a:prstGeom prst="rect">
            <a:avLst/>
          </a:prstGeom>
        </p:spPr>
      </p:pic>
      <p:sp>
        <p:nvSpPr>
          <p:cNvPr id="47" name="テキスト ボックス 46">
            <a:extLst>
              <a:ext uri="{FF2B5EF4-FFF2-40B4-BE49-F238E27FC236}">
                <a16:creationId xmlns:a16="http://schemas.microsoft.com/office/drawing/2014/main" id="{D6333D02-6931-4419-A96A-A06F344AD5CF}"/>
              </a:ext>
            </a:extLst>
          </p:cNvPr>
          <p:cNvSpPr txBox="1"/>
          <p:nvPr/>
        </p:nvSpPr>
        <p:spPr>
          <a:xfrm>
            <a:off x="7623089" y="4869160"/>
            <a:ext cx="981359" cy="353943"/>
          </a:xfrm>
          <a:prstGeom prst="rect">
            <a:avLst/>
          </a:prstGeom>
          <a:solidFill>
            <a:schemeClr val="bg1"/>
          </a:solidFill>
          <a:ln>
            <a:solidFill>
              <a:schemeClr val="tx1"/>
            </a:solidFill>
          </a:ln>
        </p:spPr>
        <p:txBody>
          <a:bodyPr wrap="none" rtlCol="0">
            <a:spAutoFit/>
          </a:bodyPr>
          <a:lstStyle/>
          <a:p>
            <a:r>
              <a:rPr lang="ja-JP" altLang="en-US" sz="1700" b="1" dirty="0">
                <a:solidFill>
                  <a:prstClr val="black"/>
                </a:solidFill>
              </a:rPr>
              <a:t>カフ圧計</a:t>
            </a:r>
          </a:p>
        </p:txBody>
      </p:sp>
      <p:sp>
        <p:nvSpPr>
          <p:cNvPr id="48" name="テキスト ボックス 47">
            <a:extLst>
              <a:ext uri="{FF2B5EF4-FFF2-40B4-BE49-F238E27FC236}">
                <a16:creationId xmlns:a16="http://schemas.microsoft.com/office/drawing/2014/main" id="{4D2503E8-735E-4010-9B66-AC21F5E224BA}"/>
              </a:ext>
            </a:extLst>
          </p:cNvPr>
          <p:cNvSpPr txBox="1"/>
          <p:nvPr/>
        </p:nvSpPr>
        <p:spPr>
          <a:xfrm>
            <a:off x="5030651" y="4077168"/>
            <a:ext cx="576000" cy="1416041"/>
          </a:xfrm>
          <a:prstGeom prst="rect">
            <a:avLst/>
          </a:prstGeom>
          <a:solidFill>
            <a:schemeClr val="bg1"/>
          </a:solidFill>
          <a:ln>
            <a:solidFill>
              <a:srgbClr val="FF0000"/>
            </a:solidFill>
          </a:ln>
        </p:spPr>
        <p:txBody>
          <a:bodyPr vert="eaVert" wrap="square" tIns="72000" bIns="36000" rtlCol="0" anchor="ctr">
            <a:spAutoFit/>
          </a:bodyPr>
          <a:lstStyle/>
          <a:p>
            <a:r>
              <a:rPr lang="ja-JP" altLang="en-US" sz="1600" b="1" dirty="0">
                <a:solidFill>
                  <a:prstClr val="black"/>
                </a:solidFill>
                <a:latin typeface="Segoe UI" panose="020B0502040204020203" pitchFamily="34" charset="0"/>
                <a:ea typeface="メイリオ" panose="020B0604030504040204" pitchFamily="50" charset="-128"/>
              </a:rPr>
              <a:t>カフインジケーター</a:t>
            </a:r>
          </a:p>
        </p:txBody>
      </p:sp>
      <p:sp>
        <p:nvSpPr>
          <p:cNvPr id="33" name="テキスト ボックス 32">
            <a:extLst>
              <a:ext uri="{FF2B5EF4-FFF2-40B4-BE49-F238E27FC236}">
                <a16:creationId xmlns:a16="http://schemas.microsoft.com/office/drawing/2014/main" id="{644C2F0F-A9FC-41BB-8D01-3F0B6C2A2A83}"/>
              </a:ext>
            </a:extLst>
          </p:cNvPr>
          <p:cNvSpPr txBox="1"/>
          <p:nvPr/>
        </p:nvSpPr>
        <p:spPr>
          <a:xfrm>
            <a:off x="356577" y="6528457"/>
            <a:ext cx="8520281" cy="3693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図の出典）「新版 医療的ケア研修テキスト　重症児者の教育・福祉・社会的生活の援助のために」</a:t>
            </a:r>
            <a:r>
              <a:rPr kumimoji="1" lang="en-US" altLang="ja-JP" sz="900" dirty="0">
                <a:latin typeface="メイリオ" panose="020B0604030504040204" pitchFamily="50" charset="-128"/>
                <a:ea typeface="メイリオ" panose="020B0604030504040204" pitchFamily="50" charset="-128"/>
              </a:rPr>
              <a:t>P94</a:t>
            </a:r>
            <a:r>
              <a:rPr kumimoji="1" lang="ja-JP" altLang="en-US" sz="900" dirty="0" err="1">
                <a:latin typeface="メイリオ" panose="020B0604030504040204" pitchFamily="50" charset="-128"/>
                <a:ea typeface="メイリオ" panose="020B0604030504040204" pitchFamily="50" charset="-128"/>
              </a:rPr>
              <a:t>，</a:t>
            </a:r>
            <a:r>
              <a:rPr kumimoji="1" lang="ja-JP" altLang="en-US" sz="900" dirty="0">
                <a:latin typeface="メイリオ" panose="020B0604030504040204" pitchFamily="50" charset="-128"/>
                <a:ea typeface="メイリオ" panose="020B0604030504040204" pitchFamily="50" charset="-128"/>
              </a:rPr>
              <a:t>日本小児神経学会社会活動委員会 北住映二・杉本健郎 編</a:t>
            </a:r>
            <a:endParaRPr kumimoji="1" lang="en-US" altLang="ja-JP" sz="900" dirty="0">
              <a:latin typeface="メイリオ" panose="020B0604030504040204" pitchFamily="50" charset="-128"/>
              <a:ea typeface="メイリオ" panose="020B0604030504040204" pitchFamily="50" charset="-128"/>
            </a:endParaRPr>
          </a:p>
          <a:p>
            <a:r>
              <a:rPr lang="ja-JP" altLang="en-US" sz="900" dirty="0">
                <a:latin typeface="メイリオ" panose="020B0604030504040204" pitchFamily="50" charset="-128"/>
                <a:ea typeface="メイリオ" panose="020B0604030504040204" pitchFamily="50" charset="-128"/>
              </a:rPr>
              <a:t>　　　　　　クリエイツかもがわ，</a:t>
            </a:r>
            <a:r>
              <a:rPr lang="en-US" altLang="ja-JP" sz="900" dirty="0">
                <a:latin typeface="メイリオ" panose="020B0604030504040204" pitchFamily="50" charset="-128"/>
                <a:ea typeface="メイリオ" panose="020B0604030504040204" pitchFamily="50" charset="-128"/>
              </a:rPr>
              <a:t>2015</a:t>
            </a:r>
            <a:r>
              <a:rPr lang="ja-JP" altLang="en-US" sz="900" dirty="0">
                <a:latin typeface="メイリオ" panose="020B0604030504040204" pitchFamily="50" charset="-128"/>
                <a:ea typeface="メイリオ" panose="020B0604030504040204" pitchFamily="50" charset="-128"/>
              </a:rPr>
              <a:t>年</a:t>
            </a:r>
            <a:r>
              <a:rPr lang="en-US" altLang="ja-JP" sz="900" dirty="0">
                <a:latin typeface="メイリオ" panose="020B0604030504040204" pitchFamily="50" charset="-128"/>
                <a:ea typeface="メイリオ" panose="020B0604030504040204" pitchFamily="50" charset="-128"/>
              </a:rPr>
              <a:t>9</a:t>
            </a:r>
            <a:r>
              <a:rPr lang="ja-JP" altLang="en-US" sz="900" dirty="0">
                <a:latin typeface="メイリオ" panose="020B0604030504040204" pitchFamily="50" charset="-128"/>
                <a:ea typeface="メイリオ" panose="020B0604030504040204" pitchFamily="50" charset="-128"/>
              </a:rPr>
              <a:t>月（第</a:t>
            </a:r>
            <a:r>
              <a:rPr lang="en-US" altLang="ja-JP" sz="900" dirty="0">
                <a:latin typeface="メイリオ" panose="020B0604030504040204" pitchFamily="50" charset="-128"/>
                <a:ea typeface="メイリオ" panose="020B0604030504040204" pitchFamily="50" charset="-128"/>
              </a:rPr>
              <a:t>4</a:t>
            </a:r>
            <a:r>
              <a:rPr lang="ja-JP" altLang="en-US" sz="900" dirty="0">
                <a:latin typeface="メイリオ" panose="020B0604030504040204" pitchFamily="50" charset="-128"/>
                <a:ea typeface="メイリオ" panose="020B0604030504040204" pitchFamily="50" charset="-128"/>
              </a:rPr>
              <a:t>刷）</a:t>
            </a:r>
            <a:endParaRPr kumimoji="1" lang="ja-JP" altLang="en-US" sz="900" dirty="0">
              <a:latin typeface="メイリオ" panose="020B0604030504040204" pitchFamily="50" charset="-128"/>
              <a:ea typeface="メイリオ" panose="020B0604030504040204" pitchFamily="50" charset="-128"/>
            </a:endParaRPr>
          </a:p>
        </p:txBody>
      </p:sp>
      <p:sp>
        <p:nvSpPr>
          <p:cNvPr id="32" name="スライド番号プレースホルダー 1">
            <a:extLst>
              <a:ext uri="{FF2B5EF4-FFF2-40B4-BE49-F238E27FC236}">
                <a16:creationId xmlns:a16="http://schemas.microsoft.com/office/drawing/2014/main" id="{727B176C-145C-4247-AFF2-0BBFEE370E78}"/>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35</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6200220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4" name="図 8">
            <a:extLst>
              <a:ext uri="{FF2B5EF4-FFF2-40B4-BE49-F238E27FC236}">
                <a16:creationId xmlns:a16="http://schemas.microsoft.com/office/drawing/2014/main" id="{794212DA-5C14-44A8-BC11-EDFABF6FC7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7164288" y="2004827"/>
            <a:ext cx="1691789" cy="200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5341036C-3112-4BF4-8D2E-C5DBA3B4B230}"/>
              </a:ext>
            </a:extLst>
          </p:cNvPr>
          <p:cNvSpPr>
            <a:spLocks noGrp="1"/>
          </p:cNvSpPr>
          <p:nvPr>
            <p:ph type="title"/>
          </p:nvPr>
        </p:nvSpPr>
        <p:spPr/>
        <p:txBody>
          <a:bodyPr>
            <a:normAutofit fontScale="90000"/>
          </a:bodyPr>
          <a:lstStyle/>
          <a:p>
            <a:r>
              <a:rPr lang="zh-TW" altLang="en-US" dirty="0"/>
              <a:t>非侵襲的人工呼吸</a:t>
            </a:r>
            <a:r>
              <a:rPr lang="ja-JP" altLang="en-US" dirty="0"/>
              <a:t>器</a:t>
            </a:r>
            <a:r>
              <a:rPr lang="zh-TW" altLang="en-US" dirty="0"/>
              <a:t>療法（</a:t>
            </a:r>
            <a:r>
              <a:rPr lang="en-US" altLang="zh-TW" dirty="0"/>
              <a:t>NPPV</a:t>
            </a:r>
            <a:r>
              <a:rPr lang="zh-TW" altLang="en-US" dirty="0"/>
              <a:t>）</a:t>
            </a:r>
            <a:endParaRPr kumimoji="1" lang="ja-JP" altLang="en-US" dirty="0"/>
          </a:p>
        </p:txBody>
      </p:sp>
      <p:pic>
        <p:nvPicPr>
          <p:cNvPr id="13"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99296" y="3008265"/>
            <a:ext cx="1940456" cy="2360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3"/>
          <p:cNvSpPr txBox="1"/>
          <p:nvPr/>
        </p:nvSpPr>
        <p:spPr>
          <a:xfrm>
            <a:off x="2571392" y="1260000"/>
            <a:ext cx="6465104" cy="830997"/>
          </a:xfrm>
          <a:prstGeom prst="rect">
            <a:avLst/>
          </a:prstGeom>
          <a:noFill/>
        </p:spPr>
        <p:txBody>
          <a:bodyPr wrap="square" rtlCol="0">
            <a:spAutoFit/>
          </a:bodyPr>
          <a:lstStyle/>
          <a:p>
            <a:r>
              <a:rPr lang="ja-JP" altLang="en-US" sz="2400" dirty="0">
                <a:latin typeface="Segoe UI" panose="020B0502040204020203" pitchFamily="34" charset="0"/>
                <a:ea typeface="メイリオ" panose="020B0604030504040204" pitchFamily="50" charset="-128"/>
              </a:rPr>
              <a:t>鼻マスク、鼻口マスクなどを通して、コンパクトな器械によって換気を補助する</a:t>
            </a:r>
            <a:endParaRPr kumimoji="1" lang="ja-JP" altLang="en-US" sz="2400" dirty="0">
              <a:latin typeface="Segoe UI" panose="020B0502040204020203" pitchFamily="34" charset="0"/>
              <a:ea typeface="メイリオ" panose="020B0604030504040204" pitchFamily="50" charset="-128"/>
            </a:endParaRPr>
          </a:p>
        </p:txBody>
      </p:sp>
      <p:pic>
        <p:nvPicPr>
          <p:cNvPr id="16" name="図 1"/>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395288" y="1261942"/>
            <a:ext cx="1947934" cy="1689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テキスト ボックス 16"/>
          <p:cNvSpPr txBox="1"/>
          <p:nvPr/>
        </p:nvSpPr>
        <p:spPr>
          <a:xfrm>
            <a:off x="395288" y="2804118"/>
            <a:ext cx="2441694" cy="393082"/>
          </a:xfrm>
          <a:prstGeom prst="rect">
            <a:avLst/>
          </a:prstGeom>
          <a:solidFill>
            <a:schemeClr val="bg1"/>
          </a:solidFill>
          <a:ln>
            <a:solidFill>
              <a:srgbClr val="0000FF"/>
            </a:solidFill>
          </a:ln>
        </p:spPr>
        <p:txBody>
          <a:bodyPr wrap="none" tIns="54000" bIns="0" rtlCol="0" anchor="ctr" anchorCtr="0">
            <a:spAutoFit/>
          </a:bodyPr>
          <a:lstStyle/>
          <a:p>
            <a:pPr algn="ctr"/>
            <a:r>
              <a:rPr kumimoji="1" lang="ja-JP" altLang="en-US" sz="2200" dirty="0">
                <a:latin typeface="Segoe UI" panose="020B0502040204020203" pitchFamily="34" charset="0"/>
                <a:ea typeface="メイリオ" panose="020B0604030504040204" pitchFamily="50" charset="-128"/>
              </a:rPr>
              <a:t>鼻マスクの装着例</a:t>
            </a:r>
            <a:endParaRPr kumimoji="1" lang="en-US" altLang="ja-JP" sz="2200" dirty="0">
              <a:latin typeface="Segoe UI" panose="020B0502040204020203" pitchFamily="34" charset="0"/>
              <a:ea typeface="メイリオ" panose="020B0604030504040204" pitchFamily="50" charset="-128"/>
            </a:endParaRPr>
          </a:p>
        </p:txBody>
      </p:sp>
      <p:pic>
        <p:nvPicPr>
          <p:cNvPr id="6" name="図 5"/>
          <p:cNvPicPr>
            <a:picLocks noChangeAspect="1"/>
          </p:cNvPicPr>
          <p:nvPr/>
        </p:nvPicPr>
        <p:blipFill rotWithShape="1">
          <a:blip r:embed="rId6">
            <a:extLst>
              <a:ext uri="{28A0092B-C50C-407E-A947-70E740481C1C}">
                <a14:useLocalDpi xmlns:a14="http://schemas.microsoft.com/office/drawing/2010/main" val="0"/>
              </a:ext>
            </a:extLst>
          </a:blip>
          <a:srcRect t="15569"/>
          <a:stretch/>
        </p:blipFill>
        <p:spPr>
          <a:xfrm>
            <a:off x="4355976" y="2467204"/>
            <a:ext cx="2730589" cy="1799956"/>
          </a:xfrm>
          <a:prstGeom prst="rect">
            <a:avLst/>
          </a:prstGeom>
        </p:spPr>
      </p:pic>
      <p:pic>
        <p:nvPicPr>
          <p:cNvPr id="7" name="図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7240" y="2361004"/>
            <a:ext cx="1374233" cy="1644060"/>
          </a:xfrm>
          <a:prstGeom prst="rect">
            <a:avLst/>
          </a:prstGeom>
        </p:spPr>
      </p:pic>
      <p:sp>
        <p:nvSpPr>
          <p:cNvPr id="8" name="テキスト ボックス 7"/>
          <p:cNvSpPr txBox="1"/>
          <p:nvPr/>
        </p:nvSpPr>
        <p:spPr>
          <a:xfrm>
            <a:off x="2904683" y="4051716"/>
            <a:ext cx="1595309" cy="430887"/>
          </a:xfrm>
          <a:prstGeom prst="rect">
            <a:avLst/>
          </a:prstGeom>
          <a:noFill/>
        </p:spPr>
        <p:txBody>
          <a:bodyPr wrap="none" rtlCol="0">
            <a:spAutoFit/>
          </a:bodyPr>
          <a:lstStyle/>
          <a:p>
            <a:r>
              <a:rPr kumimoji="1" lang="ja-JP" altLang="en-US" sz="2200" dirty="0">
                <a:latin typeface="Segoe UI" panose="020B0502040204020203" pitchFamily="34" charset="0"/>
                <a:ea typeface="メイリオ" panose="020B0604030504040204" pitchFamily="50" charset="-128"/>
              </a:rPr>
              <a:t>鼻口マスク</a:t>
            </a:r>
          </a:p>
        </p:txBody>
      </p:sp>
      <p:sp>
        <p:nvSpPr>
          <p:cNvPr id="9" name="テキスト ボックス 8"/>
          <p:cNvSpPr txBox="1"/>
          <p:nvPr/>
        </p:nvSpPr>
        <p:spPr>
          <a:xfrm>
            <a:off x="5773385" y="4051716"/>
            <a:ext cx="2159566" cy="430887"/>
          </a:xfrm>
          <a:prstGeom prst="rect">
            <a:avLst/>
          </a:prstGeom>
          <a:noFill/>
        </p:spPr>
        <p:txBody>
          <a:bodyPr wrap="none" rtlCol="0">
            <a:spAutoFit/>
          </a:bodyPr>
          <a:lstStyle/>
          <a:p>
            <a:r>
              <a:rPr kumimoji="1" lang="ja-JP" altLang="en-US" sz="2200" dirty="0">
                <a:latin typeface="Segoe UI" panose="020B0502040204020203" pitchFamily="34" charset="0"/>
                <a:ea typeface="メイリオ" panose="020B0604030504040204" pitchFamily="50" charset="-128"/>
              </a:rPr>
              <a:t>器械本体（例）</a:t>
            </a:r>
          </a:p>
        </p:txBody>
      </p:sp>
      <p:sp>
        <p:nvSpPr>
          <p:cNvPr id="15" name="テキスト ボックス 14"/>
          <p:cNvSpPr txBox="1"/>
          <p:nvPr/>
        </p:nvSpPr>
        <p:spPr>
          <a:xfrm>
            <a:off x="2627784" y="4509120"/>
            <a:ext cx="6120929" cy="1695849"/>
          </a:xfrm>
          <a:prstGeom prst="rect">
            <a:avLst/>
          </a:prstGeom>
          <a:solidFill>
            <a:schemeClr val="accent2">
              <a:lumMod val="20000"/>
              <a:lumOff val="80000"/>
              <a:alpha val="60000"/>
            </a:schemeClr>
          </a:solidFill>
        </p:spPr>
        <p:txBody>
          <a:bodyPr wrap="square" rtlCol="0">
            <a:spAutoFit/>
          </a:bodyPr>
          <a:lstStyle/>
          <a:p>
            <a:pPr>
              <a:lnSpc>
                <a:spcPct val="110000"/>
              </a:lnSpc>
              <a:spcBef>
                <a:spcPct val="0"/>
              </a:spcBef>
            </a:pPr>
            <a:r>
              <a:rPr lang="ja-JP" altLang="en-US" sz="2200" b="1" dirty="0">
                <a:latin typeface="Segoe UI" panose="020B0502040204020203" pitchFamily="34" charset="0"/>
                <a:ea typeface="メイリオ" panose="020B0604030504040204" pitchFamily="50" charset="-128"/>
              </a:rPr>
              <a:t>注意点</a:t>
            </a:r>
            <a:r>
              <a:rPr lang="ja-JP" altLang="en-US" sz="2200" dirty="0">
                <a:latin typeface="Segoe UI" panose="020B0502040204020203" pitchFamily="34" charset="0"/>
                <a:ea typeface="メイリオ" panose="020B0604030504040204" pitchFamily="50" charset="-128"/>
              </a:rPr>
              <a:t>－マスクの確実で適切な固定</a:t>
            </a:r>
            <a:endParaRPr lang="en-US" altLang="ja-JP" sz="2200" dirty="0">
              <a:latin typeface="Segoe UI" panose="020B0502040204020203" pitchFamily="34" charset="0"/>
              <a:ea typeface="メイリオ" panose="020B0604030504040204" pitchFamily="50" charset="-128"/>
            </a:endParaRPr>
          </a:p>
          <a:p>
            <a:pPr>
              <a:lnSpc>
                <a:spcPts val="2400"/>
              </a:lnSpc>
              <a:spcBef>
                <a:spcPct val="0"/>
              </a:spcBef>
            </a:pPr>
            <a:r>
              <a:rPr lang="ja-JP" altLang="en-US" sz="2100" dirty="0">
                <a:latin typeface="Segoe UI" panose="020B0502040204020203" pitchFamily="34" charset="0"/>
                <a:ea typeface="メイリオ" panose="020B0604030504040204" pitchFamily="50" charset="-128"/>
              </a:rPr>
              <a:t>・マスクのずれや、はずれによる空気の漏れ</a:t>
            </a:r>
            <a:endParaRPr lang="en-US" altLang="ja-JP" sz="2100" dirty="0">
              <a:latin typeface="Segoe UI" panose="020B0502040204020203" pitchFamily="34" charset="0"/>
              <a:ea typeface="メイリオ" panose="020B0604030504040204" pitchFamily="50" charset="-128"/>
            </a:endParaRPr>
          </a:p>
          <a:p>
            <a:pPr>
              <a:lnSpc>
                <a:spcPts val="2400"/>
              </a:lnSpc>
              <a:spcBef>
                <a:spcPct val="0"/>
              </a:spcBef>
            </a:pPr>
            <a:r>
              <a:rPr lang="ja-JP" altLang="en-US" sz="2100" dirty="0">
                <a:latin typeface="Segoe UI" panose="020B0502040204020203" pitchFamily="34" charset="0"/>
                <a:ea typeface="メイリオ" panose="020B0604030504040204" pitchFamily="50" charset="-128"/>
              </a:rPr>
              <a:t>・マスクによる、皮膚への圧迫、褥瘡</a:t>
            </a:r>
          </a:p>
          <a:p>
            <a:pPr>
              <a:lnSpc>
                <a:spcPts val="2400"/>
              </a:lnSpc>
              <a:spcBef>
                <a:spcPct val="0"/>
              </a:spcBef>
            </a:pPr>
            <a:r>
              <a:rPr lang="ja-JP" altLang="en-US" sz="2100" dirty="0">
                <a:latin typeface="Segoe UI" panose="020B0502040204020203" pitchFamily="34" charset="0"/>
                <a:ea typeface="メイリオ" panose="020B0604030504040204" pitchFamily="50" charset="-128"/>
              </a:rPr>
              <a:t>・固定用バンドによる皮膚の圧迫、損傷</a:t>
            </a:r>
          </a:p>
          <a:p>
            <a:pPr>
              <a:lnSpc>
                <a:spcPts val="2400"/>
              </a:lnSpc>
              <a:spcBef>
                <a:spcPct val="0"/>
              </a:spcBef>
            </a:pPr>
            <a:r>
              <a:rPr lang="ja-JP" altLang="en-US" sz="2100" dirty="0">
                <a:latin typeface="Segoe UI" panose="020B0502040204020203" pitchFamily="34" charset="0"/>
                <a:ea typeface="メイリオ" panose="020B0604030504040204" pitchFamily="50" charset="-128"/>
              </a:rPr>
              <a:t>・マスクから漏れる空気による眼の乾燥、結膜炎</a:t>
            </a:r>
            <a:endParaRPr lang="en-US" altLang="ja-JP" sz="2100" dirty="0">
              <a:latin typeface="Segoe UI" panose="020B0502040204020203" pitchFamily="34" charset="0"/>
              <a:ea typeface="メイリオ" panose="020B0604030504040204" pitchFamily="50" charset="-128"/>
            </a:endParaRPr>
          </a:p>
        </p:txBody>
      </p:sp>
      <p:sp>
        <p:nvSpPr>
          <p:cNvPr id="18" name="テキスト ボックス 17"/>
          <p:cNvSpPr txBox="1"/>
          <p:nvPr/>
        </p:nvSpPr>
        <p:spPr>
          <a:xfrm>
            <a:off x="395289" y="5464170"/>
            <a:ext cx="2176104" cy="774571"/>
          </a:xfrm>
          <a:prstGeom prst="rect">
            <a:avLst/>
          </a:prstGeom>
          <a:noFill/>
        </p:spPr>
        <p:txBody>
          <a:bodyPr wrap="square" lIns="0" tIns="0" rIns="0" bIns="0" rtlCol="0">
            <a:spAutoFit/>
          </a:bodyPr>
          <a:lstStyle/>
          <a:p>
            <a:pPr>
              <a:lnSpc>
                <a:spcPts val="2000"/>
              </a:lnSpc>
            </a:pPr>
            <a:r>
              <a:rPr kumimoji="1" lang="ja-JP" altLang="en-US" dirty="0">
                <a:latin typeface="Segoe UI" panose="020B0502040204020203" pitchFamily="34" charset="0"/>
                <a:ea typeface="メイリオ" panose="020B0604030504040204" pitchFamily="50" charset="-128"/>
              </a:rPr>
              <a:t>化粧パフにより、バンドでの皮膚圧迫を軽減している例</a:t>
            </a:r>
          </a:p>
        </p:txBody>
      </p:sp>
      <p:sp>
        <p:nvSpPr>
          <p:cNvPr id="20" name="テキスト ボックス 19">
            <a:extLst>
              <a:ext uri="{FF2B5EF4-FFF2-40B4-BE49-F238E27FC236}">
                <a16:creationId xmlns:a16="http://schemas.microsoft.com/office/drawing/2014/main" id="{F54C8FC4-ACDF-41AE-A5B2-3122442C2540}"/>
              </a:ext>
            </a:extLst>
          </p:cNvPr>
          <p:cNvSpPr txBox="1"/>
          <p:nvPr/>
        </p:nvSpPr>
        <p:spPr>
          <a:xfrm>
            <a:off x="6012160" y="169200"/>
            <a:ext cx="1773242"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3-3.</a:t>
            </a:r>
            <a:r>
              <a:rPr lang="zh-TW" altLang="en-US" sz="1400" b="1" dirty="0">
                <a:solidFill>
                  <a:schemeClr val="bg1"/>
                </a:solidFill>
                <a:latin typeface="游ゴシック" panose="020B0400000000000000" pitchFamily="50" charset="-128"/>
                <a:ea typeface="游ゴシック" panose="020B0400000000000000" pitchFamily="50" charset="-128"/>
              </a:rPr>
              <a:t>人工呼吸器療法</a:t>
            </a:r>
            <a:endParaRPr lang="ja-JP" altLang="en-US" sz="1400" b="1" dirty="0">
              <a:solidFill>
                <a:schemeClr val="bg1"/>
              </a:solidFill>
              <a:latin typeface="游ゴシック" panose="020B0400000000000000" pitchFamily="50" charset="-128"/>
              <a:ea typeface="游ゴシック" panose="020B0400000000000000" pitchFamily="50" charset="-128"/>
            </a:endParaRPr>
          </a:p>
        </p:txBody>
      </p:sp>
      <p:sp>
        <p:nvSpPr>
          <p:cNvPr id="19" name="テキスト ボックス 18">
            <a:extLst>
              <a:ext uri="{FF2B5EF4-FFF2-40B4-BE49-F238E27FC236}">
                <a16:creationId xmlns:a16="http://schemas.microsoft.com/office/drawing/2014/main" id="{99D9718C-7E4B-4582-96B5-C330E6FD1EB6}"/>
              </a:ext>
            </a:extLst>
          </p:cNvPr>
          <p:cNvSpPr txBox="1"/>
          <p:nvPr/>
        </p:nvSpPr>
        <p:spPr>
          <a:xfrm>
            <a:off x="395289" y="6294512"/>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21" name="スライド番号プレースホルダー 1">
            <a:extLst>
              <a:ext uri="{FF2B5EF4-FFF2-40B4-BE49-F238E27FC236}">
                <a16:creationId xmlns:a16="http://schemas.microsoft.com/office/drawing/2014/main" id="{B5BB4358-C49B-4D63-8A65-8282B1C8026A}"/>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36</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41539181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14" name="Picture 15" descr="2_1_1p58用">
            <a:extLst>
              <a:ext uri="{FF2B5EF4-FFF2-40B4-BE49-F238E27FC236}">
                <a16:creationId xmlns:a16="http://schemas.microsoft.com/office/drawing/2014/main" id="{04A27D52-3578-4A67-B916-8E0F847332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428" t="-2027" r="17734" b="2027"/>
          <a:stretch/>
        </p:blipFill>
        <p:spPr bwMode="auto">
          <a:xfrm>
            <a:off x="4737149" y="2911795"/>
            <a:ext cx="4155331" cy="368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AE56E0B3-30EC-4E20-B926-6C3E7B9B6EE3}"/>
              </a:ext>
            </a:extLst>
          </p:cNvPr>
          <p:cNvSpPr>
            <a:spLocks noGrp="1"/>
          </p:cNvSpPr>
          <p:nvPr>
            <p:ph type="title"/>
          </p:nvPr>
        </p:nvSpPr>
        <p:spPr>
          <a:xfrm>
            <a:off x="251520" y="558000"/>
            <a:ext cx="9001000" cy="530688"/>
          </a:xfrm>
        </p:spPr>
        <p:txBody>
          <a:bodyPr>
            <a:normAutofit fontScale="90000"/>
          </a:bodyPr>
          <a:lstStyle/>
          <a:p>
            <a:r>
              <a:rPr lang="ja-JP" altLang="en-US" dirty="0"/>
              <a:t>気管切開</a:t>
            </a:r>
            <a:r>
              <a:rPr lang="zh-TW" altLang="en-US" dirty="0"/>
              <a:t>人工呼吸</a:t>
            </a:r>
            <a:r>
              <a:rPr lang="ja-JP" altLang="en-US" dirty="0"/>
              <a:t>器</a:t>
            </a:r>
            <a:r>
              <a:rPr lang="zh-TW" altLang="en-US" dirty="0"/>
              <a:t>療法 </a:t>
            </a:r>
            <a:r>
              <a:rPr lang="en-US" altLang="zh-TW" dirty="0"/>
              <a:t>TPPV</a:t>
            </a:r>
            <a:r>
              <a:rPr lang="ja-JP" altLang="en-US" sz="2700" dirty="0"/>
              <a:t>（侵襲的</a:t>
            </a:r>
            <a:r>
              <a:rPr lang="zh-TW" altLang="en-US" sz="2700" dirty="0"/>
              <a:t>人工呼吸器療法</a:t>
            </a:r>
            <a:r>
              <a:rPr lang="ja-JP" altLang="en-US" sz="2700" dirty="0"/>
              <a:t>）</a:t>
            </a:r>
            <a:endParaRPr kumimoji="1" lang="ja-JP" altLang="en-US" sz="2700" dirty="0"/>
          </a:p>
        </p:txBody>
      </p:sp>
      <p:pic>
        <p:nvPicPr>
          <p:cNvPr id="14" name="Picture 16">
            <a:extLst>
              <a:ext uri="{FF2B5EF4-FFF2-40B4-BE49-F238E27FC236}">
                <a16:creationId xmlns:a16="http://schemas.microsoft.com/office/drawing/2014/main" id="{F1891252-7BAF-4EB9-8A02-156E00D6D9C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139952" y="1188000"/>
            <a:ext cx="2659291" cy="2645031"/>
          </a:xfrm>
          <a:prstGeom prst="rect">
            <a:avLst/>
          </a:prstGeom>
          <a:solidFill>
            <a:schemeClr val="bg1">
              <a:alpha val="75000"/>
            </a:schemeClr>
          </a:solidFill>
          <a:ln>
            <a:noFill/>
          </a:ln>
          <a:extLst/>
        </p:spPr>
      </p:pic>
      <p:sp>
        <p:nvSpPr>
          <p:cNvPr id="17" name="テキスト ボックス 16">
            <a:extLst>
              <a:ext uri="{FF2B5EF4-FFF2-40B4-BE49-F238E27FC236}">
                <a16:creationId xmlns:a16="http://schemas.microsoft.com/office/drawing/2014/main" id="{1344EF74-5DD5-4646-BF42-F0D72F6049E3}"/>
              </a:ext>
            </a:extLst>
          </p:cNvPr>
          <p:cNvSpPr txBox="1"/>
          <p:nvPr/>
        </p:nvSpPr>
        <p:spPr>
          <a:xfrm>
            <a:off x="6012160" y="169200"/>
            <a:ext cx="1773242"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3-3.</a:t>
            </a:r>
            <a:r>
              <a:rPr lang="zh-TW" altLang="en-US" sz="1400" b="1" dirty="0">
                <a:solidFill>
                  <a:schemeClr val="bg1"/>
                </a:solidFill>
                <a:latin typeface="游ゴシック" panose="020B0400000000000000" pitchFamily="50" charset="-128"/>
                <a:ea typeface="游ゴシック" panose="020B0400000000000000" pitchFamily="50" charset="-128"/>
              </a:rPr>
              <a:t>人工呼吸器療法</a:t>
            </a:r>
            <a:endParaRPr lang="ja-JP" altLang="en-US" sz="1400" b="1" dirty="0">
              <a:solidFill>
                <a:schemeClr val="bg1"/>
              </a:solidFill>
              <a:latin typeface="游ゴシック" panose="020B0400000000000000" pitchFamily="50" charset="-128"/>
              <a:ea typeface="游ゴシック" panose="020B0400000000000000" pitchFamily="50" charset="-128"/>
            </a:endParaRPr>
          </a:p>
        </p:txBody>
      </p:sp>
      <p:pic>
        <p:nvPicPr>
          <p:cNvPr id="18" name="図 17">
            <a:extLst>
              <a:ext uri="{FF2B5EF4-FFF2-40B4-BE49-F238E27FC236}">
                <a16:creationId xmlns:a16="http://schemas.microsoft.com/office/drawing/2014/main" id="{77155E2A-9F11-4904-89FB-57B7BFA4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366969" y="4704523"/>
            <a:ext cx="2066543" cy="1429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図 19">
            <a:extLst>
              <a:ext uri="{FF2B5EF4-FFF2-40B4-BE49-F238E27FC236}">
                <a16:creationId xmlns:a16="http://schemas.microsoft.com/office/drawing/2014/main" id="{7FB969BE-7E96-4020-ACA3-62151446F6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27784" y="4581128"/>
            <a:ext cx="1368152" cy="1676547"/>
          </a:xfrm>
          <a:prstGeom prst="rect">
            <a:avLst/>
          </a:prstGeom>
        </p:spPr>
      </p:pic>
      <p:sp>
        <p:nvSpPr>
          <p:cNvPr id="11" name="テキスト ボックス 10">
            <a:extLst>
              <a:ext uri="{FF2B5EF4-FFF2-40B4-BE49-F238E27FC236}">
                <a16:creationId xmlns:a16="http://schemas.microsoft.com/office/drawing/2014/main" id="{6EAB35F1-9AA3-49DC-A7C9-46999B4A876D}"/>
              </a:ext>
            </a:extLst>
          </p:cNvPr>
          <p:cNvSpPr txBox="1"/>
          <p:nvPr/>
        </p:nvSpPr>
        <p:spPr>
          <a:xfrm>
            <a:off x="390749" y="6294512"/>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grpSp>
        <p:nvGrpSpPr>
          <p:cNvPr id="3" name="グループ化 2">
            <a:extLst>
              <a:ext uri="{FF2B5EF4-FFF2-40B4-BE49-F238E27FC236}">
                <a16:creationId xmlns:a16="http://schemas.microsoft.com/office/drawing/2014/main" id="{01D9BCD7-8F9E-4CC9-A704-5326EB8EBB85}"/>
              </a:ext>
            </a:extLst>
          </p:cNvPr>
          <p:cNvGrpSpPr/>
          <p:nvPr/>
        </p:nvGrpSpPr>
        <p:grpSpPr>
          <a:xfrm>
            <a:off x="390749" y="1207469"/>
            <a:ext cx="3605187" cy="3313178"/>
            <a:chOff x="390749" y="1207469"/>
            <a:chExt cx="3605187" cy="3313178"/>
          </a:xfrm>
        </p:grpSpPr>
        <p:pic>
          <p:nvPicPr>
            <p:cNvPr id="19" name="図 18">
              <a:extLst>
                <a:ext uri="{FF2B5EF4-FFF2-40B4-BE49-F238E27FC236}">
                  <a16:creationId xmlns:a16="http://schemas.microsoft.com/office/drawing/2014/main" id="{070C35B6-FB4F-4D33-BD28-3377958610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0749" y="1207469"/>
              <a:ext cx="3605187" cy="3313178"/>
            </a:xfrm>
            <a:prstGeom prst="rect">
              <a:avLst/>
            </a:prstGeom>
          </p:spPr>
        </p:pic>
        <p:sp>
          <p:nvSpPr>
            <p:cNvPr id="12" name="四角形: 角を丸くする 11">
              <a:extLst>
                <a:ext uri="{FF2B5EF4-FFF2-40B4-BE49-F238E27FC236}">
                  <a16:creationId xmlns:a16="http://schemas.microsoft.com/office/drawing/2014/main" id="{EB788290-B081-45ED-9E6C-08FE58A84CCF}"/>
                </a:ext>
              </a:extLst>
            </p:cNvPr>
            <p:cNvSpPr/>
            <p:nvPr/>
          </p:nvSpPr>
          <p:spPr>
            <a:xfrm rot="21327091" flipH="1">
              <a:off x="2206880" y="1498834"/>
              <a:ext cx="360040" cy="144016"/>
            </a:xfrm>
            <a:prstGeom prst="roundRect">
              <a:avLst/>
            </a:prstGeom>
            <a:solidFill>
              <a:schemeClr val="bg1">
                <a:lumMod val="5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スライド番号プレースホルダー 1">
            <a:extLst>
              <a:ext uri="{FF2B5EF4-FFF2-40B4-BE49-F238E27FC236}">
                <a16:creationId xmlns:a16="http://schemas.microsoft.com/office/drawing/2014/main" id="{3429D377-2906-4D2B-AF38-FAD3EAC9F05C}"/>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37</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4854795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図 2">
            <a:extLst>
              <a:ext uri="{FF2B5EF4-FFF2-40B4-BE49-F238E27FC236}">
                <a16:creationId xmlns:a16="http://schemas.microsoft.com/office/drawing/2014/main" id="{20C7FCAB-4DAA-4A8D-8127-EE4B8AE3D2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323528" y="1196752"/>
            <a:ext cx="8454696"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図 1">
            <a:extLst>
              <a:ext uri="{FF2B5EF4-FFF2-40B4-BE49-F238E27FC236}">
                <a16:creationId xmlns:a16="http://schemas.microsoft.com/office/drawing/2014/main" id="{BD5F9CF7-7CE9-42EB-937B-A15B95E3A9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1188419" y="4104000"/>
            <a:ext cx="2734962" cy="2159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490EA237-57ED-47D6-81E0-5BD03C6F8C44}"/>
              </a:ext>
            </a:extLst>
          </p:cNvPr>
          <p:cNvSpPr>
            <a:spLocks noGrp="1"/>
          </p:cNvSpPr>
          <p:nvPr>
            <p:ph type="title"/>
          </p:nvPr>
        </p:nvSpPr>
        <p:spPr/>
        <p:txBody>
          <a:bodyPr>
            <a:normAutofit fontScale="90000"/>
          </a:bodyPr>
          <a:lstStyle/>
          <a:p>
            <a:r>
              <a:rPr lang="ja-JP" altLang="en-US" dirty="0"/>
              <a:t>人工呼吸器の仕組み</a:t>
            </a:r>
            <a:endParaRPr kumimoji="1" lang="ja-JP" altLang="en-US" dirty="0"/>
          </a:p>
        </p:txBody>
      </p:sp>
      <p:sp>
        <p:nvSpPr>
          <p:cNvPr id="9" name="テキスト ボックス 8">
            <a:extLst>
              <a:ext uri="{FF2B5EF4-FFF2-40B4-BE49-F238E27FC236}">
                <a16:creationId xmlns:a16="http://schemas.microsoft.com/office/drawing/2014/main" id="{BE6A260B-0366-4D8C-B3C2-699EC548881A}"/>
              </a:ext>
            </a:extLst>
          </p:cNvPr>
          <p:cNvSpPr txBox="1"/>
          <p:nvPr/>
        </p:nvSpPr>
        <p:spPr>
          <a:xfrm>
            <a:off x="6012160" y="169200"/>
            <a:ext cx="1773242"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3-3.</a:t>
            </a:r>
            <a:r>
              <a:rPr lang="zh-TW" altLang="en-US" sz="1400" b="1" dirty="0">
                <a:solidFill>
                  <a:schemeClr val="bg1"/>
                </a:solidFill>
                <a:latin typeface="游ゴシック" panose="020B0400000000000000" pitchFamily="50" charset="-128"/>
                <a:ea typeface="游ゴシック" panose="020B0400000000000000" pitchFamily="50" charset="-128"/>
              </a:rPr>
              <a:t>人工呼吸器療法</a:t>
            </a:r>
            <a:endParaRPr lang="ja-JP" altLang="en-US" sz="1400" b="1" dirty="0">
              <a:solidFill>
                <a:schemeClr val="bg1"/>
              </a:solidFill>
              <a:latin typeface="游ゴシック" panose="020B0400000000000000" pitchFamily="50" charset="-128"/>
              <a:ea typeface="游ゴシック" panose="020B0400000000000000" pitchFamily="50" charset="-128"/>
            </a:endParaRPr>
          </a:p>
        </p:txBody>
      </p:sp>
      <p:sp>
        <p:nvSpPr>
          <p:cNvPr id="6" name="スライド番号プレースホルダー 1">
            <a:extLst>
              <a:ext uri="{FF2B5EF4-FFF2-40B4-BE49-F238E27FC236}">
                <a16:creationId xmlns:a16="http://schemas.microsoft.com/office/drawing/2014/main" id="{5CC63667-F550-42A0-83D5-4EF620527ECD}"/>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38</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3257126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4A311C-797A-4322-9C44-6D198A54E415}"/>
              </a:ext>
            </a:extLst>
          </p:cNvPr>
          <p:cNvSpPr>
            <a:spLocks noGrp="1"/>
          </p:cNvSpPr>
          <p:nvPr>
            <p:ph type="title"/>
          </p:nvPr>
        </p:nvSpPr>
        <p:spPr/>
        <p:txBody>
          <a:bodyPr>
            <a:normAutofit fontScale="90000"/>
          </a:bodyPr>
          <a:lstStyle/>
          <a:p>
            <a:r>
              <a:rPr lang="ja-JP" altLang="en-US" dirty="0"/>
              <a:t>アラームが鳴り続ける</a:t>
            </a:r>
            <a:endParaRPr kumimoji="1" lang="ja-JP" altLang="en-US" dirty="0"/>
          </a:p>
        </p:txBody>
      </p:sp>
      <p:sp>
        <p:nvSpPr>
          <p:cNvPr id="51202" name="Rectangle 3">
            <a:extLst>
              <a:ext uri="{FF2B5EF4-FFF2-40B4-BE49-F238E27FC236}">
                <a16:creationId xmlns:a16="http://schemas.microsoft.com/office/drawing/2014/main" id="{C9713AF0-D481-47FC-8CFE-D95058947005}"/>
              </a:ext>
            </a:extLst>
          </p:cNvPr>
          <p:cNvSpPr>
            <a:spLocks noGrp="1" noChangeArrowheads="1"/>
          </p:cNvSpPr>
          <p:nvPr>
            <p:ph type="body" sz="half" idx="4294967295"/>
          </p:nvPr>
        </p:nvSpPr>
        <p:spPr>
          <a:xfrm>
            <a:off x="288000" y="981075"/>
            <a:ext cx="8642350" cy="5257800"/>
          </a:xfrm>
        </p:spPr>
        <p:txBody>
          <a:bodyPr>
            <a:normAutofit/>
          </a:bodyPr>
          <a:lstStyle/>
          <a:p>
            <a:pPr eaLnBrk="1" hangingPunct="1">
              <a:buFontTx/>
              <a:buNone/>
            </a:pPr>
            <a:endParaRPr lang="en-US" altLang="ja-JP" sz="2600" dirty="0"/>
          </a:p>
          <a:p>
            <a:pPr eaLnBrk="1" hangingPunct="1">
              <a:buFontTx/>
              <a:buNone/>
            </a:pPr>
            <a:r>
              <a:rPr lang="ja-JP" altLang="en-US" sz="2600" b="1" dirty="0">
                <a:solidFill>
                  <a:srgbClr val="008000"/>
                </a:solidFill>
              </a:rPr>
              <a:t>低圧アラーム</a:t>
            </a:r>
            <a:r>
              <a:rPr lang="ja-JP" altLang="en-US" sz="2600" dirty="0"/>
              <a:t>・・どこかに漏れがあり、肺に入る空気</a:t>
            </a:r>
            <a:endParaRPr lang="en-US" altLang="ja-JP" sz="2600" dirty="0"/>
          </a:p>
          <a:p>
            <a:pPr eaLnBrk="1" hangingPunct="1">
              <a:buFontTx/>
              <a:buNone/>
            </a:pPr>
            <a:r>
              <a:rPr lang="ja-JP" altLang="en-US" sz="2600" dirty="0"/>
              <a:t>　　　　　　　　が少なくなっている</a:t>
            </a:r>
          </a:p>
          <a:p>
            <a:pPr eaLnBrk="1" hangingPunct="1">
              <a:buFontTx/>
              <a:buNone/>
            </a:pPr>
            <a:r>
              <a:rPr lang="ja-JP" altLang="en-US" sz="2600" dirty="0"/>
              <a:t>　　⇒ 回路接続のはずれ、ゆるみ、カニューレのはずれ</a:t>
            </a:r>
          </a:p>
          <a:p>
            <a:pPr eaLnBrk="1" hangingPunct="1">
              <a:buFontTx/>
              <a:buNone/>
            </a:pPr>
            <a:endParaRPr lang="ja-JP" altLang="en-US" sz="2600" dirty="0"/>
          </a:p>
          <a:p>
            <a:pPr eaLnBrk="1" hangingPunct="1">
              <a:buFontTx/>
              <a:buNone/>
            </a:pPr>
            <a:r>
              <a:rPr lang="ja-JP" altLang="en-US" sz="2600" b="1" dirty="0">
                <a:solidFill>
                  <a:srgbClr val="FF0000"/>
                </a:solidFill>
              </a:rPr>
              <a:t>高圧アラーム</a:t>
            </a:r>
            <a:r>
              <a:rPr lang="ja-JP" altLang="en-US" sz="2600" dirty="0"/>
              <a:t>・・回路のどこかにつまりが生じたために</a:t>
            </a:r>
            <a:endParaRPr lang="en-US" altLang="ja-JP" sz="2600" dirty="0"/>
          </a:p>
          <a:p>
            <a:pPr eaLnBrk="1" hangingPunct="1">
              <a:buFontTx/>
              <a:buNone/>
            </a:pPr>
            <a:r>
              <a:rPr lang="ja-JP" altLang="en-US" sz="2600" dirty="0"/>
              <a:t>                             圧があがっている</a:t>
            </a:r>
          </a:p>
          <a:p>
            <a:pPr eaLnBrk="1" hangingPunct="1">
              <a:buFontTx/>
              <a:buNone/>
            </a:pPr>
            <a:r>
              <a:rPr lang="ja-JP" altLang="en-US" sz="2600" dirty="0"/>
              <a:t>     　⇒ 喀痰のつまり、チューブねじれ、閉塞</a:t>
            </a:r>
          </a:p>
          <a:p>
            <a:pPr eaLnBrk="1" hangingPunct="1">
              <a:buFontTx/>
              <a:buNone/>
            </a:pPr>
            <a:endParaRPr lang="ja-JP" altLang="en-US" sz="2600" dirty="0"/>
          </a:p>
          <a:p>
            <a:pPr eaLnBrk="1" hangingPunct="1">
              <a:buFontTx/>
              <a:buNone/>
            </a:pPr>
            <a:r>
              <a:rPr lang="en-US" altLang="ja-JP" sz="2600" b="1" dirty="0"/>
              <a:t>AC</a:t>
            </a:r>
            <a:r>
              <a:rPr lang="ja-JP" altLang="en-US" sz="2600" b="1" dirty="0"/>
              <a:t>電源不良アラーム</a:t>
            </a:r>
            <a:r>
              <a:rPr lang="ja-JP" altLang="en-US" sz="2600" dirty="0"/>
              <a:t>・・・電源プラグのはずれ、破損</a:t>
            </a:r>
          </a:p>
        </p:txBody>
      </p:sp>
      <p:cxnSp>
        <p:nvCxnSpPr>
          <p:cNvPr id="3" name="直線コネクタ 2">
            <a:extLst>
              <a:ext uri="{FF2B5EF4-FFF2-40B4-BE49-F238E27FC236}">
                <a16:creationId xmlns:a16="http://schemas.microsoft.com/office/drawing/2014/main" id="{9352AABA-1065-4499-913F-485621D43958}"/>
              </a:ext>
            </a:extLst>
          </p:cNvPr>
          <p:cNvCxnSpPr/>
          <p:nvPr/>
        </p:nvCxnSpPr>
        <p:spPr>
          <a:xfrm>
            <a:off x="900113" y="3068960"/>
            <a:ext cx="7596187" cy="0"/>
          </a:xfrm>
          <a:prstGeom prst="line">
            <a:avLst/>
          </a:prstGeom>
          <a:ln w="53975">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B569FE02-870C-4351-8849-D5A28719732E}"/>
              </a:ext>
            </a:extLst>
          </p:cNvPr>
          <p:cNvCxnSpPr/>
          <p:nvPr/>
        </p:nvCxnSpPr>
        <p:spPr>
          <a:xfrm>
            <a:off x="935038" y="5085085"/>
            <a:ext cx="7597775" cy="0"/>
          </a:xfrm>
          <a:prstGeom prst="line">
            <a:avLst/>
          </a:prstGeom>
          <a:ln w="5397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7EDAD176-12E0-4B3F-B75E-CB8ED18D7F1B}"/>
              </a:ext>
            </a:extLst>
          </p:cNvPr>
          <p:cNvSpPr txBox="1"/>
          <p:nvPr/>
        </p:nvSpPr>
        <p:spPr>
          <a:xfrm>
            <a:off x="6012160" y="169200"/>
            <a:ext cx="1773242"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3-3.</a:t>
            </a:r>
            <a:r>
              <a:rPr lang="zh-TW" altLang="en-US" sz="1400" b="1" dirty="0">
                <a:solidFill>
                  <a:schemeClr val="bg1"/>
                </a:solidFill>
                <a:latin typeface="游ゴシック" panose="020B0400000000000000" pitchFamily="50" charset="-128"/>
                <a:ea typeface="游ゴシック" panose="020B0400000000000000" pitchFamily="50" charset="-128"/>
              </a:rPr>
              <a:t>人工呼吸器療法</a:t>
            </a:r>
            <a:endParaRPr lang="ja-JP" altLang="en-US" sz="1400" b="1" dirty="0">
              <a:solidFill>
                <a:schemeClr val="bg1"/>
              </a:solidFill>
              <a:latin typeface="游ゴシック" panose="020B0400000000000000" pitchFamily="50" charset="-128"/>
              <a:ea typeface="游ゴシック" panose="020B0400000000000000" pitchFamily="50" charset="-128"/>
            </a:endParaRPr>
          </a:p>
        </p:txBody>
      </p:sp>
      <p:sp>
        <p:nvSpPr>
          <p:cNvPr id="7" name="スライド番号プレースホルダー 1">
            <a:extLst>
              <a:ext uri="{FF2B5EF4-FFF2-40B4-BE49-F238E27FC236}">
                <a16:creationId xmlns:a16="http://schemas.microsoft.com/office/drawing/2014/main" id="{FB0AE2C1-51E1-466D-82DC-86D9E82E2171}"/>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39</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42187557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1155" name="Text Box 3">
            <a:extLst>
              <a:ext uri="{FF2B5EF4-FFF2-40B4-BE49-F238E27FC236}">
                <a16:creationId xmlns:a16="http://schemas.microsoft.com/office/drawing/2014/main" id="{A89D0EEC-8F5A-4CBD-B1E9-697161E55B78}"/>
              </a:ext>
            </a:extLst>
          </p:cNvPr>
          <p:cNvSpPr txBox="1">
            <a:spLocks noChangeArrowheads="1"/>
          </p:cNvSpPr>
          <p:nvPr/>
        </p:nvSpPr>
        <p:spPr bwMode="auto">
          <a:xfrm>
            <a:off x="379816" y="1565870"/>
            <a:ext cx="5176892"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b="1" dirty="0">
                <a:solidFill>
                  <a:schemeClr val="bg2"/>
                </a:solidFill>
                <a:latin typeface="Segoe UI" panose="020B0502040204020203" pitchFamily="34" charset="0"/>
                <a:ea typeface="メイリオ" panose="020B0604030504040204" pitchFamily="50" charset="-128"/>
              </a:rPr>
              <a:t>●</a:t>
            </a:r>
            <a:r>
              <a:rPr lang="en-US" altLang="ja-JP" sz="2600" b="1" dirty="0">
                <a:latin typeface="Segoe UI" panose="020B0502040204020203" pitchFamily="34" charset="0"/>
                <a:ea typeface="メイリオ" panose="020B0604030504040204" pitchFamily="50" charset="-128"/>
              </a:rPr>
              <a:t> </a:t>
            </a:r>
            <a:r>
              <a:rPr lang="ja-JP" altLang="en-US" dirty="0">
                <a:latin typeface="Segoe UI" panose="020B0502040204020203" pitchFamily="34" charset="0"/>
                <a:ea typeface="メイリオ" panose="020B0604030504040204" pitchFamily="50" charset="-128"/>
              </a:rPr>
              <a:t>電源スイッチの位置</a:t>
            </a:r>
          </a:p>
        </p:txBody>
      </p:sp>
      <p:sp>
        <p:nvSpPr>
          <p:cNvPr id="1201156" name="Oval 4">
            <a:extLst>
              <a:ext uri="{FF2B5EF4-FFF2-40B4-BE49-F238E27FC236}">
                <a16:creationId xmlns:a16="http://schemas.microsoft.com/office/drawing/2014/main" id="{6CD7A3F0-EE22-4D22-830F-04FE5BA396A4}"/>
              </a:ext>
            </a:extLst>
          </p:cNvPr>
          <p:cNvSpPr>
            <a:spLocks noChangeArrowheads="1"/>
          </p:cNvSpPr>
          <p:nvPr/>
        </p:nvSpPr>
        <p:spPr bwMode="auto">
          <a:xfrm>
            <a:off x="6875463" y="1523008"/>
            <a:ext cx="574675" cy="579437"/>
          </a:xfrm>
          <a:prstGeom prst="ellipse">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700"/>
          </a:p>
        </p:txBody>
      </p:sp>
      <p:sp>
        <p:nvSpPr>
          <p:cNvPr id="1201157" name="Rectangle 5">
            <a:extLst>
              <a:ext uri="{FF2B5EF4-FFF2-40B4-BE49-F238E27FC236}">
                <a16:creationId xmlns:a16="http://schemas.microsoft.com/office/drawing/2014/main" id="{1EBA2B15-876E-4BD0-900E-4470C6B5D2FC}"/>
              </a:ext>
            </a:extLst>
          </p:cNvPr>
          <p:cNvSpPr>
            <a:spLocks noChangeArrowheads="1"/>
          </p:cNvSpPr>
          <p:nvPr/>
        </p:nvSpPr>
        <p:spPr bwMode="auto">
          <a:xfrm>
            <a:off x="7019925" y="1268413"/>
            <a:ext cx="320675" cy="3603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700"/>
          </a:p>
        </p:txBody>
      </p:sp>
      <p:sp>
        <p:nvSpPr>
          <p:cNvPr id="1201158" name="Line 6">
            <a:extLst>
              <a:ext uri="{FF2B5EF4-FFF2-40B4-BE49-F238E27FC236}">
                <a16:creationId xmlns:a16="http://schemas.microsoft.com/office/drawing/2014/main" id="{02D6A918-ED7C-42E6-869E-F6756CB5F6CC}"/>
              </a:ext>
            </a:extLst>
          </p:cNvPr>
          <p:cNvSpPr>
            <a:spLocks noChangeShapeType="1"/>
          </p:cNvSpPr>
          <p:nvPr/>
        </p:nvSpPr>
        <p:spPr bwMode="auto">
          <a:xfrm>
            <a:off x="7162800" y="1268413"/>
            <a:ext cx="0" cy="531812"/>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01159" name="Text Box 7">
            <a:extLst>
              <a:ext uri="{FF2B5EF4-FFF2-40B4-BE49-F238E27FC236}">
                <a16:creationId xmlns:a16="http://schemas.microsoft.com/office/drawing/2014/main" id="{300F8795-D4F8-46DA-B307-0D3792557AD3}"/>
              </a:ext>
            </a:extLst>
          </p:cNvPr>
          <p:cNvSpPr txBox="1">
            <a:spLocks noChangeArrowheads="1"/>
          </p:cNvSpPr>
          <p:nvPr/>
        </p:nvSpPr>
        <p:spPr bwMode="auto">
          <a:xfrm>
            <a:off x="379816" y="2502495"/>
            <a:ext cx="6280416"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b="1" dirty="0">
                <a:solidFill>
                  <a:schemeClr val="bg2"/>
                </a:solidFill>
                <a:latin typeface="Segoe UI" panose="020B0502040204020203" pitchFamily="34" charset="0"/>
                <a:ea typeface="メイリオ" panose="020B0604030504040204" pitchFamily="50" charset="-128"/>
              </a:rPr>
              <a:t>●</a:t>
            </a:r>
            <a:r>
              <a:rPr lang="en-US" altLang="ja-JP" b="1" dirty="0">
                <a:latin typeface="Segoe UI" panose="020B0502040204020203" pitchFamily="34" charset="0"/>
                <a:ea typeface="メイリオ" panose="020B0604030504040204" pitchFamily="50" charset="-128"/>
              </a:rPr>
              <a:t> </a:t>
            </a:r>
            <a:r>
              <a:rPr lang="ja-JP" altLang="en-US" dirty="0">
                <a:latin typeface="Segoe UI" panose="020B0502040204020203" pitchFamily="34" charset="0"/>
                <a:ea typeface="メイリオ" panose="020B0604030504040204" pitchFamily="50" charset="-128"/>
              </a:rPr>
              <a:t>交流電源が使用されている</a:t>
            </a:r>
            <a:endParaRPr lang="en-US" altLang="ja-JP" dirty="0">
              <a:latin typeface="Segoe UI" panose="020B0502040204020203" pitchFamily="34" charset="0"/>
              <a:ea typeface="メイリオ" panose="020B0604030504040204" pitchFamily="50" charset="-128"/>
            </a:endParaRPr>
          </a:p>
          <a:p>
            <a:pPr>
              <a:spcBef>
                <a:spcPct val="0"/>
              </a:spcBef>
              <a:buNone/>
            </a:pPr>
            <a:r>
              <a:rPr lang="ja-JP" altLang="en-US" dirty="0">
                <a:latin typeface="Segoe UI" panose="020B0502040204020203" pitchFamily="34" charset="0"/>
                <a:ea typeface="メイリオ" panose="020B0604030504040204" pitchFamily="50" charset="-128"/>
              </a:rPr>
              <a:t>　ことを示す表示</a:t>
            </a:r>
          </a:p>
        </p:txBody>
      </p:sp>
      <p:sp>
        <p:nvSpPr>
          <p:cNvPr id="1201160" name="Oval 8">
            <a:extLst>
              <a:ext uri="{FF2B5EF4-FFF2-40B4-BE49-F238E27FC236}">
                <a16:creationId xmlns:a16="http://schemas.microsoft.com/office/drawing/2014/main" id="{8C11A0D6-FDA8-4BC8-B33C-C7AAD78E7CD7}"/>
              </a:ext>
            </a:extLst>
          </p:cNvPr>
          <p:cNvSpPr>
            <a:spLocks noChangeArrowheads="1"/>
          </p:cNvSpPr>
          <p:nvPr/>
        </p:nvSpPr>
        <p:spPr bwMode="auto">
          <a:xfrm>
            <a:off x="6875463" y="2664420"/>
            <a:ext cx="574675" cy="576263"/>
          </a:xfrm>
          <a:prstGeom prst="ellipse">
            <a:avLst/>
          </a:prstGeom>
          <a:solidFill>
            <a:srgbClr val="92D050"/>
          </a:solidFill>
          <a:ln w="38100">
            <a:solidFill>
              <a:schemeClr val="tx1"/>
            </a:solidFill>
            <a:round/>
            <a:headEnd/>
            <a:tailEnd/>
          </a:ln>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700"/>
          </a:p>
        </p:txBody>
      </p:sp>
      <p:sp>
        <p:nvSpPr>
          <p:cNvPr id="1201161" name="AutoShape 9">
            <a:extLst>
              <a:ext uri="{FF2B5EF4-FFF2-40B4-BE49-F238E27FC236}">
                <a16:creationId xmlns:a16="http://schemas.microsoft.com/office/drawing/2014/main" id="{892FA18F-5A4F-48D3-B354-F71B3EBAB903}"/>
              </a:ext>
            </a:extLst>
          </p:cNvPr>
          <p:cNvSpPr>
            <a:spLocks noChangeArrowheads="1"/>
          </p:cNvSpPr>
          <p:nvPr/>
        </p:nvSpPr>
        <p:spPr bwMode="auto">
          <a:xfrm rot="5593962">
            <a:off x="7090569" y="2626519"/>
            <a:ext cx="144462" cy="215900"/>
          </a:xfrm>
          <a:prstGeom prst="moon">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700"/>
          </a:p>
        </p:txBody>
      </p:sp>
      <p:sp>
        <p:nvSpPr>
          <p:cNvPr id="1201162" name="Text Box 10">
            <a:extLst>
              <a:ext uri="{FF2B5EF4-FFF2-40B4-BE49-F238E27FC236}">
                <a16:creationId xmlns:a16="http://schemas.microsoft.com/office/drawing/2014/main" id="{364E8596-43F3-4C23-A673-4124B594E5C7}"/>
              </a:ext>
            </a:extLst>
          </p:cNvPr>
          <p:cNvSpPr txBox="1">
            <a:spLocks noChangeArrowheads="1"/>
          </p:cNvSpPr>
          <p:nvPr/>
        </p:nvSpPr>
        <p:spPr bwMode="auto">
          <a:xfrm>
            <a:off x="379816" y="3870920"/>
            <a:ext cx="6176714" cy="1042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b="1" dirty="0">
                <a:solidFill>
                  <a:schemeClr val="bg2"/>
                </a:solidFill>
                <a:latin typeface="Segoe UI" panose="020B0502040204020203" pitchFamily="34" charset="0"/>
                <a:ea typeface="メイリオ" panose="020B0604030504040204" pitchFamily="50" charset="-128"/>
              </a:rPr>
              <a:t>●</a:t>
            </a:r>
            <a:r>
              <a:rPr lang="en-US" altLang="ja-JP" b="1" dirty="0">
                <a:latin typeface="Segoe UI" panose="020B0502040204020203" pitchFamily="34" charset="0"/>
                <a:ea typeface="メイリオ" panose="020B0604030504040204" pitchFamily="50" charset="-128"/>
              </a:rPr>
              <a:t> </a:t>
            </a:r>
            <a:r>
              <a:rPr lang="ja-JP" altLang="en-US" dirty="0">
                <a:latin typeface="Segoe UI" panose="020B0502040204020203" pitchFamily="34" charset="0"/>
                <a:ea typeface="メイリオ" panose="020B0604030504040204" pitchFamily="50" charset="-128"/>
              </a:rPr>
              <a:t>各種アラーム表示の位置</a:t>
            </a:r>
            <a:endParaRPr lang="en-US" altLang="ja-JP" dirty="0">
              <a:latin typeface="Segoe UI" panose="020B0502040204020203" pitchFamily="34" charset="0"/>
              <a:ea typeface="メイリオ" panose="020B0604030504040204" pitchFamily="50" charset="-128"/>
            </a:endParaRPr>
          </a:p>
          <a:p>
            <a:pPr eaLnBrk="1" hangingPunct="1">
              <a:spcBef>
                <a:spcPct val="0"/>
              </a:spcBef>
              <a:buFontTx/>
              <a:buNone/>
            </a:pPr>
            <a:r>
              <a:rPr lang="ja-JP" altLang="en-US" dirty="0">
                <a:latin typeface="Segoe UI" panose="020B0502040204020203" pitchFamily="34" charset="0"/>
                <a:ea typeface="メイリオ" panose="020B0604030504040204" pitchFamily="50" charset="-128"/>
              </a:rPr>
              <a:t>　アラーム消音ボタンの位置</a:t>
            </a:r>
          </a:p>
        </p:txBody>
      </p:sp>
      <p:sp>
        <p:nvSpPr>
          <p:cNvPr id="1201163" name="Oval 11">
            <a:extLst>
              <a:ext uri="{FF2B5EF4-FFF2-40B4-BE49-F238E27FC236}">
                <a16:creationId xmlns:a16="http://schemas.microsoft.com/office/drawing/2014/main" id="{EBCCB188-0116-42A7-BDD2-6B7472F5598C}"/>
              </a:ext>
            </a:extLst>
          </p:cNvPr>
          <p:cNvSpPr>
            <a:spLocks noChangeArrowheads="1"/>
          </p:cNvSpPr>
          <p:nvPr/>
        </p:nvSpPr>
        <p:spPr bwMode="auto">
          <a:xfrm>
            <a:off x="6875463" y="3875683"/>
            <a:ext cx="574675" cy="576262"/>
          </a:xfrm>
          <a:prstGeom prst="ellipse">
            <a:avLst/>
          </a:prstGeom>
          <a:solidFill>
            <a:srgbClr val="FF0000"/>
          </a:solidFill>
          <a:ln w="38100">
            <a:solidFill>
              <a:schemeClr val="tx1"/>
            </a:solidFill>
            <a:round/>
            <a:headEnd/>
            <a:tailEnd/>
          </a:ln>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700"/>
          </a:p>
        </p:txBody>
      </p:sp>
      <p:sp>
        <p:nvSpPr>
          <p:cNvPr id="1201164" name="AutoShape 12">
            <a:extLst>
              <a:ext uri="{FF2B5EF4-FFF2-40B4-BE49-F238E27FC236}">
                <a16:creationId xmlns:a16="http://schemas.microsoft.com/office/drawing/2014/main" id="{F5AD71E0-3B84-47EF-AA3B-46214A95AA2E}"/>
              </a:ext>
            </a:extLst>
          </p:cNvPr>
          <p:cNvSpPr>
            <a:spLocks noChangeArrowheads="1"/>
          </p:cNvSpPr>
          <p:nvPr/>
        </p:nvSpPr>
        <p:spPr bwMode="auto">
          <a:xfrm rot="5593962">
            <a:off x="7090568" y="3837782"/>
            <a:ext cx="144463" cy="215900"/>
          </a:xfrm>
          <a:prstGeom prst="moon">
            <a:avLst>
              <a:gd name="adj" fmla="val 50000"/>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700"/>
          </a:p>
        </p:txBody>
      </p:sp>
      <p:sp>
        <p:nvSpPr>
          <p:cNvPr id="1201165" name="Text Box 13">
            <a:extLst>
              <a:ext uri="{FF2B5EF4-FFF2-40B4-BE49-F238E27FC236}">
                <a16:creationId xmlns:a16="http://schemas.microsoft.com/office/drawing/2014/main" id="{B3A57806-48E4-414D-B6CD-E2726BB5210A}"/>
              </a:ext>
            </a:extLst>
          </p:cNvPr>
          <p:cNvSpPr txBox="1">
            <a:spLocks noChangeArrowheads="1"/>
          </p:cNvSpPr>
          <p:nvPr/>
        </p:nvSpPr>
        <p:spPr bwMode="auto">
          <a:xfrm>
            <a:off x="379816" y="5298083"/>
            <a:ext cx="6336897" cy="565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2600" b="1">
                <a:solidFill>
                  <a:schemeClr val="bg2"/>
                </a:solidFill>
                <a:latin typeface="Segoe UI" panose="020B0502040204020203" pitchFamily="34" charset="0"/>
                <a:ea typeface="メイリオ" panose="020B0604030504040204" pitchFamily="50" charset="-128"/>
              </a:rPr>
              <a:t>●</a:t>
            </a:r>
            <a:r>
              <a:rPr lang="en-US" altLang="ja-JP" b="1">
                <a:latin typeface="Segoe UI" panose="020B0502040204020203" pitchFamily="34" charset="0"/>
                <a:ea typeface="メイリオ" panose="020B0604030504040204" pitchFamily="50" charset="-128"/>
              </a:rPr>
              <a:t> </a:t>
            </a:r>
            <a:r>
              <a:rPr lang="ja-JP" altLang="en-US">
                <a:latin typeface="Segoe UI" panose="020B0502040204020203" pitchFamily="34" charset="0"/>
                <a:ea typeface="メイリオ" panose="020B0604030504040204" pitchFamily="50" charset="-128"/>
              </a:rPr>
              <a:t>気道内圧メーターの表示部位</a:t>
            </a:r>
          </a:p>
        </p:txBody>
      </p:sp>
      <p:sp>
        <p:nvSpPr>
          <p:cNvPr id="1201166" name="AutoShape 14">
            <a:extLst>
              <a:ext uri="{FF2B5EF4-FFF2-40B4-BE49-F238E27FC236}">
                <a16:creationId xmlns:a16="http://schemas.microsoft.com/office/drawing/2014/main" id="{8D53A585-5C03-43DD-A368-86722A41746B}"/>
              </a:ext>
            </a:extLst>
          </p:cNvPr>
          <p:cNvSpPr>
            <a:spLocks noChangeArrowheads="1"/>
          </p:cNvSpPr>
          <p:nvPr/>
        </p:nvSpPr>
        <p:spPr bwMode="auto">
          <a:xfrm>
            <a:off x="6716713" y="5085358"/>
            <a:ext cx="1476375" cy="1223962"/>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FFFF99"/>
          </a:solidFill>
          <a:ln w="9525">
            <a:solidFill>
              <a:schemeClr val="tx1"/>
            </a:solidFill>
            <a:miter lim="800000"/>
            <a:headEnd/>
            <a:tailEnd/>
          </a:ln>
        </p:spPr>
        <p:txBody>
          <a:bodyPr wrap="none" anchor="ctr"/>
          <a:lstStyle/>
          <a:p>
            <a:endParaRPr lang="ja-JP" altLang="en-US"/>
          </a:p>
        </p:txBody>
      </p:sp>
      <p:sp>
        <p:nvSpPr>
          <p:cNvPr id="1201167" name="Line 15">
            <a:extLst>
              <a:ext uri="{FF2B5EF4-FFF2-40B4-BE49-F238E27FC236}">
                <a16:creationId xmlns:a16="http://schemas.microsoft.com/office/drawing/2014/main" id="{6DFD56C3-BD3F-46AA-BC83-7CBB0F3B91BD}"/>
              </a:ext>
            </a:extLst>
          </p:cNvPr>
          <p:cNvSpPr>
            <a:spLocks noChangeShapeType="1"/>
          </p:cNvSpPr>
          <p:nvPr/>
        </p:nvSpPr>
        <p:spPr bwMode="auto">
          <a:xfrm flipH="1" flipV="1">
            <a:off x="6929438" y="5226050"/>
            <a:ext cx="287337" cy="2159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53265" name="テキスト ボックス 18">
            <a:extLst>
              <a:ext uri="{FF2B5EF4-FFF2-40B4-BE49-F238E27FC236}">
                <a16:creationId xmlns:a16="http://schemas.microsoft.com/office/drawing/2014/main" id="{8F681314-B405-418D-9C7E-E72A1A77FB4F}"/>
              </a:ext>
            </a:extLst>
          </p:cNvPr>
          <p:cNvSpPr txBox="1">
            <a:spLocks noChangeArrowheads="1"/>
          </p:cNvSpPr>
          <p:nvPr/>
        </p:nvSpPr>
        <p:spPr bwMode="auto">
          <a:xfrm>
            <a:off x="6228184" y="5804495"/>
            <a:ext cx="2484567" cy="365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b="1" dirty="0">
                <a:latin typeface="Segoe UI" panose="020B0502040204020203" pitchFamily="34" charset="0"/>
                <a:ea typeface="メイリオ" panose="020B0604030504040204" pitchFamily="50" charset="-128"/>
              </a:rPr>
              <a:t>あるいはデジタル表示</a:t>
            </a:r>
            <a:endParaRPr lang="ja-JP" altLang="en-US" sz="1800" b="1" i="1" dirty="0">
              <a:latin typeface="Segoe UI" panose="020B0502040204020203" pitchFamily="34" charset="0"/>
              <a:ea typeface="メイリオ" panose="020B0604030504040204" pitchFamily="50" charset="-128"/>
            </a:endParaRPr>
          </a:p>
        </p:txBody>
      </p:sp>
      <p:sp>
        <p:nvSpPr>
          <p:cNvPr id="2" name="タイトル 1">
            <a:extLst>
              <a:ext uri="{FF2B5EF4-FFF2-40B4-BE49-F238E27FC236}">
                <a16:creationId xmlns:a16="http://schemas.microsoft.com/office/drawing/2014/main" id="{E25E1CF9-4DFF-425F-80A6-B22202DE9636}"/>
              </a:ext>
            </a:extLst>
          </p:cNvPr>
          <p:cNvSpPr>
            <a:spLocks noGrp="1"/>
          </p:cNvSpPr>
          <p:nvPr>
            <p:ph type="title"/>
          </p:nvPr>
        </p:nvSpPr>
        <p:spPr/>
        <p:txBody>
          <a:bodyPr>
            <a:normAutofit fontScale="90000"/>
          </a:bodyPr>
          <a:lstStyle/>
          <a:p>
            <a:r>
              <a:rPr lang="ja-JP" altLang="en-US" dirty="0"/>
              <a:t>とくに知っておくべき知識（</a:t>
            </a:r>
            <a:r>
              <a:rPr lang="en-US" altLang="ja-JP" dirty="0"/>
              <a:t>TPPV</a:t>
            </a:r>
            <a:r>
              <a:rPr lang="ja-JP" altLang="en-US" dirty="0"/>
              <a:t>の機種の場合）</a:t>
            </a:r>
            <a:endParaRPr kumimoji="1" lang="ja-JP" altLang="en-US" dirty="0"/>
          </a:p>
        </p:txBody>
      </p:sp>
      <p:sp>
        <p:nvSpPr>
          <p:cNvPr id="19" name="テキスト ボックス 18">
            <a:extLst>
              <a:ext uri="{FF2B5EF4-FFF2-40B4-BE49-F238E27FC236}">
                <a16:creationId xmlns:a16="http://schemas.microsoft.com/office/drawing/2014/main" id="{4B6B5533-0BB9-4897-BEE3-B602060DBFAC}"/>
              </a:ext>
            </a:extLst>
          </p:cNvPr>
          <p:cNvSpPr txBox="1"/>
          <p:nvPr/>
        </p:nvSpPr>
        <p:spPr>
          <a:xfrm>
            <a:off x="6012160" y="169200"/>
            <a:ext cx="1773242"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3-3.</a:t>
            </a:r>
            <a:r>
              <a:rPr lang="zh-TW" altLang="en-US" sz="1400" b="1" dirty="0">
                <a:solidFill>
                  <a:schemeClr val="bg1"/>
                </a:solidFill>
                <a:latin typeface="游ゴシック" panose="020B0400000000000000" pitchFamily="50" charset="-128"/>
                <a:ea typeface="游ゴシック" panose="020B0400000000000000" pitchFamily="50" charset="-128"/>
              </a:rPr>
              <a:t>人工呼吸器療法</a:t>
            </a:r>
            <a:endParaRPr lang="ja-JP" altLang="en-US" sz="1400" b="1" dirty="0">
              <a:solidFill>
                <a:schemeClr val="bg1"/>
              </a:solidFill>
              <a:latin typeface="游ゴシック" panose="020B0400000000000000" pitchFamily="50" charset="-128"/>
              <a:ea typeface="游ゴシック" panose="020B0400000000000000" pitchFamily="50" charset="-128"/>
            </a:endParaRPr>
          </a:p>
        </p:txBody>
      </p:sp>
      <p:sp>
        <p:nvSpPr>
          <p:cNvPr id="18" name="スライド番号プレースホルダー 1">
            <a:extLst>
              <a:ext uri="{FF2B5EF4-FFF2-40B4-BE49-F238E27FC236}">
                <a16:creationId xmlns:a16="http://schemas.microsoft.com/office/drawing/2014/main" id="{7D978826-C7E9-4A42-8715-83380F4A2D67}"/>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40</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7633083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01155"/>
                                        </p:tgtEl>
                                        <p:attrNameLst>
                                          <p:attrName>style.visibility</p:attrName>
                                        </p:attrNameLst>
                                      </p:cBhvr>
                                      <p:to>
                                        <p:strVal val="visible"/>
                                      </p:to>
                                    </p:set>
                                    <p:animEffect transition="in" filter="dissolve">
                                      <p:cBhvr>
                                        <p:cTn id="7" dur="500"/>
                                        <p:tgtEl>
                                          <p:spTgt spid="120115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01156"/>
                                        </p:tgtEl>
                                        <p:attrNameLst>
                                          <p:attrName>style.visibility</p:attrName>
                                        </p:attrNameLst>
                                      </p:cBhvr>
                                      <p:to>
                                        <p:strVal val="visible"/>
                                      </p:to>
                                    </p:set>
                                    <p:animEffect transition="in" filter="dissolve">
                                      <p:cBhvr>
                                        <p:cTn id="10" dur="500"/>
                                        <p:tgtEl>
                                          <p:spTgt spid="120115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201157"/>
                                        </p:tgtEl>
                                        <p:attrNameLst>
                                          <p:attrName>style.visibility</p:attrName>
                                        </p:attrNameLst>
                                      </p:cBhvr>
                                      <p:to>
                                        <p:strVal val="visible"/>
                                      </p:to>
                                    </p:set>
                                    <p:animEffect transition="in" filter="dissolve">
                                      <p:cBhvr>
                                        <p:cTn id="13" dur="500"/>
                                        <p:tgtEl>
                                          <p:spTgt spid="1201157"/>
                                        </p:tgtEl>
                                      </p:cBhvr>
                                    </p:animEffect>
                                  </p:childTnLst>
                                </p:cTn>
                              </p:par>
                              <p:par>
                                <p:cTn id="14" presetID="9" presetClass="entr" presetSubtype="0" fill="hold" nodeType="withEffect">
                                  <p:stCondLst>
                                    <p:cond delay="0"/>
                                  </p:stCondLst>
                                  <p:childTnLst>
                                    <p:set>
                                      <p:cBhvr>
                                        <p:cTn id="15" dur="1" fill="hold">
                                          <p:stCondLst>
                                            <p:cond delay="0"/>
                                          </p:stCondLst>
                                        </p:cTn>
                                        <p:tgtEl>
                                          <p:spTgt spid="1201158"/>
                                        </p:tgtEl>
                                        <p:attrNameLst>
                                          <p:attrName>style.visibility</p:attrName>
                                        </p:attrNameLst>
                                      </p:cBhvr>
                                      <p:to>
                                        <p:strVal val="visible"/>
                                      </p:to>
                                    </p:set>
                                    <p:animEffect transition="in" filter="dissolve">
                                      <p:cBhvr>
                                        <p:cTn id="16" dur="500"/>
                                        <p:tgtEl>
                                          <p:spTgt spid="120115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201159"/>
                                        </p:tgtEl>
                                        <p:attrNameLst>
                                          <p:attrName>style.visibility</p:attrName>
                                        </p:attrNameLst>
                                      </p:cBhvr>
                                      <p:to>
                                        <p:strVal val="visible"/>
                                      </p:to>
                                    </p:set>
                                    <p:animEffect transition="in" filter="dissolve">
                                      <p:cBhvr>
                                        <p:cTn id="21" dur="500"/>
                                        <p:tgtEl>
                                          <p:spTgt spid="1201159"/>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201160"/>
                                        </p:tgtEl>
                                        <p:attrNameLst>
                                          <p:attrName>style.visibility</p:attrName>
                                        </p:attrNameLst>
                                      </p:cBhvr>
                                      <p:to>
                                        <p:strVal val="visible"/>
                                      </p:to>
                                    </p:set>
                                    <p:animEffect transition="in" filter="dissolve">
                                      <p:cBhvr>
                                        <p:cTn id="24" dur="500"/>
                                        <p:tgtEl>
                                          <p:spTgt spid="1201160"/>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201161"/>
                                        </p:tgtEl>
                                        <p:attrNameLst>
                                          <p:attrName>style.visibility</p:attrName>
                                        </p:attrNameLst>
                                      </p:cBhvr>
                                      <p:to>
                                        <p:strVal val="visible"/>
                                      </p:to>
                                    </p:set>
                                    <p:animEffect transition="in" filter="dissolve">
                                      <p:cBhvr>
                                        <p:cTn id="27" dur="500"/>
                                        <p:tgtEl>
                                          <p:spTgt spid="120116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201162"/>
                                        </p:tgtEl>
                                        <p:attrNameLst>
                                          <p:attrName>style.visibility</p:attrName>
                                        </p:attrNameLst>
                                      </p:cBhvr>
                                      <p:to>
                                        <p:strVal val="visible"/>
                                      </p:to>
                                    </p:set>
                                    <p:animEffect transition="in" filter="dissolve">
                                      <p:cBhvr>
                                        <p:cTn id="32" dur="500"/>
                                        <p:tgtEl>
                                          <p:spTgt spid="1201162"/>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201163"/>
                                        </p:tgtEl>
                                        <p:attrNameLst>
                                          <p:attrName>style.visibility</p:attrName>
                                        </p:attrNameLst>
                                      </p:cBhvr>
                                      <p:to>
                                        <p:strVal val="visible"/>
                                      </p:to>
                                    </p:set>
                                    <p:animEffect transition="in" filter="dissolve">
                                      <p:cBhvr>
                                        <p:cTn id="35" dur="500"/>
                                        <p:tgtEl>
                                          <p:spTgt spid="1201163"/>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1201164"/>
                                        </p:tgtEl>
                                        <p:attrNameLst>
                                          <p:attrName>style.visibility</p:attrName>
                                        </p:attrNameLst>
                                      </p:cBhvr>
                                      <p:to>
                                        <p:strVal val="visible"/>
                                      </p:to>
                                    </p:set>
                                    <p:animEffect transition="in" filter="dissolve">
                                      <p:cBhvr>
                                        <p:cTn id="38" dur="500"/>
                                        <p:tgtEl>
                                          <p:spTgt spid="1201164"/>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201165"/>
                                        </p:tgtEl>
                                        <p:attrNameLst>
                                          <p:attrName>style.visibility</p:attrName>
                                        </p:attrNameLst>
                                      </p:cBhvr>
                                      <p:to>
                                        <p:strVal val="visible"/>
                                      </p:to>
                                    </p:set>
                                    <p:animEffect transition="in" filter="dissolve">
                                      <p:cBhvr>
                                        <p:cTn id="43" dur="500"/>
                                        <p:tgtEl>
                                          <p:spTgt spid="1201165"/>
                                        </p:tgtEl>
                                      </p:cBhvr>
                                    </p:animEffect>
                                  </p:childTnLst>
                                </p:cTn>
                              </p:par>
                              <p:par>
                                <p:cTn id="44" presetID="9" presetClass="entr" presetSubtype="0" fill="hold" nodeType="withEffect">
                                  <p:stCondLst>
                                    <p:cond delay="0"/>
                                  </p:stCondLst>
                                  <p:childTnLst>
                                    <p:set>
                                      <p:cBhvr>
                                        <p:cTn id="45" dur="1" fill="hold">
                                          <p:stCondLst>
                                            <p:cond delay="0"/>
                                          </p:stCondLst>
                                        </p:cTn>
                                        <p:tgtEl>
                                          <p:spTgt spid="1201166"/>
                                        </p:tgtEl>
                                        <p:attrNameLst>
                                          <p:attrName>style.visibility</p:attrName>
                                        </p:attrNameLst>
                                      </p:cBhvr>
                                      <p:to>
                                        <p:strVal val="visible"/>
                                      </p:to>
                                    </p:set>
                                    <p:animEffect transition="in" filter="dissolve">
                                      <p:cBhvr>
                                        <p:cTn id="46" dur="500"/>
                                        <p:tgtEl>
                                          <p:spTgt spid="1201166"/>
                                        </p:tgtEl>
                                      </p:cBhvr>
                                    </p:animEffect>
                                  </p:childTnLst>
                                </p:cTn>
                              </p:par>
                              <p:par>
                                <p:cTn id="47" presetID="9" presetClass="entr" presetSubtype="0" fill="hold" nodeType="withEffect">
                                  <p:stCondLst>
                                    <p:cond delay="0"/>
                                  </p:stCondLst>
                                  <p:childTnLst>
                                    <p:set>
                                      <p:cBhvr>
                                        <p:cTn id="48" dur="1" fill="hold">
                                          <p:stCondLst>
                                            <p:cond delay="0"/>
                                          </p:stCondLst>
                                        </p:cTn>
                                        <p:tgtEl>
                                          <p:spTgt spid="1201167"/>
                                        </p:tgtEl>
                                        <p:attrNameLst>
                                          <p:attrName>style.visibility</p:attrName>
                                        </p:attrNameLst>
                                      </p:cBhvr>
                                      <p:to>
                                        <p:strVal val="visible"/>
                                      </p:to>
                                    </p:set>
                                    <p:animEffect transition="in" filter="dissolve">
                                      <p:cBhvr>
                                        <p:cTn id="49" dur="500"/>
                                        <p:tgtEl>
                                          <p:spTgt spid="1201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1155" grpId="0"/>
      <p:bldP spid="1201156" grpId="0" animBg="1"/>
      <p:bldP spid="1201157" grpId="0" animBg="1"/>
      <p:bldP spid="1201159" grpId="0"/>
      <p:bldP spid="1201160" grpId="0" animBg="1"/>
      <p:bldP spid="1201161" grpId="0" animBg="1"/>
      <p:bldP spid="1201162" grpId="0"/>
      <p:bldP spid="1201163" grpId="0" animBg="1"/>
      <p:bldP spid="1201164" grpId="0" animBg="1"/>
      <p:bldP spid="120116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463753" y="1196752"/>
            <a:ext cx="8297400" cy="5175953"/>
            <a:chOff x="233289" y="1264380"/>
            <a:chExt cx="8643125" cy="5391618"/>
          </a:xfrm>
        </p:grpSpPr>
        <p:pic>
          <p:nvPicPr>
            <p:cNvPr id="17" name="Picture 4">
              <a:extLst>
                <a:ext uri="{FF2B5EF4-FFF2-40B4-BE49-F238E27FC236}">
                  <a16:creationId xmlns:a16="http://schemas.microsoft.com/office/drawing/2014/main" id="{A8C42527-FC80-4CEE-9CE4-4503EB6D2BF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3528" y="1264380"/>
              <a:ext cx="8464659" cy="5188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AutoShape 5">
              <a:extLst>
                <a:ext uri="{FF2B5EF4-FFF2-40B4-BE49-F238E27FC236}">
                  <a16:creationId xmlns:a16="http://schemas.microsoft.com/office/drawing/2014/main" id="{9389108A-062D-4F80-B6AC-19CF5DD68CC3}"/>
                </a:ext>
              </a:extLst>
            </p:cNvPr>
            <p:cNvSpPr>
              <a:spLocks noChangeArrowheads="1"/>
            </p:cNvSpPr>
            <p:nvPr/>
          </p:nvSpPr>
          <p:spPr bwMode="auto">
            <a:xfrm rot="10800000">
              <a:off x="233289" y="3762004"/>
              <a:ext cx="2473446" cy="424696"/>
            </a:xfrm>
            <a:prstGeom prst="wedgeRoundRectCallout">
              <a:avLst>
                <a:gd name="adj1" fmla="val -27016"/>
                <a:gd name="adj2" fmla="val -200098"/>
                <a:gd name="adj3" fmla="val 16667"/>
              </a:avLst>
            </a:prstGeom>
            <a:solidFill>
              <a:schemeClr val="bg1"/>
            </a:solidFill>
            <a:ln w="9525">
              <a:solidFill>
                <a:schemeClr val="tx1"/>
              </a:solidFill>
              <a:miter lim="800000"/>
              <a:headEnd/>
              <a:tailEnd/>
            </a:ln>
          </p:spPr>
          <p:txBody>
            <a:bodyPr rot="10800000" lIns="87269" tIns="72000" rIns="87269" bIns="43635" anchor="ctr" anchorCtr="0"/>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700" b="1" dirty="0">
                  <a:latin typeface="Segoe UI" panose="020B0502040204020203" pitchFamily="34" charset="0"/>
                  <a:ea typeface="メイリオ" panose="020B0604030504040204" pitchFamily="50" charset="-128"/>
                </a:rPr>
                <a:t>バクテリアフィルター</a:t>
              </a:r>
            </a:p>
          </p:txBody>
        </p:sp>
        <p:sp>
          <p:nvSpPr>
            <p:cNvPr id="55302" name="AutoShape 6">
              <a:extLst>
                <a:ext uri="{FF2B5EF4-FFF2-40B4-BE49-F238E27FC236}">
                  <a16:creationId xmlns:a16="http://schemas.microsoft.com/office/drawing/2014/main" id="{7ACDE85F-F948-4225-8329-CBFE4164BB67}"/>
                </a:ext>
              </a:extLst>
            </p:cNvPr>
            <p:cNvSpPr>
              <a:spLocks noChangeArrowheads="1"/>
            </p:cNvSpPr>
            <p:nvPr/>
          </p:nvSpPr>
          <p:spPr bwMode="auto">
            <a:xfrm>
              <a:off x="3275856" y="5221566"/>
              <a:ext cx="2371239" cy="423141"/>
            </a:xfrm>
            <a:prstGeom prst="wedgeRoundRectCallout">
              <a:avLst>
                <a:gd name="adj1" fmla="val 76071"/>
                <a:gd name="adj2" fmla="val 116317"/>
                <a:gd name="adj3" fmla="val 16667"/>
              </a:avLst>
            </a:prstGeom>
            <a:solidFill>
              <a:schemeClr val="bg1"/>
            </a:solidFill>
            <a:ln w="9525">
              <a:solidFill>
                <a:schemeClr val="tx1"/>
              </a:solidFill>
              <a:miter lim="800000"/>
              <a:headEnd/>
              <a:tailEnd/>
            </a:ln>
          </p:spPr>
          <p:txBody>
            <a:bodyPr lIns="87269" tIns="72000" rIns="87269" bIns="43635" anchor="ctr" anchorCtr="0"/>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700" b="1" dirty="0">
                  <a:latin typeface="Segoe UI" panose="020B0502040204020203" pitchFamily="34" charset="0"/>
                  <a:ea typeface="メイリオ" panose="020B0604030504040204" pitchFamily="50" charset="-128"/>
                </a:rPr>
                <a:t>ウォータートラップ</a:t>
              </a:r>
            </a:p>
          </p:txBody>
        </p:sp>
        <p:sp>
          <p:nvSpPr>
            <p:cNvPr id="55303" name="AutoShape 7">
              <a:extLst>
                <a:ext uri="{FF2B5EF4-FFF2-40B4-BE49-F238E27FC236}">
                  <a16:creationId xmlns:a16="http://schemas.microsoft.com/office/drawing/2014/main" id="{88B8AB20-0A95-4F3A-867F-90925BE96C02}"/>
                </a:ext>
              </a:extLst>
            </p:cNvPr>
            <p:cNvSpPr>
              <a:spLocks noChangeArrowheads="1"/>
            </p:cNvSpPr>
            <p:nvPr/>
          </p:nvSpPr>
          <p:spPr bwMode="auto">
            <a:xfrm>
              <a:off x="5434439" y="2876131"/>
              <a:ext cx="1009769" cy="423141"/>
            </a:xfrm>
            <a:prstGeom prst="wedgeRoundRectCallout">
              <a:avLst>
                <a:gd name="adj1" fmla="val 165917"/>
                <a:gd name="adj2" fmla="val -48162"/>
                <a:gd name="adj3" fmla="val 16667"/>
              </a:avLst>
            </a:prstGeom>
            <a:solidFill>
              <a:schemeClr val="bg1"/>
            </a:solidFill>
            <a:ln w="9525">
              <a:solidFill>
                <a:schemeClr val="tx1"/>
              </a:solidFill>
              <a:miter lim="800000"/>
              <a:headEnd/>
              <a:tailEnd/>
            </a:ln>
          </p:spPr>
          <p:txBody>
            <a:bodyPr lIns="87269" tIns="72000" rIns="87269" bIns="43635" anchor="ctr" anchorCtr="0"/>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700" b="1" dirty="0">
                  <a:latin typeface="Segoe UI" panose="020B0502040204020203" pitchFamily="34" charset="0"/>
                  <a:ea typeface="メイリオ" panose="020B0604030504040204" pitchFamily="50" charset="-128"/>
                </a:rPr>
                <a:t>呼気弁</a:t>
              </a:r>
            </a:p>
          </p:txBody>
        </p:sp>
        <p:sp>
          <p:nvSpPr>
            <p:cNvPr id="55304" name="AutoShape 8">
              <a:extLst>
                <a:ext uri="{FF2B5EF4-FFF2-40B4-BE49-F238E27FC236}">
                  <a16:creationId xmlns:a16="http://schemas.microsoft.com/office/drawing/2014/main" id="{E79E65C8-DB70-4FEF-8224-7B09EFD3CC24}"/>
                </a:ext>
              </a:extLst>
            </p:cNvPr>
            <p:cNvSpPr>
              <a:spLocks noChangeArrowheads="1"/>
            </p:cNvSpPr>
            <p:nvPr/>
          </p:nvSpPr>
          <p:spPr bwMode="auto">
            <a:xfrm>
              <a:off x="4789782" y="1465257"/>
              <a:ext cx="2374506" cy="916285"/>
            </a:xfrm>
            <a:prstGeom prst="wedgeRoundRectCallout">
              <a:avLst>
                <a:gd name="adj1" fmla="val 98935"/>
                <a:gd name="adj2" fmla="val -20010"/>
                <a:gd name="adj3" fmla="val 16667"/>
              </a:avLst>
            </a:prstGeom>
            <a:solidFill>
              <a:schemeClr val="bg1"/>
            </a:solidFill>
            <a:ln w="9525">
              <a:solidFill>
                <a:schemeClr val="tx1"/>
              </a:solidFill>
              <a:miter lim="800000"/>
              <a:headEnd/>
              <a:tailEnd/>
            </a:ln>
          </p:spPr>
          <p:txBody>
            <a:bodyPr lIns="87269" tIns="43635" rIns="87269" bIns="43635"/>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500" b="1" dirty="0">
                  <a:latin typeface="Segoe UI" panose="020B0502040204020203" pitchFamily="34" charset="0"/>
                  <a:ea typeface="メイリオ" panose="020B0604030504040204" pitchFamily="50" charset="-128"/>
                </a:rPr>
                <a:t>気管カニューレ</a:t>
              </a:r>
            </a:p>
            <a:p>
              <a:pPr algn="ctr" eaLnBrk="1" hangingPunct="1">
                <a:spcBef>
                  <a:spcPct val="0"/>
                </a:spcBef>
                <a:buFontTx/>
                <a:buNone/>
              </a:pPr>
              <a:r>
                <a:rPr lang="ja-JP" altLang="en-US" sz="1500" b="1" dirty="0">
                  <a:latin typeface="Segoe UI" panose="020B0502040204020203" pitchFamily="34" charset="0"/>
                  <a:ea typeface="メイリオ" panose="020B0604030504040204" pitchFamily="50" charset="-128"/>
                </a:rPr>
                <a:t>・エルボ（コネクタ）</a:t>
              </a:r>
            </a:p>
            <a:p>
              <a:pPr algn="ctr" eaLnBrk="1" hangingPunct="1">
                <a:spcBef>
                  <a:spcPct val="0"/>
                </a:spcBef>
                <a:buFontTx/>
                <a:buNone/>
              </a:pPr>
              <a:r>
                <a:rPr lang="ja-JP" altLang="en-US" sz="1500" b="1" dirty="0">
                  <a:latin typeface="Segoe UI" panose="020B0502040204020203" pitchFamily="34" charset="0"/>
                  <a:ea typeface="メイリオ" panose="020B0604030504040204" pitchFamily="50" charset="-128"/>
                </a:rPr>
                <a:t>・フレックスチューブ</a:t>
              </a:r>
            </a:p>
          </p:txBody>
        </p:sp>
        <p:sp>
          <p:nvSpPr>
            <p:cNvPr id="55305" name="AutoShape 9">
              <a:extLst>
                <a:ext uri="{FF2B5EF4-FFF2-40B4-BE49-F238E27FC236}">
                  <a16:creationId xmlns:a16="http://schemas.microsoft.com/office/drawing/2014/main" id="{44BAA36A-4072-4490-A283-CB79397E0650}"/>
                </a:ext>
              </a:extLst>
            </p:cNvPr>
            <p:cNvSpPr>
              <a:spLocks noChangeArrowheads="1"/>
            </p:cNvSpPr>
            <p:nvPr/>
          </p:nvSpPr>
          <p:spPr bwMode="auto">
            <a:xfrm>
              <a:off x="3635896" y="3245163"/>
              <a:ext cx="1513138" cy="423141"/>
            </a:xfrm>
            <a:prstGeom prst="wedgeRoundRectCallout">
              <a:avLst>
                <a:gd name="adj1" fmla="val -46394"/>
                <a:gd name="adj2" fmla="val 186028"/>
                <a:gd name="adj3" fmla="val 16667"/>
              </a:avLst>
            </a:prstGeom>
            <a:solidFill>
              <a:schemeClr val="bg1"/>
            </a:solidFill>
            <a:ln w="9525">
              <a:solidFill>
                <a:schemeClr val="tx1"/>
              </a:solidFill>
              <a:miter lim="800000"/>
              <a:headEnd/>
              <a:tailEnd/>
            </a:ln>
          </p:spPr>
          <p:txBody>
            <a:bodyPr lIns="87269" tIns="72000" rIns="87269" bIns="43635" anchor="ctr" anchorCtr="0"/>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700" b="1">
                  <a:latin typeface="Segoe UI" panose="020B0502040204020203" pitchFamily="34" charset="0"/>
                  <a:ea typeface="メイリオ" panose="020B0604030504040204" pitchFamily="50" charset="-128"/>
                </a:rPr>
                <a:t>加温加湿器</a:t>
              </a:r>
            </a:p>
          </p:txBody>
        </p:sp>
        <p:sp>
          <p:nvSpPr>
            <p:cNvPr id="55306" name="AutoShape 10">
              <a:extLst>
                <a:ext uri="{FF2B5EF4-FFF2-40B4-BE49-F238E27FC236}">
                  <a16:creationId xmlns:a16="http://schemas.microsoft.com/office/drawing/2014/main" id="{2EDE5B5C-DB4E-405B-9083-357D0491EA49}"/>
                </a:ext>
              </a:extLst>
            </p:cNvPr>
            <p:cNvSpPr>
              <a:spLocks noChangeArrowheads="1"/>
            </p:cNvSpPr>
            <p:nvPr/>
          </p:nvSpPr>
          <p:spPr bwMode="auto">
            <a:xfrm>
              <a:off x="6588224" y="5603986"/>
              <a:ext cx="2288190" cy="927723"/>
            </a:xfrm>
            <a:prstGeom prst="wedgeRoundRectCallout">
              <a:avLst>
                <a:gd name="adj1" fmla="val -57375"/>
                <a:gd name="adj2" fmla="val -40164"/>
                <a:gd name="adj3" fmla="val 16667"/>
              </a:avLst>
            </a:prstGeom>
            <a:solidFill>
              <a:srgbClr val="C00000"/>
            </a:solidFill>
            <a:ln w="9525">
              <a:noFill/>
              <a:miter lim="800000"/>
              <a:headEnd/>
              <a:tailEnd/>
            </a:ln>
          </p:spPr>
          <p:txBody>
            <a:bodyPr lIns="87269" tIns="43635" rIns="87269" bIns="43635"/>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50" b="1" dirty="0">
                  <a:solidFill>
                    <a:schemeClr val="bg1"/>
                  </a:solidFill>
                  <a:latin typeface="Segoe UI" panose="020B0502040204020203" pitchFamily="34" charset="0"/>
                  <a:ea typeface="メイリオ" panose="020B0604030504040204" pitchFamily="50" charset="-128"/>
                </a:rPr>
                <a:t>ウォータートラップの蓋は、しっかり</a:t>
              </a:r>
              <a:endParaRPr lang="en-US" altLang="ja-JP" sz="1650" b="1" dirty="0">
                <a:solidFill>
                  <a:schemeClr val="bg1"/>
                </a:solidFill>
                <a:latin typeface="Segoe UI" panose="020B0502040204020203" pitchFamily="34" charset="0"/>
                <a:ea typeface="メイリオ" panose="020B0604030504040204" pitchFamily="50" charset="-128"/>
              </a:endParaRPr>
            </a:p>
            <a:p>
              <a:pPr eaLnBrk="1" hangingPunct="1">
                <a:spcBef>
                  <a:spcPct val="0"/>
                </a:spcBef>
                <a:buFontTx/>
                <a:buNone/>
              </a:pPr>
              <a:r>
                <a:rPr lang="ja-JP" altLang="en-US" sz="1650" b="1" dirty="0">
                  <a:solidFill>
                    <a:schemeClr val="bg1"/>
                  </a:solidFill>
                  <a:latin typeface="Segoe UI" panose="020B0502040204020203" pitchFamily="34" charset="0"/>
                  <a:ea typeface="メイリオ" panose="020B0604030504040204" pitchFamily="50" charset="-128"/>
                </a:rPr>
                <a:t>閉めましょう</a:t>
              </a:r>
            </a:p>
          </p:txBody>
        </p:sp>
        <p:sp>
          <p:nvSpPr>
            <p:cNvPr id="55307" name="AutoShape 12">
              <a:extLst>
                <a:ext uri="{FF2B5EF4-FFF2-40B4-BE49-F238E27FC236}">
                  <a16:creationId xmlns:a16="http://schemas.microsoft.com/office/drawing/2014/main" id="{99C06BF8-ED4E-4561-87F3-9E2DB58DDC98}"/>
                </a:ext>
              </a:extLst>
            </p:cNvPr>
            <p:cNvSpPr>
              <a:spLocks noChangeArrowheads="1"/>
            </p:cNvSpPr>
            <p:nvPr/>
          </p:nvSpPr>
          <p:spPr bwMode="auto">
            <a:xfrm>
              <a:off x="235300" y="6021288"/>
              <a:ext cx="2777245" cy="634710"/>
            </a:xfrm>
            <a:prstGeom prst="wedgeRoundRectCallout">
              <a:avLst>
                <a:gd name="adj1" fmla="val 33543"/>
                <a:gd name="adj2" fmla="val -72728"/>
                <a:gd name="adj3" fmla="val 16667"/>
              </a:avLst>
            </a:prstGeom>
            <a:solidFill>
              <a:schemeClr val="bg1"/>
            </a:solidFill>
            <a:ln w="9525">
              <a:solidFill>
                <a:schemeClr val="tx1"/>
              </a:solidFill>
              <a:miter lim="800000"/>
              <a:headEnd/>
              <a:tailEnd/>
            </a:ln>
          </p:spPr>
          <p:txBody>
            <a:bodyPr lIns="87269" tIns="43635" rIns="87269" bIns="43635"/>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50" b="1" dirty="0">
                  <a:latin typeface="Segoe UI" panose="020B0502040204020203" pitchFamily="34" charset="0"/>
                  <a:ea typeface="メイリオ" panose="020B0604030504040204" pitchFamily="50" charset="-128"/>
                </a:rPr>
                <a:t>呼気弁チューブ（上）</a:t>
              </a:r>
            </a:p>
            <a:p>
              <a:pPr algn="ctr" eaLnBrk="1" hangingPunct="1">
                <a:spcBef>
                  <a:spcPct val="0"/>
                </a:spcBef>
                <a:buFontTx/>
                <a:buNone/>
              </a:pPr>
              <a:r>
                <a:rPr lang="ja-JP" altLang="en-US" sz="1650" b="1" dirty="0">
                  <a:latin typeface="Segoe UI" panose="020B0502040204020203" pitchFamily="34" charset="0"/>
                  <a:ea typeface="メイリオ" panose="020B0604030504040204" pitchFamily="50" charset="-128"/>
                </a:rPr>
                <a:t>気道内圧チューブ（下）　</a:t>
              </a:r>
            </a:p>
          </p:txBody>
        </p:sp>
      </p:grpSp>
      <p:sp>
        <p:nvSpPr>
          <p:cNvPr id="3" name="タイトル 2">
            <a:extLst>
              <a:ext uri="{FF2B5EF4-FFF2-40B4-BE49-F238E27FC236}">
                <a16:creationId xmlns:a16="http://schemas.microsoft.com/office/drawing/2014/main" id="{2E665966-2B5F-4196-9AB5-2F8FDC3451A6}"/>
              </a:ext>
            </a:extLst>
          </p:cNvPr>
          <p:cNvSpPr>
            <a:spLocks noGrp="1"/>
          </p:cNvSpPr>
          <p:nvPr>
            <p:ph type="title"/>
          </p:nvPr>
        </p:nvSpPr>
        <p:spPr/>
        <p:txBody>
          <a:bodyPr>
            <a:normAutofit fontScale="90000"/>
          </a:bodyPr>
          <a:lstStyle/>
          <a:p>
            <a:r>
              <a:rPr lang="ja-JP" altLang="en-US" dirty="0"/>
              <a:t>人工呼吸器回路の実際</a:t>
            </a:r>
          </a:p>
        </p:txBody>
      </p:sp>
      <p:sp>
        <p:nvSpPr>
          <p:cNvPr id="15" name="テキスト ボックス 14">
            <a:extLst>
              <a:ext uri="{FF2B5EF4-FFF2-40B4-BE49-F238E27FC236}">
                <a16:creationId xmlns:a16="http://schemas.microsoft.com/office/drawing/2014/main" id="{614768D1-BF9D-4943-B304-A3CF2B10F608}"/>
              </a:ext>
            </a:extLst>
          </p:cNvPr>
          <p:cNvSpPr txBox="1"/>
          <p:nvPr/>
        </p:nvSpPr>
        <p:spPr>
          <a:xfrm>
            <a:off x="6012160" y="169200"/>
            <a:ext cx="1773242"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3-3.</a:t>
            </a:r>
            <a:r>
              <a:rPr lang="zh-TW" altLang="en-US" sz="1400" b="1" dirty="0">
                <a:solidFill>
                  <a:schemeClr val="bg1"/>
                </a:solidFill>
                <a:latin typeface="游ゴシック" panose="020B0400000000000000" pitchFamily="50" charset="-128"/>
                <a:ea typeface="游ゴシック" panose="020B0400000000000000" pitchFamily="50" charset="-128"/>
              </a:rPr>
              <a:t>人工呼吸器療法</a:t>
            </a:r>
            <a:endParaRPr lang="ja-JP" altLang="en-US" sz="1400" b="1" dirty="0">
              <a:solidFill>
                <a:schemeClr val="bg1"/>
              </a:solidFill>
              <a:latin typeface="游ゴシック" panose="020B0400000000000000" pitchFamily="50" charset="-128"/>
              <a:ea typeface="游ゴシック" panose="020B0400000000000000" pitchFamily="50" charset="-128"/>
            </a:endParaRPr>
          </a:p>
        </p:txBody>
      </p:sp>
      <p:sp>
        <p:nvSpPr>
          <p:cNvPr id="14" name="テキスト ボックス 13">
            <a:extLst>
              <a:ext uri="{FF2B5EF4-FFF2-40B4-BE49-F238E27FC236}">
                <a16:creationId xmlns:a16="http://schemas.microsoft.com/office/drawing/2014/main" id="{CFDB5FA7-5698-44BF-A156-3345BBE322DD}"/>
              </a:ext>
            </a:extLst>
          </p:cNvPr>
          <p:cNvSpPr txBox="1"/>
          <p:nvPr/>
        </p:nvSpPr>
        <p:spPr>
          <a:xfrm>
            <a:off x="3131840" y="6165304"/>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16" name="スライド番号プレースホルダー 1">
            <a:extLst>
              <a:ext uri="{FF2B5EF4-FFF2-40B4-BE49-F238E27FC236}">
                <a16:creationId xmlns:a16="http://schemas.microsoft.com/office/drawing/2014/main" id="{B0FD333F-5999-4959-9DB8-989393C47CB7}"/>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41</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8349598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848292-0C2F-4B04-A068-AC942D202179}"/>
              </a:ext>
            </a:extLst>
          </p:cNvPr>
          <p:cNvSpPr>
            <a:spLocks noGrp="1"/>
          </p:cNvSpPr>
          <p:nvPr>
            <p:ph type="title"/>
          </p:nvPr>
        </p:nvSpPr>
        <p:spPr/>
        <p:txBody>
          <a:bodyPr>
            <a:normAutofit fontScale="90000"/>
          </a:bodyPr>
          <a:lstStyle/>
          <a:p>
            <a:r>
              <a:rPr lang="ja-JP" altLang="en-US" dirty="0"/>
              <a:t>加温加湿器・ウォータートラップ</a:t>
            </a:r>
            <a:endParaRPr kumimoji="1" lang="ja-JP" altLang="en-US" dirty="0"/>
          </a:p>
        </p:txBody>
      </p:sp>
      <p:pic>
        <p:nvPicPr>
          <p:cNvPr id="57349" name="Picture 5" descr="人工呼吸器回路の実際 002">
            <a:extLst>
              <a:ext uri="{FF2B5EF4-FFF2-40B4-BE49-F238E27FC236}">
                <a16:creationId xmlns:a16="http://schemas.microsoft.com/office/drawing/2014/main" id="{A54FDC42-7944-44C5-9F10-6AD5558F89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3499" y="3140968"/>
            <a:ext cx="3085214" cy="3304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95287" y="1897177"/>
            <a:ext cx="2743135" cy="3714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AutoShape 6">
            <a:extLst>
              <a:ext uri="{FF2B5EF4-FFF2-40B4-BE49-F238E27FC236}">
                <a16:creationId xmlns:a16="http://schemas.microsoft.com/office/drawing/2014/main" id="{84D16D1E-10F1-4CED-9846-E9D7C42D40A0}"/>
              </a:ext>
            </a:extLst>
          </p:cNvPr>
          <p:cNvSpPr>
            <a:spLocks noChangeArrowheads="1"/>
          </p:cNvSpPr>
          <p:nvPr/>
        </p:nvSpPr>
        <p:spPr bwMode="auto">
          <a:xfrm>
            <a:off x="395287" y="5373453"/>
            <a:ext cx="2860769" cy="1007876"/>
          </a:xfrm>
          <a:prstGeom prst="wedgeRoundRectCallout">
            <a:avLst>
              <a:gd name="adj1" fmla="val -12573"/>
              <a:gd name="adj2" fmla="val -119708"/>
              <a:gd name="adj3" fmla="val 16667"/>
            </a:avLst>
          </a:prstGeom>
          <a:ln>
            <a:headEnd/>
            <a:tailEnd/>
          </a:ln>
        </p:spPr>
        <p:style>
          <a:lnRef idx="0">
            <a:schemeClr val="accent2"/>
          </a:lnRef>
          <a:fillRef idx="3">
            <a:schemeClr val="accent2"/>
          </a:fillRef>
          <a:effectRef idx="3">
            <a:schemeClr val="accent2"/>
          </a:effectRef>
          <a:fontRef idx="minor">
            <a:schemeClr val="lt1"/>
          </a:fontRef>
        </p:style>
        <p:txBody>
          <a:bodyPr lIns="87269" tIns="43635" rIns="87269" bIns="43635"/>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lnSpc>
                <a:spcPts val="2200"/>
              </a:lnSpc>
              <a:spcBef>
                <a:spcPct val="0"/>
              </a:spcBef>
              <a:buFontTx/>
              <a:buNone/>
            </a:pPr>
            <a:r>
              <a:rPr lang="ja-JP" altLang="en-US" sz="2000" b="1" dirty="0">
                <a:solidFill>
                  <a:schemeClr val="bg1"/>
                </a:solidFill>
                <a:latin typeface="Segoe UI" panose="020B0502040204020203" pitchFamily="34" charset="0"/>
                <a:ea typeface="メイリオ" panose="020B0604030504040204" pitchFamily="50" charset="-128"/>
              </a:rPr>
              <a:t>ヒーター部分などが熱くなっていることがあり、やけどに注意</a:t>
            </a:r>
          </a:p>
        </p:txBody>
      </p:sp>
      <p:sp>
        <p:nvSpPr>
          <p:cNvPr id="17" name="テキスト ボックス 16">
            <a:extLst>
              <a:ext uri="{FF2B5EF4-FFF2-40B4-BE49-F238E27FC236}">
                <a16:creationId xmlns:a16="http://schemas.microsoft.com/office/drawing/2014/main" id="{924E07C3-B03C-4DD7-82D7-ACD1B467A9AA}"/>
              </a:ext>
            </a:extLst>
          </p:cNvPr>
          <p:cNvSpPr txBox="1"/>
          <p:nvPr/>
        </p:nvSpPr>
        <p:spPr>
          <a:xfrm>
            <a:off x="366265" y="1242165"/>
            <a:ext cx="3773688" cy="489060"/>
          </a:xfrm>
          <a:prstGeom prst="roundRect">
            <a:avLst/>
          </a:prstGeom>
          <a:solidFill>
            <a:schemeClr val="bg1"/>
          </a:solidFill>
        </p:spPr>
        <p:style>
          <a:lnRef idx="2">
            <a:schemeClr val="accent2"/>
          </a:lnRef>
          <a:fillRef idx="1">
            <a:schemeClr val="lt1"/>
          </a:fillRef>
          <a:effectRef idx="0">
            <a:schemeClr val="accent2"/>
          </a:effectRef>
          <a:fontRef idx="minor">
            <a:schemeClr val="dk1"/>
          </a:fontRef>
        </p:style>
        <p:txBody>
          <a:bodyPr wrap="square" tIns="72000" bIns="36000" rtlCol="0" anchor="ctr" anchorCtr="0">
            <a:spAutoFit/>
          </a:bodyPr>
          <a:lstStyle/>
          <a:p>
            <a:pPr algn="ctr"/>
            <a:r>
              <a:rPr kumimoji="1" lang="ja-JP" altLang="en-US" sz="2100" dirty="0">
                <a:latin typeface="メイリオ" panose="020B0604030504040204" pitchFamily="50" charset="-128"/>
                <a:ea typeface="メイリオ" panose="020B0604030504040204" pitchFamily="50" charset="-128"/>
              </a:rPr>
              <a:t>適度な温度と湿度が保たれる</a:t>
            </a:r>
          </a:p>
        </p:txBody>
      </p:sp>
      <p:pic>
        <p:nvPicPr>
          <p:cNvPr id="18" name="Picture 6"/>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943788" y="1379076"/>
            <a:ext cx="3796778" cy="1214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テキスト ボックス 18"/>
          <p:cNvSpPr txBox="1"/>
          <p:nvPr/>
        </p:nvSpPr>
        <p:spPr>
          <a:xfrm>
            <a:off x="4499992" y="1252760"/>
            <a:ext cx="2417350" cy="380480"/>
          </a:xfrm>
          <a:prstGeom prst="rect">
            <a:avLst/>
          </a:prstGeom>
          <a:solidFill>
            <a:srgbClr val="CCFFCC"/>
          </a:solidFill>
          <a:ln>
            <a:solidFill>
              <a:srgbClr val="000000"/>
            </a:solidFill>
          </a:ln>
        </p:spPr>
        <p:txBody>
          <a:bodyPr wrap="square" tIns="72000" rtlCol="0" anchor="ctr" anchorCtr="0">
            <a:spAutoFit/>
          </a:bodyPr>
          <a:lstStyle/>
          <a:p>
            <a:pPr fontAlgn="base">
              <a:spcBef>
                <a:spcPct val="0"/>
              </a:spcBef>
              <a:spcAft>
                <a:spcPct val="0"/>
              </a:spcAft>
            </a:pPr>
            <a:r>
              <a:rPr lang="ja-JP" altLang="en-US" sz="1700" b="1" dirty="0">
                <a:solidFill>
                  <a:srgbClr val="000000"/>
                </a:solidFill>
                <a:latin typeface="Segoe UI" panose="020B0502040204020203" pitchFamily="34" charset="0"/>
                <a:ea typeface="メイリオ" panose="020B0604030504040204" pitchFamily="50" charset="-128"/>
              </a:rPr>
              <a:t>外出時の人工鼻使用例</a:t>
            </a:r>
          </a:p>
        </p:txBody>
      </p:sp>
      <p:cxnSp>
        <p:nvCxnSpPr>
          <p:cNvPr id="20" name="直線矢印コネクタ 19"/>
          <p:cNvCxnSpPr/>
          <p:nvPr/>
        </p:nvCxnSpPr>
        <p:spPr>
          <a:xfrm>
            <a:off x="6630119" y="1602903"/>
            <a:ext cx="318145" cy="313929"/>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1" name="図 10"/>
          <p:cNvPicPr>
            <a:picLocks noChangeAspect="1"/>
          </p:cNvPicPr>
          <p:nvPr/>
        </p:nvPicPr>
        <p:blipFill>
          <a:blip r:embed="rId6"/>
          <a:stretch>
            <a:fillRect/>
          </a:stretch>
        </p:blipFill>
        <p:spPr>
          <a:xfrm>
            <a:off x="3876090" y="2482123"/>
            <a:ext cx="1609483" cy="1255885"/>
          </a:xfrm>
          <a:prstGeom prst="rect">
            <a:avLst/>
          </a:prstGeom>
        </p:spPr>
      </p:pic>
      <p:sp>
        <p:nvSpPr>
          <p:cNvPr id="21" name="角丸四角形吹き出し 20"/>
          <p:cNvSpPr/>
          <p:nvPr/>
        </p:nvSpPr>
        <p:spPr>
          <a:xfrm>
            <a:off x="3496778" y="5330489"/>
            <a:ext cx="3672694" cy="1050840"/>
          </a:xfrm>
          <a:prstGeom prst="wedgeRoundRectCallout">
            <a:avLst>
              <a:gd name="adj1" fmla="val 65875"/>
              <a:gd name="adj2" fmla="val -8626"/>
              <a:gd name="adj3" fmla="val 16667"/>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lnSpc>
                <a:spcPts val="2200"/>
              </a:lnSpc>
            </a:pPr>
            <a:r>
              <a:rPr lang="ja-JP" altLang="en-US" sz="2000" b="1" dirty="0">
                <a:solidFill>
                  <a:schemeClr val="bg1"/>
                </a:solidFill>
                <a:latin typeface="Segoe UI" panose="020B0502040204020203" pitchFamily="34" charset="0"/>
                <a:ea typeface="メイリオ" panose="020B0604030504040204" pitchFamily="50" charset="-128"/>
              </a:rPr>
              <a:t>ウォータートラップから水が回路に流れないように注意！</a:t>
            </a:r>
            <a:endParaRPr lang="en-US" altLang="ja-JP" sz="2000" b="1" dirty="0">
              <a:solidFill>
                <a:schemeClr val="bg1"/>
              </a:solidFill>
              <a:latin typeface="Segoe UI" panose="020B0502040204020203" pitchFamily="34" charset="0"/>
              <a:ea typeface="メイリオ" panose="020B0604030504040204" pitchFamily="50" charset="-128"/>
            </a:endParaRPr>
          </a:p>
          <a:p>
            <a:pPr algn="ctr">
              <a:lnSpc>
                <a:spcPts val="2200"/>
              </a:lnSpc>
            </a:pPr>
            <a:r>
              <a:rPr lang="ja-JP" altLang="en-US" sz="2000" b="1" dirty="0">
                <a:solidFill>
                  <a:schemeClr val="bg1"/>
                </a:solidFill>
                <a:latin typeface="Segoe UI" panose="020B0502040204020203" pitchFamily="34" charset="0"/>
                <a:ea typeface="メイリオ" panose="020B0604030504040204" pitchFamily="50" charset="-128"/>
              </a:rPr>
              <a:t>（位置と、水の量）</a:t>
            </a:r>
          </a:p>
        </p:txBody>
      </p:sp>
      <p:sp>
        <p:nvSpPr>
          <p:cNvPr id="22" name="テキスト ボックス 21"/>
          <p:cNvSpPr txBox="1"/>
          <p:nvPr/>
        </p:nvSpPr>
        <p:spPr>
          <a:xfrm>
            <a:off x="3284922" y="3861048"/>
            <a:ext cx="2223182" cy="1423467"/>
          </a:xfrm>
          <a:prstGeom prst="rect">
            <a:avLst/>
          </a:prstGeom>
          <a:noFill/>
        </p:spPr>
        <p:txBody>
          <a:bodyPr wrap="square" lIns="0" tIns="0" rIns="0" bIns="0" rtlCol="0">
            <a:spAutoFit/>
          </a:bodyPr>
          <a:lstStyle/>
          <a:p>
            <a:r>
              <a:rPr kumimoji="1" lang="ja-JP" altLang="en-US" sz="1850" b="1" dirty="0">
                <a:latin typeface="Segoe UI" panose="020B0502040204020203" pitchFamily="34" charset="0"/>
                <a:ea typeface="メイリオ" panose="020B0604030504040204" pitchFamily="50" charset="-128"/>
              </a:rPr>
              <a:t>加温加湿器が傾いたり、</a:t>
            </a:r>
            <a:r>
              <a:rPr lang="ja-JP" altLang="en-US" sz="1850" b="1" dirty="0">
                <a:latin typeface="Segoe UI" panose="020B0502040204020203" pitchFamily="34" charset="0"/>
                <a:ea typeface="メイリオ" panose="020B0604030504040204" pitchFamily="50" charset="-128"/>
              </a:rPr>
              <a:t>ウォータートラップに水がたまり過ぎて、</a:t>
            </a:r>
            <a:r>
              <a:rPr lang="ja-JP" altLang="en-US" sz="1850" b="1" dirty="0">
                <a:solidFill>
                  <a:srgbClr val="FF0000"/>
                </a:solidFill>
                <a:latin typeface="Segoe UI" panose="020B0502040204020203" pitchFamily="34" charset="0"/>
                <a:ea typeface="メイリオ" panose="020B0604030504040204" pitchFamily="50" charset="-128"/>
              </a:rPr>
              <a:t>回路に水が入ると危険！</a:t>
            </a:r>
          </a:p>
        </p:txBody>
      </p:sp>
      <p:sp>
        <p:nvSpPr>
          <p:cNvPr id="24" name="テキスト ボックス 23">
            <a:extLst>
              <a:ext uri="{FF2B5EF4-FFF2-40B4-BE49-F238E27FC236}">
                <a16:creationId xmlns:a16="http://schemas.microsoft.com/office/drawing/2014/main" id="{C5A61093-06B2-4C47-94AD-77DE5757CEE5}"/>
              </a:ext>
            </a:extLst>
          </p:cNvPr>
          <p:cNvSpPr txBox="1"/>
          <p:nvPr/>
        </p:nvSpPr>
        <p:spPr>
          <a:xfrm>
            <a:off x="6012160" y="169200"/>
            <a:ext cx="1773242"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3-3.</a:t>
            </a:r>
            <a:r>
              <a:rPr lang="zh-TW" altLang="en-US" sz="1400" b="1" dirty="0">
                <a:solidFill>
                  <a:schemeClr val="bg1"/>
                </a:solidFill>
                <a:latin typeface="游ゴシック" panose="020B0400000000000000" pitchFamily="50" charset="-128"/>
                <a:ea typeface="游ゴシック" panose="020B0400000000000000" pitchFamily="50" charset="-128"/>
              </a:rPr>
              <a:t>人工呼吸器療法</a:t>
            </a:r>
            <a:endParaRPr lang="ja-JP" altLang="en-US" sz="1400" b="1" dirty="0">
              <a:solidFill>
                <a:schemeClr val="bg1"/>
              </a:solidFill>
              <a:latin typeface="游ゴシック" panose="020B0400000000000000" pitchFamily="50" charset="-128"/>
              <a:ea typeface="游ゴシック" panose="020B0400000000000000" pitchFamily="50" charset="-128"/>
            </a:endParaRPr>
          </a:p>
        </p:txBody>
      </p:sp>
      <p:sp>
        <p:nvSpPr>
          <p:cNvPr id="5" name="角丸四角形吹き出し 4"/>
          <p:cNvSpPr/>
          <p:nvPr/>
        </p:nvSpPr>
        <p:spPr>
          <a:xfrm>
            <a:off x="1944578" y="1830532"/>
            <a:ext cx="2425351" cy="792088"/>
          </a:xfrm>
          <a:prstGeom prst="wedgeRoundRectCallout">
            <a:avLst>
              <a:gd name="adj1" fmla="val -61361"/>
              <a:gd name="adj2" fmla="val 204345"/>
              <a:gd name="adj3" fmla="val 16667"/>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ja-JP" altLang="en-US" sz="2000" b="1" dirty="0">
                <a:latin typeface="Segoe UI" panose="020B0502040204020203" pitchFamily="34" charset="0"/>
                <a:ea typeface="メイリオ" panose="020B0604030504040204" pitchFamily="50" charset="-128"/>
              </a:rPr>
              <a:t>水が少なくなっていないか注意！</a:t>
            </a:r>
          </a:p>
        </p:txBody>
      </p:sp>
      <p:sp>
        <p:nvSpPr>
          <p:cNvPr id="25" name="テキスト ボックス 24">
            <a:extLst>
              <a:ext uri="{FF2B5EF4-FFF2-40B4-BE49-F238E27FC236}">
                <a16:creationId xmlns:a16="http://schemas.microsoft.com/office/drawing/2014/main" id="{58DCDB82-224B-467B-A216-A19DEFD07D72}"/>
              </a:ext>
            </a:extLst>
          </p:cNvPr>
          <p:cNvSpPr txBox="1"/>
          <p:nvPr/>
        </p:nvSpPr>
        <p:spPr>
          <a:xfrm>
            <a:off x="423843" y="6381328"/>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23" name="スライド番号プレースホルダー 1">
            <a:extLst>
              <a:ext uri="{FF2B5EF4-FFF2-40B4-BE49-F238E27FC236}">
                <a16:creationId xmlns:a16="http://schemas.microsoft.com/office/drawing/2014/main" id="{1EFC0146-6C54-4DE6-8101-AC2EBF995E0C}"/>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42</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01931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a:extLst>
              <a:ext uri="{FF2B5EF4-FFF2-40B4-BE49-F238E27FC236}">
                <a16:creationId xmlns:a16="http://schemas.microsoft.com/office/drawing/2014/main" id="{1B9B000E-2FCF-472A-B4C4-E689202D041F}"/>
              </a:ext>
            </a:extLst>
          </p:cNvPr>
          <p:cNvSpPr>
            <a:spLocks noGrp="1"/>
          </p:cNvSpPr>
          <p:nvPr>
            <p:ph type="title"/>
          </p:nvPr>
        </p:nvSpPr>
        <p:spPr/>
        <p:txBody>
          <a:bodyPr>
            <a:normAutofit fontScale="90000"/>
          </a:bodyPr>
          <a:lstStyle/>
          <a:p>
            <a:r>
              <a:rPr lang="ja-JP" altLang="en-US" dirty="0"/>
              <a:t>人工呼吸器使用者の支援上の留意点</a:t>
            </a:r>
          </a:p>
        </p:txBody>
      </p:sp>
      <p:sp>
        <p:nvSpPr>
          <p:cNvPr id="22531" name="Rectangle 3">
            <a:extLst>
              <a:ext uri="{FF2B5EF4-FFF2-40B4-BE49-F238E27FC236}">
                <a16:creationId xmlns:a16="http://schemas.microsoft.com/office/drawing/2014/main" id="{FBFA0769-1530-4544-927F-F39B3789DB74}"/>
              </a:ext>
            </a:extLst>
          </p:cNvPr>
          <p:cNvSpPr>
            <a:spLocks noGrp="1" noChangeArrowheads="1"/>
          </p:cNvSpPr>
          <p:nvPr>
            <p:ph type="body" idx="4294967295"/>
          </p:nvPr>
        </p:nvSpPr>
        <p:spPr>
          <a:xfrm>
            <a:off x="250130" y="1366986"/>
            <a:ext cx="8642350" cy="5086350"/>
          </a:xfrm>
        </p:spPr>
        <p:txBody>
          <a:bodyPr>
            <a:normAutofit lnSpcReduction="10000"/>
          </a:bodyPr>
          <a:lstStyle/>
          <a:p>
            <a:pPr eaLnBrk="1" hangingPunct="1">
              <a:buClr>
                <a:schemeClr val="tx1">
                  <a:lumMod val="50000"/>
                  <a:lumOff val="50000"/>
                </a:schemeClr>
              </a:buClr>
              <a:buFont typeface="Wingdings" pitchFamily="2" charset="2"/>
              <a:buChar char="l"/>
              <a:defRPr/>
            </a:pPr>
            <a:r>
              <a:rPr lang="ja-JP" altLang="en-US" sz="2300" dirty="0">
                <a:solidFill>
                  <a:srgbClr val="C00000"/>
                </a:solidFill>
              </a:rPr>
              <a:t>室内の清潔</a:t>
            </a:r>
            <a:r>
              <a:rPr lang="ja-JP" altLang="en-US" sz="2300" dirty="0"/>
              <a:t>←呼吸器本体は室内の空気を吸い込んでいる</a:t>
            </a:r>
          </a:p>
          <a:p>
            <a:pPr eaLnBrk="1" hangingPunct="1">
              <a:lnSpc>
                <a:spcPct val="50000"/>
              </a:lnSpc>
              <a:buClr>
                <a:schemeClr val="tx1">
                  <a:lumMod val="50000"/>
                  <a:lumOff val="50000"/>
                </a:schemeClr>
              </a:buClr>
              <a:buFont typeface="Wingdings" pitchFamily="2" charset="2"/>
              <a:buChar char="l"/>
              <a:defRPr/>
            </a:pPr>
            <a:endParaRPr lang="ja-JP" altLang="en-US" sz="2300" dirty="0"/>
          </a:p>
          <a:p>
            <a:pPr eaLnBrk="1" hangingPunct="1">
              <a:buClr>
                <a:schemeClr val="tx1">
                  <a:lumMod val="50000"/>
                  <a:lumOff val="50000"/>
                </a:schemeClr>
              </a:buClr>
              <a:buFont typeface="Wingdings" pitchFamily="2" charset="2"/>
              <a:buChar char="l"/>
              <a:defRPr/>
            </a:pPr>
            <a:r>
              <a:rPr lang="ja-JP" altLang="en-US" sz="2300" dirty="0">
                <a:solidFill>
                  <a:srgbClr val="C00000"/>
                </a:solidFill>
              </a:rPr>
              <a:t>回路の接続のはずれ、チューブ類のねじれに注意</a:t>
            </a:r>
            <a:r>
              <a:rPr lang="ja-JP" altLang="en-US" sz="2300" dirty="0"/>
              <a:t>　</a:t>
            </a:r>
          </a:p>
          <a:p>
            <a:pPr marL="0" indent="0" eaLnBrk="1" hangingPunct="1">
              <a:buClr>
                <a:schemeClr val="tx1">
                  <a:lumMod val="50000"/>
                  <a:lumOff val="50000"/>
                </a:schemeClr>
              </a:buClr>
              <a:buFontTx/>
              <a:buNone/>
              <a:defRPr/>
            </a:pPr>
            <a:r>
              <a:rPr lang="ja-JP" altLang="en-US" sz="2300" dirty="0"/>
              <a:t>  　　↑空気が漏れたり、酸素が届かず換気ができない</a:t>
            </a:r>
          </a:p>
          <a:p>
            <a:pPr eaLnBrk="1" hangingPunct="1">
              <a:lnSpc>
                <a:spcPct val="50000"/>
              </a:lnSpc>
              <a:buClr>
                <a:schemeClr val="tx1">
                  <a:lumMod val="50000"/>
                  <a:lumOff val="50000"/>
                </a:schemeClr>
              </a:buClr>
              <a:buFont typeface="Wingdings" pitchFamily="2" charset="2"/>
              <a:buChar char="l"/>
              <a:defRPr/>
            </a:pPr>
            <a:endParaRPr lang="ja-JP" altLang="en-US" sz="2300" dirty="0"/>
          </a:p>
          <a:p>
            <a:pPr eaLnBrk="1" hangingPunct="1">
              <a:buClr>
                <a:schemeClr val="tx1">
                  <a:lumMod val="50000"/>
                  <a:lumOff val="50000"/>
                </a:schemeClr>
              </a:buClr>
              <a:buFont typeface="Wingdings" pitchFamily="2" charset="2"/>
              <a:buChar char="l"/>
              <a:defRPr/>
            </a:pPr>
            <a:r>
              <a:rPr lang="ja-JP" altLang="en-US" sz="2300" dirty="0"/>
              <a:t>吸引時にコネクターをはずしたり、つける時に</a:t>
            </a:r>
            <a:r>
              <a:rPr lang="ja-JP" altLang="en-US" sz="2300" dirty="0">
                <a:solidFill>
                  <a:srgbClr val="C00000"/>
                </a:solidFill>
              </a:rPr>
              <a:t>回路内の水滴が対象者の気管カニューレ内部に落ち込まないよう気をつける（肺炎予防の上で重要）。</a:t>
            </a:r>
            <a:endParaRPr lang="en-US" altLang="ja-JP" sz="2300" dirty="0">
              <a:solidFill>
                <a:srgbClr val="C00000"/>
              </a:solidFill>
            </a:endParaRPr>
          </a:p>
          <a:p>
            <a:pPr marL="396000" indent="-360000" eaLnBrk="1" hangingPunct="1">
              <a:buClr>
                <a:schemeClr val="tx1">
                  <a:lumMod val="50000"/>
                  <a:lumOff val="50000"/>
                </a:schemeClr>
              </a:buClr>
              <a:buFontTx/>
              <a:buNone/>
              <a:defRPr/>
            </a:pPr>
            <a:r>
              <a:rPr lang="ja-JP" altLang="en-US" sz="2300" dirty="0"/>
              <a:t>    また、コネクターをつけた後、いつもどおりの作動音がする、対象者の胸があがっているかを確認</a:t>
            </a:r>
            <a:endParaRPr lang="en-US" altLang="ja-JP" sz="2300" dirty="0"/>
          </a:p>
          <a:p>
            <a:pPr eaLnBrk="1" hangingPunct="1">
              <a:lnSpc>
                <a:spcPct val="50000"/>
              </a:lnSpc>
              <a:buClr>
                <a:schemeClr val="tx1">
                  <a:lumMod val="50000"/>
                  <a:lumOff val="50000"/>
                </a:schemeClr>
              </a:buClr>
              <a:buFont typeface="Wingdings" pitchFamily="2" charset="2"/>
              <a:buChar char="l"/>
              <a:defRPr/>
            </a:pPr>
            <a:endParaRPr lang="ja-JP" altLang="en-US" sz="2300" dirty="0"/>
          </a:p>
          <a:p>
            <a:pPr eaLnBrk="1" hangingPunct="1">
              <a:buClr>
                <a:schemeClr val="tx1">
                  <a:lumMod val="50000"/>
                  <a:lumOff val="50000"/>
                </a:schemeClr>
              </a:buClr>
              <a:buFont typeface="Wingdings" pitchFamily="2" charset="2"/>
              <a:buChar char="l"/>
              <a:defRPr/>
            </a:pPr>
            <a:r>
              <a:rPr lang="ja-JP" altLang="en-US" sz="2300" dirty="0">
                <a:solidFill>
                  <a:srgbClr val="C00000"/>
                </a:solidFill>
              </a:rPr>
              <a:t>呼吸器本体の電源プラグをはずさない、作動スイッチを触らない</a:t>
            </a:r>
            <a:endParaRPr lang="en-US" altLang="ja-JP" sz="2300" dirty="0">
              <a:solidFill>
                <a:srgbClr val="C00000"/>
              </a:solidFill>
            </a:endParaRPr>
          </a:p>
          <a:p>
            <a:pPr marL="0" indent="0" eaLnBrk="1" hangingPunct="1">
              <a:buClr>
                <a:schemeClr val="tx1">
                  <a:lumMod val="50000"/>
                  <a:lumOff val="50000"/>
                </a:schemeClr>
              </a:buClr>
              <a:buFontTx/>
              <a:buNone/>
              <a:defRPr/>
            </a:pPr>
            <a:r>
              <a:rPr lang="ja-JP" altLang="en-US" sz="2300" dirty="0"/>
              <a:t>　　　↑設定が変わってしまう、危険！</a:t>
            </a:r>
          </a:p>
          <a:p>
            <a:pPr eaLnBrk="1" hangingPunct="1">
              <a:buClr>
                <a:schemeClr val="tx1">
                  <a:lumMod val="50000"/>
                  <a:lumOff val="50000"/>
                </a:schemeClr>
              </a:buClr>
              <a:buFont typeface="Wingdings" pitchFamily="2" charset="2"/>
              <a:buChar char="l"/>
              <a:defRPr/>
            </a:pPr>
            <a:endParaRPr lang="en-US" altLang="ja-JP" sz="2300" dirty="0"/>
          </a:p>
        </p:txBody>
      </p:sp>
      <p:sp>
        <p:nvSpPr>
          <p:cNvPr id="6" name="テキスト ボックス 5">
            <a:extLst>
              <a:ext uri="{FF2B5EF4-FFF2-40B4-BE49-F238E27FC236}">
                <a16:creationId xmlns:a16="http://schemas.microsoft.com/office/drawing/2014/main" id="{A3ADFF97-156F-463D-AFAE-34F960B8CA29}"/>
              </a:ext>
            </a:extLst>
          </p:cNvPr>
          <p:cNvSpPr txBox="1"/>
          <p:nvPr/>
        </p:nvSpPr>
        <p:spPr>
          <a:xfrm>
            <a:off x="6012160" y="169200"/>
            <a:ext cx="1773242"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3-3.</a:t>
            </a:r>
            <a:r>
              <a:rPr lang="zh-TW" altLang="en-US" sz="1400" b="1" dirty="0">
                <a:solidFill>
                  <a:schemeClr val="bg1"/>
                </a:solidFill>
                <a:latin typeface="游ゴシック" panose="020B0400000000000000" pitchFamily="50" charset="-128"/>
                <a:ea typeface="游ゴシック" panose="020B0400000000000000" pitchFamily="50" charset="-128"/>
              </a:rPr>
              <a:t>人工呼吸器療法</a:t>
            </a:r>
            <a:endParaRPr lang="ja-JP" altLang="en-US" sz="1400" b="1" dirty="0">
              <a:solidFill>
                <a:schemeClr val="bg1"/>
              </a:solidFill>
              <a:latin typeface="游ゴシック" panose="020B0400000000000000" pitchFamily="50" charset="-128"/>
              <a:ea typeface="游ゴシック" panose="020B0400000000000000" pitchFamily="50" charset="-128"/>
            </a:endParaRPr>
          </a:p>
        </p:txBody>
      </p:sp>
      <p:sp>
        <p:nvSpPr>
          <p:cNvPr id="5" name="スライド番号プレースホルダー 1">
            <a:extLst>
              <a:ext uri="{FF2B5EF4-FFF2-40B4-BE49-F238E27FC236}">
                <a16:creationId xmlns:a16="http://schemas.microsoft.com/office/drawing/2014/main" id="{D1ECDCBB-9F3E-465A-8C74-9C128594F36C}"/>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43</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192196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テキスト ボックス 4">
            <a:extLst>
              <a:ext uri="{FF2B5EF4-FFF2-40B4-BE49-F238E27FC236}">
                <a16:creationId xmlns:a16="http://schemas.microsoft.com/office/drawing/2014/main" id="{D18CCA5D-B8F5-4F67-B909-3067A49B114D}"/>
              </a:ext>
            </a:extLst>
          </p:cNvPr>
          <p:cNvSpPr txBox="1">
            <a:spLocks noChangeArrowheads="1"/>
          </p:cNvSpPr>
          <p:nvPr/>
        </p:nvSpPr>
        <p:spPr bwMode="auto">
          <a:xfrm>
            <a:off x="251520" y="1341438"/>
            <a:ext cx="8640960" cy="3893374"/>
          </a:xfrm>
          <a:prstGeom prst="rect">
            <a:avLst/>
          </a:prstGeom>
          <a:noFill/>
          <a:ln w="9525">
            <a:noFill/>
            <a:miter lim="800000"/>
            <a:headEnd/>
            <a:tailEnd/>
          </a:ln>
        </p:spPr>
        <p:txBody>
          <a:bodyPr wrap="square">
            <a:spAutoFit/>
          </a:bodyPr>
          <a:lstStyle/>
          <a:p>
            <a:pPr marL="354013" indent="-354013" eaLnBrk="1" hangingPunct="1">
              <a:buClr>
                <a:schemeClr val="tx1">
                  <a:lumMod val="50000"/>
                  <a:lumOff val="50000"/>
                </a:schemeClr>
              </a:buClr>
              <a:buFont typeface="Wingdings" pitchFamily="2" charset="2"/>
              <a:buChar char="l"/>
              <a:defRPr/>
            </a:pPr>
            <a:r>
              <a:rPr lang="ja-JP" altLang="en-US" sz="2600" b="1" dirty="0">
                <a:solidFill>
                  <a:srgbClr val="C00000"/>
                </a:solidFill>
                <a:latin typeface="Segoe UI" panose="020B0502040204020203" pitchFamily="34" charset="0"/>
                <a:ea typeface="メイリオ" panose="020B0604030504040204" pitchFamily="50" charset="-128"/>
              </a:rPr>
              <a:t>対象者は、一人一人障害や病態が違うことを理解する</a:t>
            </a:r>
            <a:endParaRPr lang="en-US" altLang="ja-JP" sz="2600" b="1" dirty="0">
              <a:solidFill>
                <a:srgbClr val="C00000"/>
              </a:solidFill>
              <a:latin typeface="Segoe UI" panose="020B0502040204020203" pitchFamily="34" charset="0"/>
              <a:ea typeface="メイリオ" panose="020B0604030504040204" pitchFamily="50" charset="-128"/>
            </a:endParaRPr>
          </a:p>
          <a:p>
            <a:pPr marL="354013" indent="-354013" eaLnBrk="1" hangingPunct="1">
              <a:defRPr/>
            </a:pPr>
            <a:endParaRPr lang="en-US" altLang="ja-JP" sz="2400" dirty="0">
              <a:latin typeface="Segoe UI" panose="020B0502040204020203" pitchFamily="34" charset="0"/>
              <a:ea typeface="メイリオ" panose="020B0604030504040204" pitchFamily="50" charset="-128"/>
            </a:endParaRPr>
          </a:p>
          <a:p>
            <a:pPr marL="354013" eaLnBrk="1" hangingPunct="1">
              <a:defRPr/>
            </a:pPr>
            <a:r>
              <a:rPr lang="ja-JP" altLang="en-US" sz="2400" dirty="0">
                <a:latin typeface="Segoe UI" panose="020B0502040204020203" pitchFamily="34" charset="0"/>
                <a:ea typeface="メイリオ" panose="020B0604030504040204" pitchFamily="50" charset="-128"/>
              </a:rPr>
              <a:t>担当する対象者は、一人一人違う重度の障害や病気をもちながら、各種の医療的看護や介護を受けて、日常生活を送っておられます。</a:t>
            </a:r>
            <a:endParaRPr lang="en-US" altLang="ja-JP" sz="2400" dirty="0">
              <a:latin typeface="Segoe UI" panose="020B0502040204020203" pitchFamily="34" charset="0"/>
              <a:ea typeface="メイリオ" panose="020B0604030504040204" pitchFamily="50" charset="-128"/>
            </a:endParaRPr>
          </a:p>
          <a:p>
            <a:pPr marL="354013" eaLnBrk="1" hangingPunct="1">
              <a:defRPr/>
            </a:pPr>
            <a:endParaRPr lang="en-US" altLang="ja-JP" sz="2400" dirty="0">
              <a:latin typeface="Segoe UI" panose="020B0502040204020203" pitchFamily="34" charset="0"/>
              <a:ea typeface="メイリオ" panose="020B0604030504040204" pitchFamily="50" charset="-128"/>
            </a:endParaRPr>
          </a:p>
          <a:p>
            <a:pPr marL="354013" eaLnBrk="1" hangingPunct="1">
              <a:spcBef>
                <a:spcPts val="600"/>
              </a:spcBef>
              <a:defRPr/>
            </a:pPr>
            <a:r>
              <a:rPr lang="ja-JP" altLang="en-US" sz="2400" dirty="0">
                <a:latin typeface="Segoe UI" panose="020B0502040204020203" pitchFamily="34" charset="0"/>
                <a:ea typeface="メイリオ" panose="020B0604030504040204" pitchFamily="50" charset="-128"/>
              </a:rPr>
              <a:t>たとえ精神・身体機能障害が重度であったり、さらに障害が進行しつつあったとしても、対象者とその家族にとって、「自分らしい日常生活」が送れることは、健康や、生活の質の上で非常に重要な点です。</a:t>
            </a:r>
          </a:p>
        </p:txBody>
      </p:sp>
      <p:sp>
        <p:nvSpPr>
          <p:cNvPr id="2" name="タイトル 1">
            <a:extLst>
              <a:ext uri="{FF2B5EF4-FFF2-40B4-BE49-F238E27FC236}">
                <a16:creationId xmlns:a16="http://schemas.microsoft.com/office/drawing/2014/main" id="{E1AF7432-6E6D-4AED-8A3A-CEE6D671B3A3}"/>
              </a:ext>
            </a:extLst>
          </p:cNvPr>
          <p:cNvSpPr>
            <a:spLocks noGrp="1"/>
          </p:cNvSpPr>
          <p:nvPr>
            <p:ph type="title"/>
          </p:nvPr>
        </p:nvSpPr>
        <p:spPr/>
        <p:txBody>
          <a:bodyPr>
            <a:normAutofit fontScale="90000"/>
          </a:bodyPr>
          <a:lstStyle/>
          <a:p>
            <a:r>
              <a:rPr kumimoji="1" lang="ja-JP" altLang="en-US" dirty="0"/>
              <a:t>健康状態の把握</a:t>
            </a:r>
          </a:p>
        </p:txBody>
      </p:sp>
      <p:sp>
        <p:nvSpPr>
          <p:cNvPr id="7" name="テキスト ボックス 6">
            <a:extLst>
              <a:ext uri="{FF2B5EF4-FFF2-40B4-BE49-F238E27FC236}">
                <a16:creationId xmlns:a16="http://schemas.microsoft.com/office/drawing/2014/main" id="{FF93C9F7-BC76-4899-A695-ADCEF628BE19}"/>
              </a:ext>
            </a:extLst>
          </p:cNvPr>
          <p:cNvSpPr txBox="1"/>
          <p:nvPr/>
        </p:nvSpPr>
        <p:spPr>
          <a:xfrm>
            <a:off x="6228184" y="169200"/>
            <a:ext cx="1414170"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1</a:t>
            </a:r>
            <a:r>
              <a:rPr kumimoji="1" lang="en-US" altLang="ja-JP" sz="1400" b="1" dirty="0">
                <a:solidFill>
                  <a:schemeClr val="bg1"/>
                </a:solidFill>
                <a:latin typeface="游ゴシック" panose="020B0400000000000000" pitchFamily="50" charset="-128"/>
                <a:ea typeface="游ゴシック" panose="020B0400000000000000" pitchFamily="50" charset="-128"/>
              </a:rPr>
              <a:t>-1.</a:t>
            </a:r>
            <a:r>
              <a:rPr kumimoji="1" lang="ja-JP" altLang="en-US" sz="1400" b="1" dirty="0">
                <a:solidFill>
                  <a:schemeClr val="bg1"/>
                </a:solidFill>
                <a:latin typeface="游ゴシック" panose="020B0400000000000000" pitchFamily="50" charset="-128"/>
                <a:ea typeface="游ゴシック" panose="020B0400000000000000" pitchFamily="50" charset="-128"/>
              </a:rPr>
              <a:t>観察と測定</a:t>
            </a:r>
          </a:p>
        </p:txBody>
      </p:sp>
      <p:sp>
        <p:nvSpPr>
          <p:cNvPr id="5" name="スライド番号プレースホルダー 1">
            <a:extLst>
              <a:ext uri="{FF2B5EF4-FFF2-40B4-BE49-F238E27FC236}">
                <a16:creationId xmlns:a16="http://schemas.microsoft.com/office/drawing/2014/main" id="{023C3A54-F3A7-4E2C-A919-7DEE0EFEE014}"/>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1</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2433259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AutoShape 4">
            <a:extLst>
              <a:ext uri="{FF2B5EF4-FFF2-40B4-BE49-F238E27FC236}">
                <a16:creationId xmlns:a16="http://schemas.microsoft.com/office/drawing/2014/main" id="{4FA6D153-48E5-43B2-ADEB-0F85E7481331}"/>
              </a:ext>
            </a:extLst>
          </p:cNvPr>
          <p:cNvSpPr>
            <a:spLocks noChangeArrowheads="1"/>
          </p:cNvSpPr>
          <p:nvPr/>
        </p:nvSpPr>
        <p:spPr bwMode="auto">
          <a:xfrm>
            <a:off x="395288" y="1398066"/>
            <a:ext cx="6952381" cy="2967038"/>
          </a:xfrm>
          <a:prstGeom prst="foldedCorner">
            <a:avLst>
              <a:gd name="adj" fmla="val 12500"/>
            </a:avLst>
          </a:prstGeom>
          <a:solidFill>
            <a:schemeClr val="bg1"/>
          </a:solidFill>
          <a:ln w="9525">
            <a:solidFill>
              <a:srgbClr val="C00000"/>
            </a:solidFill>
            <a:round/>
            <a:headEnd/>
            <a:tailEnd/>
          </a:ln>
        </p:spPr>
        <p:txBody>
          <a:bodyPr wrap="none" lIns="87269" tIns="43635" rIns="87269" bIns="43635" anchor="ctr"/>
          <a:lstStyle/>
          <a:p>
            <a:pPr defTabSz="873125" eaLnBrk="1" hangingPunct="1">
              <a:defRPr/>
            </a:pPr>
            <a:endParaRPr lang="en-US" altLang="ja-JP" sz="2000" dirty="0">
              <a:latin typeface="Segoe UI" panose="020B0502040204020203" pitchFamily="34" charset="0"/>
              <a:ea typeface="メイリオ" panose="020B0604030504040204" pitchFamily="50" charset="-128"/>
            </a:endParaRPr>
          </a:p>
          <a:p>
            <a:pPr marL="180000" defTabSz="873125" eaLnBrk="1" hangingPunct="1">
              <a:defRPr/>
            </a:pPr>
            <a:r>
              <a:rPr lang="ja-JP" altLang="en-US" sz="2000" dirty="0">
                <a:latin typeface="Segoe UI" panose="020B0502040204020203" pitchFamily="34" charset="0"/>
                <a:ea typeface="メイリオ" panose="020B0604030504040204" pitchFamily="50" charset="-128"/>
              </a:rPr>
              <a:t>・人工呼吸器が作動していても胸の上がり下がりがない</a:t>
            </a:r>
          </a:p>
          <a:p>
            <a:pPr marL="180000" defTabSz="873125" eaLnBrk="1" hangingPunct="1">
              <a:defRPr/>
            </a:pPr>
            <a:r>
              <a:rPr lang="ja-JP" altLang="en-US" sz="2000" dirty="0">
                <a:latin typeface="Segoe UI" panose="020B0502040204020203" pitchFamily="34" charset="0"/>
                <a:ea typeface="メイリオ" panose="020B0604030504040204" pitchFamily="50" charset="-128"/>
              </a:rPr>
              <a:t>・呼吸が苦しいという訴え、苦しそうな表情</a:t>
            </a:r>
          </a:p>
          <a:p>
            <a:pPr marL="180000" defTabSz="873125" eaLnBrk="1" hangingPunct="1">
              <a:defRPr/>
            </a:pPr>
            <a:r>
              <a:rPr lang="ja-JP" altLang="en-US" sz="2000" dirty="0">
                <a:latin typeface="Segoe UI" panose="020B0502040204020203" pitchFamily="34" charset="0"/>
                <a:ea typeface="メイリオ" panose="020B0604030504040204" pitchFamily="50" charset="-128"/>
              </a:rPr>
              <a:t>・顔色が悪い</a:t>
            </a:r>
          </a:p>
          <a:p>
            <a:pPr marL="180000" defTabSz="873125" eaLnBrk="1" hangingPunct="1">
              <a:defRPr/>
            </a:pPr>
            <a:r>
              <a:rPr lang="ja-JP" altLang="en-US" sz="2000" dirty="0">
                <a:latin typeface="Segoe UI" panose="020B0502040204020203" pitchFamily="34" charset="0"/>
                <a:ea typeface="メイリオ" panose="020B0604030504040204" pitchFamily="50" charset="-128"/>
              </a:rPr>
              <a:t>・吸引したときに赤い喀痰がひける</a:t>
            </a:r>
          </a:p>
          <a:p>
            <a:pPr marL="180000" defTabSz="873125" eaLnBrk="1" hangingPunct="1">
              <a:defRPr/>
            </a:pPr>
            <a:r>
              <a:rPr lang="ja-JP" altLang="en-US" sz="2000" dirty="0">
                <a:latin typeface="Segoe UI" panose="020B0502040204020203" pitchFamily="34" charset="0"/>
                <a:ea typeface="メイリオ" panose="020B0604030504040204" pitchFamily="50" charset="-128"/>
              </a:rPr>
              <a:t>・気管カニューレが抜けた</a:t>
            </a:r>
          </a:p>
          <a:p>
            <a:pPr marL="180000" defTabSz="873125" eaLnBrk="1" hangingPunct="1">
              <a:defRPr/>
            </a:pPr>
            <a:r>
              <a:rPr lang="ja-JP" altLang="en-US" sz="2000" dirty="0">
                <a:latin typeface="Segoe UI" panose="020B0502040204020203" pitchFamily="34" charset="0"/>
                <a:ea typeface="メイリオ" panose="020B0604030504040204" pitchFamily="50" charset="-128"/>
              </a:rPr>
              <a:t>・人工呼吸器のアラームが鳴りやまない</a:t>
            </a:r>
          </a:p>
          <a:p>
            <a:pPr marL="180000" defTabSz="873125" eaLnBrk="1" hangingPunct="1">
              <a:defRPr/>
            </a:pPr>
            <a:r>
              <a:rPr lang="ja-JP" altLang="en-US" sz="2000" dirty="0">
                <a:latin typeface="Segoe UI" panose="020B0502040204020203" pitchFamily="34" charset="0"/>
                <a:ea typeface="メイリオ" panose="020B0604030504040204" pitchFamily="50" charset="-128"/>
              </a:rPr>
              <a:t>・停電などで、人工呼吸器が動かなくなった</a:t>
            </a:r>
          </a:p>
          <a:p>
            <a:pPr marL="180000" defTabSz="873125" eaLnBrk="1" hangingPunct="1">
              <a:defRPr/>
            </a:pPr>
            <a:r>
              <a:rPr lang="ja-JP" altLang="en-US" sz="2000" dirty="0">
                <a:latin typeface="Segoe UI" panose="020B0502040204020203" pitchFamily="34" charset="0"/>
                <a:ea typeface="メイリオ" panose="020B0604030504040204" pitchFamily="50" charset="-128"/>
              </a:rPr>
              <a:t>・いつもの作動音と違う</a:t>
            </a:r>
          </a:p>
        </p:txBody>
      </p:sp>
      <p:sp>
        <p:nvSpPr>
          <p:cNvPr id="61445" name="AutoShape 5">
            <a:extLst>
              <a:ext uri="{FF2B5EF4-FFF2-40B4-BE49-F238E27FC236}">
                <a16:creationId xmlns:a16="http://schemas.microsoft.com/office/drawing/2014/main" id="{DA1AFAF9-BA71-43BF-8439-D40A34C8C76E}"/>
              </a:ext>
            </a:extLst>
          </p:cNvPr>
          <p:cNvSpPr>
            <a:spLocks noChangeArrowheads="1"/>
          </p:cNvSpPr>
          <p:nvPr/>
        </p:nvSpPr>
        <p:spPr bwMode="auto">
          <a:xfrm rot="5400000">
            <a:off x="2555539" y="4509356"/>
            <a:ext cx="1367408" cy="1366937"/>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ja-JP" altLang="en-US"/>
          </a:p>
        </p:txBody>
      </p:sp>
      <p:sp>
        <p:nvSpPr>
          <p:cNvPr id="61446" name="AutoShape 6">
            <a:extLst>
              <a:ext uri="{FF2B5EF4-FFF2-40B4-BE49-F238E27FC236}">
                <a16:creationId xmlns:a16="http://schemas.microsoft.com/office/drawing/2014/main" id="{386189AC-D309-4944-8471-C61231402175}"/>
              </a:ext>
            </a:extLst>
          </p:cNvPr>
          <p:cNvSpPr>
            <a:spLocks noChangeArrowheads="1"/>
          </p:cNvSpPr>
          <p:nvPr/>
        </p:nvSpPr>
        <p:spPr bwMode="auto">
          <a:xfrm>
            <a:off x="4061445" y="4509120"/>
            <a:ext cx="4681538" cy="1790880"/>
          </a:xfrm>
          <a:prstGeom prst="roundRect">
            <a:avLst>
              <a:gd name="adj" fmla="val 16667"/>
            </a:avLst>
          </a:prstGeom>
          <a:solidFill>
            <a:schemeClr val="accent2">
              <a:lumMod val="20000"/>
              <a:lumOff val="80000"/>
            </a:schemeClr>
          </a:solidFill>
          <a:ln>
            <a:noFill/>
          </a:ln>
          <a:extLst/>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b="1" dirty="0">
                <a:latin typeface="Segoe UI" panose="020B0502040204020203" pitchFamily="34" charset="0"/>
                <a:ea typeface="メイリオ" panose="020B0604030504040204" pitchFamily="50" charset="-128"/>
              </a:rPr>
              <a:t>緊急時の連絡先</a:t>
            </a:r>
          </a:p>
          <a:p>
            <a:pPr eaLnBrk="1" hangingPunct="1">
              <a:spcBef>
                <a:spcPct val="0"/>
              </a:spcBef>
              <a:buFontTx/>
              <a:buNone/>
            </a:pPr>
            <a:r>
              <a:rPr lang="ja-JP" altLang="en-US" b="1" dirty="0">
                <a:latin typeface="Segoe UI" panose="020B0502040204020203" pitchFamily="34" charset="0"/>
                <a:ea typeface="メイリオ" panose="020B0604030504040204" pitchFamily="50" charset="-128"/>
              </a:rPr>
              <a:t>対応方法</a:t>
            </a:r>
          </a:p>
          <a:p>
            <a:pPr eaLnBrk="1" hangingPunct="1">
              <a:spcBef>
                <a:spcPct val="0"/>
              </a:spcBef>
              <a:buFontTx/>
              <a:buNone/>
            </a:pPr>
            <a:r>
              <a:rPr lang="ja-JP" altLang="en-US" b="1" dirty="0">
                <a:latin typeface="Segoe UI" panose="020B0502040204020203" pitchFamily="34" charset="0"/>
                <a:ea typeface="メイリオ" panose="020B0604030504040204" pitchFamily="50" charset="-128"/>
              </a:rPr>
              <a:t>　　　</a:t>
            </a:r>
            <a:r>
              <a:rPr lang="ja-JP" altLang="en-US" dirty="0">
                <a:latin typeface="Segoe UI" panose="020B0502040204020203" pitchFamily="34" charset="0"/>
                <a:ea typeface="メイリオ" panose="020B0604030504040204" pitchFamily="50" charset="-128"/>
              </a:rPr>
              <a:t>を確認しておく</a:t>
            </a:r>
          </a:p>
        </p:txBody>
      </p:sp>
      <p:sp>
        <p:nvSpPr>
          <p:cNvPr id="3" name="タイトル 2">
            <a:extLst>
              <a:ext uri="{FF2B5EF4-FFF2-40B4-BE49-F238E27FC236}">
                <a16:creationId xmlns:a16="http://schemas.microsoft.com/office/drawing/2014/main" id="{E4AE1088-D1C4-41FD-8ECC-4D58332D6763}"/>
              </a:ext>
            </a:extLst>
          </p:cNvPr>
          <p:cNvSpPr>
            <a:spLocks noGrp="1"/>
          </p:cNvSpPr>
          <p:nvPr>
            <p:ph type="title"/>
          </p:nvPr>
        </p:nvSpPr>
        <p:spPr/>
        <p:txBody>
          <a:bodyPr>
            <a:normAutofit fontScale="90000"/>
          </a:bodyPr>
          <a:lstStyle/>
          <a:p>
            <a:r>
              <a:rPr lang="ja-JP" altLang="en-US" dirty="0"/>
              <a:t>緊急時の対応</a:t>
            </a:r>
          </a:p>
        </p:txBody>
      </p:sp>
      <p:sp>
        <p:nvSpPr>
          <p:cNvPr id="8" name="テキスト ボックス 7">
            <a:extLst>
              <a:ext uri="{FF2B5EF4-FFF2-40B4-BE49-F238E27FC236}">
                <a16:creationId xmlns:a16="http://schemas.microsoft.com/office/drawing/2014/main" id="{12A6A890-43D5-4B2E-8755-32C4E2232B5F}"/>
              </a:ext>
            </a:extLst>
          </p:cNvPr>
          <p:cNvSpPr txBox="1"/>
          <p:nvPr/>
        </p:nvSpPr>
        <p:spPr>
          <a:xfrm>
            <a:off x="5436096" y="169200"/>
            <a:ext cx="3029997"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3-4.</a:t>
            </a:r>
            <a:r>
              <a:rPr lang="ja-JP" altLang="en-US" sz="1400" b="1" dirty="0">
                <a:solidFill>
                  <a:schemeClr val="bg1"/>
                </a:solidFill>
                <a:latin typeface="游ゴシック" panose="020B0400000000000000" pitchFamily="50" charset="-128"/>
                <a:ea typeface="游ゴシック" panose="020B0400000000000000" pitchFamily="50" charset="-128"/>
              </a:rPr>
              <a:t>人工呼吸器使用者の緊急時対応</a:t>
            </a:r>
          </a:p>
        </p:txBody>
      </p:sp>
      <p:sp>
        <p:nvSpPr>
          <p:cNvPr id="7" name="スライド番号プレースホルダー 1">
            <a:extLst>
              <a:ext uri="{FF2B5EF4-FFF2-40B4-BE49-F238E27FC236}">
                <a16:creationId xmlns:a16="http://schemas.microsoft.com/office/drawing/2014/main" id="{1B89B3B0-108E-422A-A219-B9236BF6D5DC}"/>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44</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7283212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60000" y="2901476"/>
            <a:ext cx="8388713" cy="1368000"/>
          </a:xfrm>
          <a:prstGeom prst="rect">
            <a:avLst/>
          </a:prstGeom>
          <a:noFill/>
          <a:ln w="317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492" name="テキスト ボックス 9">
            <a:extLst>
              <a:ext uri="{FF2B5EF4-FFF2-40B4-BE49-F238E27FC236}">
                <a16:creationId xmlns:a16="http://schemas.microsoft.com/office/drawing/2014/main" id="{0AEA090D-A7FD-4119-A8F3-B30C964A00B0}"/>
              </a:ext>
            </a:extLst>
          </p:cNvPr>
          <p:cNvSpPr txBox="1">
            <a:spLocks noChangeArrowheads="1"/>
          </p:cNvSpPr>
          <p:nvPr/>
        </p:nvSpPr>
        <p:spPr bwMode="auto">
          <a:xfrm>
            <a:off x="360000" y="1260000"/>
            <a:ext cx="8532479"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nSpc>
                <a:spcPts val="3200"/>
              </a:lnSpc>
              <a:spcBef>
                <a:spcPct val="0"/>
              </a:spcBef>
              <a:buNone/>
            </a:pPr>
            <a:r>
              <a:rPr lang="ja-JP" altLang="en-US" sz="2400" dirty="0">
                <a:latin typeface="Segoe UI" panose="020B0502040204020203" pitchFamily="34" charset="0"/>
                <a:ea typeface="メイリオ" panose="020B0604030504040204" pitchFamily="50" charset="-128"/>
              </a:rPr>
              <a:t>人工呼吸器を使用している対象者では、通常の日常生活や緊急時においても、アンビューバッグ（正式名称：自己膨張式バッグ）による手動の換気が必要。バッグバルブ、蘇生バッグとも呼ばれる。</a:t>
            </a:r>
          </a:p>
        </p:txBody>
      </p:sp>
      <p:sp>
        <p:nvSpPr>
          <p:cNvPr id="63493" name="テキスト ボックス 16">
            <a:extLst>
              <a:ext uri="{FF2B5EF4-FFF2-40B4-BE49-F238E27FC236}">
                <a16:creationId xmlns:a16="http://schemas.microsoft.com/office/drawing/2014/main" id="{C8DC574C-4207-432E-BF5A-11D1D66C8C63}"/>
              </a:ext>
            </a:extLst>
          </p:cNvPr>
          <p:cNvSpPr txBox="1">
            <a:spLocks noChangeArrowheads="1"/>
          </p:cNvSpPr>
          <p:nvPr/>
        </p:nvSpPr>
        <p:spPr bwMode="auto">
          <a:xfrm>
            <a:off x="324000" y="2952000"/>
            <a:ext cx="8640959"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dirty="0">
                <a:solidFill>
                  <a:schemeClr val="tx1">
                    <a:lumMod val="65000"/>
                    <a:lumOff val="35000"/>
                  </a:schemeClr>
                </a:solidFill>
                <a:latin typeface="Segoe UI" panose="020B0502040204020203" pitchFamily="34" charset="0"/>
                <a:ea typeface="メイリオ" panose="020B0604030504040204" pitchFamily="50" charset="-128"/>
              </a:rPr>
              <a:t>●</a:t>
            </a:r>
            <a:r>
              <a:rPr lang="ja-JP" altLang="en-US" sz="2400" dirty="0">
                <a:latin typeface="Segoe UI" panose="020B0502040204020203" pitchFamily="34" charset="0"/>
                <a:ea typeface="メイリオ" panose="020B0604030504040204" pitchFamily="50" charset="-128"/>
              </a:rPr>
              <a:t>日常生活：人工呼吸器の回路の交換時、車いすやベッド等</a:t>
            </a:r>
            <a:endParaRPr lang="en-US" altLang="ja-JP" sz="2400" dirty="0">
              <a:latin typeface="Segoe UI" panose="020B0502040204020203" pitchFamily="34" charset="0"/>
              <a:ea typeface="メイリオ" panose="020B0604030504040204" pitchFamily="50" charset="-128"/>
            </a:endParaRPr>
          </a:p>
          <a:p>
            <a:pPr>
              <a:spcBef>
                <a:spcPct val="0"/>
              </a:spcBef>
              <a:buNone/>
            </a:pPr>
            <a:r>
              <a:rPr lang="ja-JP" altLang="en-US" sz="2400" dirty="0">
                <a:latin typeface="Segoe UI" panose="020B0502040204020203" pitchFamily="34" charset="0"/>
                <a:ea typeface="メイリオ" panose="020B0604030504040204" pitchFamily="50" charset="-128"/>
              </a:rPr>
              <a:t>　　　　　　</a:t>
            </a:r>
            <a:r>
              <a:rPr lang="ja-JP" altLang="en-US" sz="2400" dirty="0" err="1">
                <a:latin typeface="Segoe UI" panose="020B0502040204020203" pitchFamily="34" charset="0"/>
                <a:ea typeface="メイリオ" panose="020B0604030504040204" pitchFamily="50" charset="-128"/>
              </a:rPr>
              <a:t>への</a:t>
            </a:r>
            <a:r>
              <a:rPr lang="ja-JP" altLang="en-US" sz="2400" dirty="0">
                <a:latin typeface="Segoe UI" panose="020B0502040204020203" pitchFamily="34" charset="0"/>
                <a:ea typeface="メイリオ" panose="020B0604030504040204" pitchFamily="50" charset="-128"/>
              </a:rPr>
              <a:t>移動時、入浴時</a:t>
            </a:r>
            <a:r>
              <a:rPr lang="ja-JP" altLang="en-US" sz="2400" strike="dblStrike" dirty="0">
                <a:latin typeface="Segoe UI" panose="020B0502040204020203" pitchFamily="34" charset="0"/>
                <a:ea typeface="メイリオ" panose="020B0604030504040204" pitchFamily="50" charset="-128"/>
              </a:rPr>
              <a:t>　</a:t>
            </a:r>
            <a:endParaRPr lang="en-US" altLang="ja-JP" sz="2400" strike="dblStrike" dirty="0">
              <a:latin typeface="Segoe UI" panose="020B0502040204020203" pitchFamily="34" charset="0"/>
              <a:ea typeface="メイリオ" panose="020B0604030504040204" pitchFamily="50" charset="-128"/>
            </a:endParaRPr>
          </a:p>
          <a:p>
            <a:pPr eaLnBrk="1" hangingPunct="1">
              <a:spcBef>
                <a:spcPts val="800"/>
              </a:spcBef>
              <a:buFontTx/>
              <a:buNone/>
            </a:pPr>
            <a:r>
              <a:rPr lang="ja-JP" altLang="en-US" sz="2400" dirty="0">
                <a:solidFill>
                  <a:schemeClr val="tx1">
                    <a:lumMod val="65000"/>
                    <a:lumOff val="35000"/>
                  </a:schemeClr>
                </a:solidFill>
                <a:latin typeface="Segoe UI" panose="020B0502040204020203" pitchFamily="34" charset="0"/>
                <a:ea typeface="メイリオ" panose="020B0604030504040204" pitchFamily="50" charset="-128"/>
              </a:rPr>
              <a:t>●</a:t>
            </a:r>
            <a:r>
              <a:rPr lang="ja-JP" altLang="en-US" sz="2400" dirty="0">
                <a:latin typeface="Segoe UI" panose="020B0502040204020203" pitchFamily="34" charset="0"/>
                <a:ea typeface="メイリオ" panose="020B0604030504040204" pitchFamily="50" charset="-128"/>
              </a:rPr>
              <a:t>緊急時　：人工呼吸器のトラブル時、停電時など</a:t>
            </a:r>
          </a:p>
        </p:txBody>
      </p:sp>
      <p:sp>
        <p:nvSpPr>
          <p:cNvPr id="63494" name="テキスト ボックス 17">
            <a:extLst>
              <a:ext uri="{FF2B5EF4-FFF2-40B4-BE49-F238E27FC236}">
                <a16:creationId xmlns:a16="http://schemas.microsoft.com/office/drawing/2014/main" id="{90D95B40-EBF9-4C43-A421-AA867FC2697B}"/>
              </a:ext>
            </a:extLst>
          </p:cNvPr>
          <p:cNvSpPr txBox="1">
            <a:spLocks noChangeArrowheads="1"/>
          </p:cNvSpPr>
          <p:nvPr/>
        </p:nvSpPr>
        <p:spPr bwMode="auto">
          <a:xfrm>
            <a:off x="359999" y="4365104"/>
            <a:ext cx="8424000" cy="207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a:lnSpc>
                <a:spcPts val="2700"/>
              </a:lnSpc>
              <a:spcBef>
                <a:spcPct val="0"/>
              </a:spcBef>
              <a:buNone/>
            </a:pPr>
            <a:r>
              <a:rPr lang="ja-JP" altLang="en-US" sz="2350" dirty="0">
                <a:latin typeface="Segoe UI" panose="020B0502040204020203" pitchFamily="34" charset="0"/>
                <a:ea typeface="メイリオ" panose="020B0604030504040204" pitchFamily="50" charset="-128"/>
              </a:rPr>
              <a:t>気管切開を行っている対象者の場合、気管カニューレやフレキシブルチューブにアンビューバッグを直接つないで、手動で換気の介助をすることが可能。</a:t>
            </a:r>
            <a:endParaRPr lang="en-US" altLang="ja-JP" sz="2350" dirty="0">
              <a:latin typeface="Segoe UI" panose="020B0502040204020203" pitchFamily="34" charset="0"/>
              <a:ea typeface="メイリオ" panose="020B0604030504040204" pitchFamily="50" charset="-128"/>
            </a:endParaRPr>
          </a:p>
          <a:p>
            <a:pPr eaLnBrk="1" hangingPunct="1">
              <a:lnSpc>
                <a:spcPts val="2700"/>
              </a:lnSpc>
              <a:spcBef>
                <a:spcPct val="0"/>
              </a:spcBef>
              <a:buFontTx/>
              <a:buNone/>
            </a:pPr>
            <a:r>
              <a:rPr lang="ja-JP" altLang="en-US" sz="2350" dirty="0">
                <a:latin typeface="Segoe UI" panose="020B0502040204020203" pitchFamily="34" charset="0"/>
                <a:ea typeface="メイリオ" panose="020B0604030504040204" pitchFamily="50" charset="-128"/>
              </a:rPr>
              <a:t>介護職員等が通常に行う行為として認められた行為ではないが、医師、看護師、家族と協同して介護をする上で、知識をもつことは有用。</a:t>
            </a:r>
          </a:p>
        </p:txBody>
      </p:sp>
      <p:sp>
        <p:nvSpPr>
          <p:cNvPr id="4" name="タイトル 3">
            <a:extLst>
              <a:ext uri="{FF2B5EF4-FFF2-40B4-BE49-F238E27FC236}">
                <a16:creationId xmlns:a16="http://schemas.microsoft.com/office/drawing/2014/main" id="{D28B752D-9F36-4218-A920-C09124C70ABC}"/>
              </a:ext>
            </a:extLst>
          </p:cNvPr>
          <p:cNvSpPr>
            <a:spLocks noGrp="1"/>
          </p:cNvSpPr>
          <p:nvPr>
            <p:ph type="title"/>
          </p:nvPr>
        </p:nvSpPr>
        <p:spPr/>
        <p:txBody>
          <a:bodyPr>
            <a:normAutofit/>
          </a:bodyPr>
          <a:lstStyle/>
          <a:p>
            <a:r>
              <a:rPr lang="ja-JP" altLang="en-US" sz="2600" dirty="0"/>
              <a:t>アンビューバッグ（自己膨張式バッグ）について</a:t>
            </a:r>
            <a:endParaRPr kumimoji="1" lang="ja-JP" altLang="en-US" sz="2600" dirty="0"/>
          </a:p>
        </p:txBody>
      </p:sp>
      <p:sp>
        <p:nvSpPr>
          <p:cNvPr id="10" name="テキスト ボックス 9">
            <a:extLst>
              <a:ext uri="{FF2B5EF4-FFF2-40B4-BE49-F238E27FC236}">
                <a16:creationId xmlns:a16="http://schemas.microsoft.com/office/drawing/2014/main" id="{4DC402ED-D1D3-49F8-B3F4-51A4D6F07605}"/>
              </a:ext>
            </a:extLst>
          </p:cNvPr>
          <p:cNvSpPr txBox="1"/>
          <p:nvPr/>
        </p:nvSpPr>
        <p:spPr>
          <a:xfrm>
            <a:off x="5436096" y="169200"/>
            <a:ext cx="3029997"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3-4.</a:t>
            </a:r>
            <a:r>
              <a:rPr lang="ja-JP" altLang="en-US" sz="1400" b="1" dirty="0">
                <a:solidFill>
                  <a:schemeClr val="bg1"/>
                </a:solidFill>
                <a:latin typeface="游ゴシック" panose="020B0400000000000000" pitchFamily="50" charset="-128"/>
                <a:ea typeface="游ゴシック" panose="020B0400000000000000" pitchFamily="50" charset="-128"/>
              </a:rPr>
              <a:t>人工呼吸器使用者の緊急時対応</a:t>
            </a:r>
          </a:p>
        </p:txBody>
      </p:sp>
      <p:sp>
        <p:nvSpPr>
          <p:cNvPr id="11" name="テキスト ボックス 10">
            <a:extLst>
              <a:ext uri="{FF2B5EF4-FFF2-40B4-BE49-F238E27FC236}">
                <a16:creationId xmlns:a16="http://schemas.microsoft.com/office/drawing/2014/main" id="{609C01E6-A0AE-489B-9F52-FF1257A07EC2}"/>
              </a:ext>
            </a:extLst>
          </p:cNvPr>
          <p:cNvSpPr txBox="1"/>
          <p:nvPr/>
        </p:nvSpPr>
        <p:spPr>
          <a:xfrm>
            <a:off x="423843" y="6366520"/>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9" name="スライド番号プレースホルダー 1">
            <a:extLst>
              <a:ext uri="{FF2B5EF4-FFF2-40B4-BE49-F238E27FC236}">
                <a16:creationId xmlns:a16="http://schemas.microsoft.com/office/drawing/2014/main" id="{67EA9569-4669-416B-8BA9-0C2B10873A96}"/>
              </a:ext>
            </a:extLst>
          </p:cNvPr>
          <p:cNvSpPr txBox="1">
            <a:spLocks/>
          </p:cNvSpPr>
          <p:nvPr/>
        </p:nvSpPr>
        <p:spPr>
          <a:xfrm>
            <a:off x="8763066" y="6597352"/>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45</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8750805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0" name="図 9">
            <a:extLst>
              <a:ext uri="{FF2B5EF4-FFF2-40B4-BE49-F238E27FC236}">
                <a16:creationId xmlns:a16="http://schemas.microsoft.com/office/drawing/2014/main" id="{ACA7D925-BF5C-4D8F-A4B8-8A8F6016A9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04341" y="1276191"/>
            <a:ext cx="3609255" cy="2364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タイトル 2">
            <a:extLst>
              <a:ext uri="{FF2B5EF4-FFF2-40B4-BE49-F238E27FC236}">
                <a16:creationId xmlns:a16="http://schemas.microsoft.com/office/drawing/2014/main" id="{5C661C92-0888-4DA8-ABAB-419F0F7D10A9}"/>
              </a:ext>
            </a:extLst>
          </p:cNvPr>
          <p:cNvSpPr>
            <a:spLocks noGrp="1"/>
          </p:cNvSpPr>
          <p:nvPr>
            <p:ph type="title"/>
          </p:nvPr>
        </p:nvSpPr>
        <p:spPr/>
        <p:txBody>
          <a:bodyPr>
            <a:normAutofit fontScale="90000"/>
          </a:bodyPr>
          <a:lstStyle/>
          <a:p>
            <a:r>
              <a:rPr lang="ja-JP" altLang="en-US" dirty="0"/>
              <a:t>アンビューバッグ（自己膨張式バッグ）の種類</a:t>
            </a: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04341" y="4601029"/>
            <a:ext cx="3420316" cy="1852159"/>
          </a:xfrm>
          <a:prstGeom prst="rect">
            <a:avLst/>
          </a:prstGeom>
          <a:noFill/>
          <a:extLst>
            <a:ext uri="{909E8E84-426E-40DD-AFC4-6F175D3DCCD1}">
              <a14:hiddenFill xmlns:a14="http://schemas.microsoft.com/office/drawing/2010/main">
                <a:solidFill>
                  <a:srgbClr val="FFFFFF"/>
                </a:solidFill>
              </a14:hiddenFill>
            </a:ext>
          </a:extLst>
        </p:spPr>
      </p:pic>
      <p:pic>
        <p:nvPicPr>
          <p:cNvPr id="12" name="図 3"/>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4223944" y="1276191"/>
            <a:ext cx="4523606" cy="226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4"/>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6266759" y="4511941"/>
            <a:ext cx="2480934" cy="1572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テキスト ボックス 13"/>
          <p:cNvSpPr txBox="1"/>
          <p:nvPr/>
        </p:nvSpPr>
        <p:spPr>
          <a:xfrm>
            <a:off x="6443265" y="4061782"/>
            <a:ext cx="1149674" cy="461665"/>
          </a:xfrm>
          <a:prstGeom prst="rect">
            <a:avLst/>
          </a:prstGeom>
          <a:noFill/>
        </p:spPr>
        <p:txBody>
          <a:bodyPr wrap="none">
            <a:spAutoFit/>
          </a:bodyPr>
          <a:lstStyle/>
          <a:p>
            <a:pPr fontAlgn="base">
              <a:spcBef>
                <a:spcPct val="0"/>
              </a:spcBef>
              <a:spcAft>
                <a:spcPct val="0"/>
              </a:spcAft>
              <a:defRPr/>
            </a:pPr>
            <a:r>
              <a:rPr lang="en-US" altLang="ja-JP" sz="2400" dirty="0">
                <a:solidFill>
                  <a:srgbClr val="000000"/>
                </a:solidFill>
                <a:latin typeface="Segoe UI" panose="020B0502040204020203" pitchFamily="34" charset="0"/>
                <a:ea typeface="メイリオ" panose="020B0604030504040204" pitchFamily="50" charset="-128"/>
              </a:rPr>
              <a:t>PEEP</a:t>
            </a:r>
            <a:r>
              <a:rPr lang="ja-JP" altLang="en-US" sz="2400" dirty="0">
                <a:solidFill>
                  <a:srgbClr val="000000"/>
                </a:solidFill>
                <a:latin typeface="Segoe UI" panose="020B0502040204020203" pitchFamily="34" charset="0"/>
                <a:ea typeface="メイリオ" panose="020B0604030504040204" pitchFamily="50" charset="-128"/>
              </a:rPr>
              <a:t>弁</a:t>
            </a:r>
          </a:p>
        </p:txBody>
      </p:sp>
      <p:sp>
        <p:nvSpPr>
          <p:cNvPr id="15" name="円/楕円 14"/>
          <p:cNvSpPr/>
          <p:nvPr/>
        </p:nvSpPr>
        <p:spPr>
          <a:xfrm>
            <a:off x="7489659" y="1685728"/>
            <a:ext cx="1079962" cy="109984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ja-JP" altLang="en-US" sz="2400">
              <a:solidFill>
                <a:srgbClr val="FFFFFF"/>
              </a:solidFill>
            </a:endParaRPr>
          </a:p>
        </p:txBody>
      </p:sp>
      <p:cxnSp>
        <p:nvCxnSpPr>
          <p:cNvPr id="16" name="直線矢印コネクタ 15"/>
          <p:cNvCxnSpPr/>
          <p:nvPr/>
        </p:nvCxnSpPr>
        <p:spPr>
          <a:xfrm flipH="1">
            <a:off x="7813354" y="2785570"/>
            <a:ext cx="200650" cy="202632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333975" y="3672000"/>
            <a:ext cx="3877985" cy="923330"/>
          </a:xfrm>
          <a:prstGeom prst="rect">
            <a:avLst/>
          </a:prstGeom>
          <a:noFill/>
        </p:spPr>
        <p:txBody>
          <a:bodyPr wrap="none" rtlCol="0">
            <a:spAutoFit/>
          </a:bodyPr>
          <a:lstStyle/>
          <a:p>
            <a:pPr defTabSz="457200">
              <a:buClr>
                <a:srgbClr val="0070C0"/>
              </a:buClr>
            </a:pPr>
            <a:r>
              <a:rPr lang="ja-JP" altLang="en-US" dirty="0">
                <a:solidFill>
                  <a:prstClr val="black"/>
                </a:solidFill>
                <a:latin typeface="Segoe UI" panose="020B0502040204020203" pitchFamily="34" charset="0"/>
                <a:ea typeface="メイリオ" panose="020B0604030504040204" pitchFamily="50" charset="-128"/>
                <a:cs typeface="メイリオ"/>
              </a:rPr>
              <a:t>安全のため</a:t>
            </a:r>
            <a:r>
              <a:rPr kumimoji="0" lang="ja-JP" altLang="en-US" b="1" dirty="0">
                <a:solidFill>
                  <a:srgbClr val="C00000"/>
                </a:solidFill>
                <a:latin typeface="Segoe UI" panose="020B0502040204020203" pitchFamily="34" charset="0"/>
                <a:ea typeface="メイリオ" panose="020B0604030504040204" pitchFamily="50" charset="-128"/>
                <a:cs typeface="メイリオ"/>
              </a:rPr>
              <a:t>過圧制限弁</a:t>
            </a:r>
            <a:r>
              <a:rPr lang="ja-JP" altLang="en-US" dirty="0">
                <a:solidFill>
                  <a:prstClr val="black"/>
                </a:solidFill>
                <a:latin typeface="Segoe UI" panose="020B0502040204020203" pitchFamily="34" charset="0"/>
                <a:ea typeface="メイリオ" panose="020B0604030504040204" pitchFamily="50" charset="-128"/>
                <a:cs typeface="メイリオ"/>
              </a:rPr>
              <a:t>が付いている</a:t>
            </a:r>
            <a:endParaRPr lang="en-US" altLang="ja-JP" dirty="0">
              <a:solidFill>
                <a:prstClr val="black"/>
              </a:solidFill>
              <a:latin typeface="Segoe UI" panose="020B0502040204020203" pitchFamily="34" charset="0"/>
              <a:ea typeface="メイリオ" panose="020B0604030504040204" pitchFamily="50" charset="-128"/>
              <a:cs typeface="メイリオ"/>
            </a:endParaRPr>
          </a:p>
          <a:p>
            <a:pPr defTabSz="457200">
              <a:buClr>
                <a:srgbClr val="0070C0"/>
              </a:buClr>
            </a:pPr>
            <a:r>
              <a:rPr lang="ja-JP" altLang="en-US" dirty="0">
                <a:solidFill>
                  <a:prstClr val="black"/>
                </a:solidFill>
                <a:latin typeface="Segoe UI" panose="020B0502040204020203" pitchFamily="34" charset="0"/>
                <a:ea typeface="メイリオ" panose="020B0604030504040204" pitchFamily="50" charset="-128"/>
                <a:cs typeface="メイリオ"/>
              </a:rPr>
              <a:t>タイプ</a:t>
            </a:r>
            <a:r>
              <a:rPr kumimoji="0" lang="ja-JP" altLang="en-US" dirty="0">
                <a:solidFill>
                  <a:prstClr val="black"/>
                </a:solidFill>
                <a:latin typeface="Segoe UI" panose="020B0502040204020203" pitchFamily="34" charset="0"/>
                <a:ea typeface="メイリオ" panose="020B0604030504040204" pitchFamily="50" charset="-128"/>
                <a:cs typeface="メイリオ"/>
              </a:rPr>
              <a:t>（</a:t>
            </a:r>
            <a:r>
              <a:rPr lang="en-US" altLang="ja-JP" dirty="0">
                <a:solidFill>
                  <a:prstClr val="black"/>
                </a:solidFill>
                <a:latin typeface="Segoe UI" panose="020B0502040204020203" pitchFamily="34" charset="0"/>
                <a:ea typeface="メイリオ" panose="020B0604030504040204" pitchFamily="50" charset="-128"/>
                <a:cs typeface="メイリオ"/>
              </a:rPr>
              <a:t>40cmH2O</a:t>
            </a:r>
            <a:r>
              <a:rPr lang="ja-JP" altLang="en-US" dirty="0">
                <a:solidFill>
                  <a:prstClr val="black"/>
                </a:solidFill>
                <a:latin typeface="Segoe UI" panose="020B0502040204020203" pitchFamily="34" charset="0"/>
                <a:ea typeface="メイリオ" panose="020B0604030504040204" pitchFamily="50" charset="-128"/>
                <a:cs typeface="メイリオ"/>
              </a:rPr>
              <a:t>の設定が多い）</a:t>
            </a:r>
            <a:endParaRPr lang="en-US" altLang="ja-JP" dirty="0">
              <a:solidFill>
                <a:prstClr val="black"/>
              </a:solidFill>
              <a:latin typeface="Segoe UI" panose="020B0502040204020203" pitchFamily="34" charset="0"/>
              <a:ea typeface="メイリオ" panose="020B0604030504040204" pitchFamily="50" charset="-128"/>
              <a:cs typeface="メイリオ"/>
            </a:endParaRPr>
          </a:p>
          <a:p>
            <a:pPr defTabSz="457200">
              <a:buClr>
                <a:srgbClr val="0070C0"/>
              </a:buClr>
            </a:pPr>
            <a:r>
              <a:rPr kumimoji="1" lang="ja-JP" altLang="en-US" b="1" dirty="0">
                <a:latin typeface="Segoe UI" panose="020B0502040204020203" pitchFamily="34" charset="0"/>
                <a:ea typeface="メイリオ" panose="020B0604030504040204" pitchFamily="50" charset="-128"/>
              </a:rPr>
              <a:t>小児用</a:t>
            </a:r>
          </a:p>
        </p:txBody>
      </p:sp>
      <p:cxnSp>
        <p:nvCxnSpPr>
          <p:cNvPr id="17" name="直線矢印コネクタ 16"/>
          <p:cNvCxnSpPr/>
          <p:nvPr/>
        </p:nvCxnSpPr>
        <p:spPr>
          <a:xfrm flipH="1">
            <a:off x="1331640" y="4293096"/>
            <a:ext cx="504056" cy="52044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4207680" y="4289028"/>
            <a:ext cx="2057315" cy="2308324"/>
          </a:xfrm>
          <a:prstGeom prst="rect">
            <a:avLst/>
          </a:prstGeom>
          <a:noFill/>
        </p:spPr>
        <p:txBody>
          <a:bodyPr wrap="square" rtlCol="0">
            <a:spAutoFit/>
          </a:bodyPr>
          <a:lstStyle/>
          <a:p>
            <a:r>
              <a:rPr kumimoji="1" lang="ja-JP" altLang="en-US" dirty="0">
                <a:latin typeface="Segoe UI" panose="020B0502040204020203" pitchFamily="34" charset="0"/>
                <a:ea typeface="メイリオ" panose="020B0604030504040204" pitchFamily="50" charset="-128"/>
              </a:rPr>
              <a:t>気管軟化症がある</a:t>
            </a:r>
            <a:endParaRPr kumimoji="1" lang="en-US" altLang="ja-JP" dirty="0">
              <a:latin typeface="Segoe UI" panose="020B0502040204020203" pitchFamily="34" charset="0"/>
              <a:ea typeface="メイリオ" panose="020B0604030504040204" pitchFamily="50" charset="-128"/>
            </a:endParaRPr>
          </a:p>
          <a:p>
            <a:r>
              <a:rPr kumimoji="1" lang="ja-JP" altLang="en-US" dirty="0">
                <a:latin typeface="Segoe UI" panose="020B0502040204020203" pitchFamily="34" charset="0"/>
                <a:ea typeface="メイリオ" panose="020B0604030504040204" pitchFamily="50" charset="-128"/>
              </a:rPr>
              <a:t>場合には、バッグを押していない時でも気管内に一定の圧がかかるように、</a:t>
            </a:r>
            <a:r>
              <a:rPr kumimoji="1" lang="en-US" altLang="ja-JP" dirty="0">
                <a:latin typeface="Segoe UI" panose="020B0502040204020203" pitchFamily="34" charset="0"/>
                <a:ea typeface="メイリオ" panose="020B0604030504040204" pitchFamily="50" charset="-128"/>
              </a:rPr>
              <a:t>PEEP</a:t>
            </a:r>
            <a:r>
              <a:rPr kumimoji="1" lang="ja-JP" altLang="en-US" dirty="0">
                <a:latin typeface="Segoe UI" panose="020B0502040204020203" pitchFamily="34" charset="0"/>
                <a:ea typeface="メイリオ" panose="020B0604030504040204" pitchFamily="50" charset="-128"/>
              </a:rPr>
              <a:t>弁付のアンビューバッグを使用</a:t>
            </a:r>
          </a:p>
        </p:txBody>
      </p:sp>
      <p:sp>
        <p:nvSpPr>
          <p:cNvPr id="22" name="テキスト ボックス 21">
            <a:extLst>
              <a:ext uri="{FF2B5EF4-FFF2-40B4-BE49-F238E27FC236}">
                <a16:creationId xmlns:a16="http://schemas.microsoft.com/office/drawing/2014/main" id="{B970653C-DC4D-40B1-843F-1E51DF7BCF2B}"/>
              </a:ext>
            </a:extLst>
          </p:cNvPr>
          <p:cNvSpPr txBox="1"/>
          <p:nvPr/>
        </p:nvSpPr>
        <p:spPr>
          <a:xfrm>
            <a:off x="5436096" y="169200"/>
            <a:ext cx="3029997"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3-4.</a:t>
            </a:r>
            <a:r>
              <a:rPr lang="ja-JP" altLang="en-US" sz="1400" b="1" dirty="0">
                <a:solidFill>
                  <a:schemeClr val="bg1"/>
                </a:solidFill>
                <a:latin typeface="游ゴシック" panose="020B0400000000000000" pitchFamily="50" charset="-128"/>
                <a:ea typeface="游ゴシック" panose="020B0400000000000000" pitchFamily="50" charset="-128"/>
              </a:rPr>
              <a:t>人工呼吸器使用者の緊急時対応</a:t>
            </a:r>
          </a:p>
        </p:txBody>
      </p:sp>
      <p:sp>
        <p:nvSpPr>
          <p:cNvPr id="18" name="テキスト ボックス 17">
            <a:extLst>
              <a:ext uri="{FF2B5EF4-FFF2-40B4-BE49-F238E27FC236}">
                <a16:creationId xmlns:a16="http://schemas.microsoft.com/office/drawing/2014/main" id="{535ABB18-626F-427A-B624-F621619011C9}"/>
              </a:ext>
            </a:extLst>
          </p:cNvPr>
          <p:cNvSpPr txBox="1"/>
          <p:nvPr/>
        </p:nvSpPr>
        <p:spPr>
          <a:xfrm>
            <a:off x="423843" y="6438528"/>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19" name="スライド番号プレースホルダー 1">
            <a:extLst>
              <a:ext uri="{FF2B5EF4-FFF2-40B4-BE49-F238E27FC236}">
                <a16:creationId xmlns:a16="http://schemas.microsoft.com/office/drawing/2014/main" id="{2114467E-1E4B-4431-A1B6-B6D7B3D837B6}"/>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46</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9707451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テキスト ボックス 9">
            <a:extLst>
              <a:ext uri="{FF2B5EF4-FFF2-40B4-BE49-F238E27FC236}">
                <a16:creationId xmlns:a16="http://schemas.microsoft.com/office/drawing/2014/main" id="{C95FFD86-4AE6-4E9B-9845-2390FFFBC74A}"/>
              </a:ext>
            </a:extLst>
          </p:cNvPr>
          <p:cNvSpPr txBox="1">
            <a:spLocks noChangeArrowheads="1"/>
          </p:cNvSpPr>
          <p:nvPr/>
        </p:nvSpPr>
        <p:spPr bwMode="auto">
          <a:xfrm>
            <a:off x="252000" y="1260000"/>
            <a:ext cx="857989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800" dirty="0">
                <a:latin typeface="Segoe UI" panose="020B0502040204020203" pitchFamily="34" charset="0"/>
                <a:ea typeface="メイリオ" panose="020B0604030504040204" pitchFamily="50" charset="-128"/>
              </a:rPr>
              <a:t>アンビューバッグの</a:t>
            </a:r>
            <a:r>
              <a:rPr lang="ja-JP" altLang="en-US" sz="2800" dirty="0">
                <a:solidFill>
                  <a:srgbClr val="C00000"/>
                </a:solidFill>
                <a:latin typeface="Segoe UI" panose="020B0502040204020203" pitchFamily="34" charset="0"/>
                <a:ea typeface="メイリオ" panose="020B0604030504040204" pitchFamily="50" charset="-128"/>
              </a:rPr>
              <a:t>押す力・速さ</a:t>
            </a:r>
            <a:r>
              <a:rPr lang="ja-JP" altLang="en-US" sz="2800" dirty="0">
                <a:latin typeface="Segoe UI" panose="020B0502040204020203" pitchFamily="34" charset="0"/>
                <a:ea typeface="メイリオ" panose="020B0604030504040204" pitchFamily="50" charset="-128"/>
              </a:rPr>
              <a:t>によって対象者に送られる</a:t>
            </a:r>
            <a:r>
              <a:rPr lang="ja-JP" altLang="en-US" sz="2800" dirty="0">
                <a:solidFill>
                  <a:srgbClr val="C00000"/>
                </a:solidFill>
                <a:latin typeface="Segoe UI" panose="020B0502040204020203" pitchFamily="34" charset="0"/>
                <a:ea typeface="メイリオ" panose="020B0604030504040204" pitchFamily="50" charset="-128"/>
              </a:rPr>
              <a:t>空気の量や圧力</a:t>
            </a:r>
            <a:r>
              <a:rPr lang="ja-JP" altLang="en-US" sz="2800" dirty="0">
                <a:latin typeface="Segoe UI" panose="020B0502040204020203" pitchFamily="34" charset="0"/>
                <a:ea typeface="メイリオ" panose="020B0604030504040204" pitchFamily="50" charset="-128"/>
              </a:rPr>
              <a:t>が</a:t>
            </a:r>
            <a:r>
              <a:rPr lang="ja-JP" altLang="en-US" sz="2800" dirty="0">
                <a:solidFill>
                  <a:srgbClr val="C00000"/>
                </a:solidFill>
                <a:latin typeface="Segoe UI" panose="020B0502040204020203" pitchFamily="34" charset="0"/>
                <a:ea typeface="メイリオ" panose="020B0604030504040204" pitchFamily="50" charset="-128"/>
              </a:rPr>
              <a:t>変化</a:t>
            </a:r>
            <a:r>
              <a:rPr lang="ja-JP" altLang="en-US" sz="2800" dirty="0">
                <a:latin typeface="Segoe UI" panose="020B0502040204020203" pitchFamily="34" charset="0"/>
                <a:ea typeface="メイリオ" panose="020B0604030504040204" pitchFamily="50" charset="-128"/>
              </a:rPr>
              <a:t>します。</a:t>
            </a:r>
            <a:endParaRPr lang="en-US" altLang="ja-JP" sz="2800" dirty="0">
              <a:latin typeface="Segoe UI" panose="020B0502040204020203" pitchFamily="34" charset="0"/>
              <a:ea typeface="メイリオ" panose="020B0604030504040204" pitchFamily="50" charset="-128"/>
            </a:endParaRPr>
          </a:p>
          <a:p>
            <a:pPr eaLnBrk="1" hangingPunct="1">
              <a:spcBef>
                <a:spcPct val="0"/>
              </a:spcBef>
              <a:buFontTx/>
              <a:buNone/>
            </a:pPr>
            <a:r>
              <a:rPr lang="ja-JP" altLang="en-US" sz="2800" dirty="0">
                <a:solidFill>
                  <a:srgbClr val="C00000"/>
                </a:solidFill>
                <a:latin typeface="Segoe UI" panose="020B0502040204020203" pitchFamily="34" charset="0"/>
                <a:ea typeface="メイリオ" panose="020B0604030504040204" pitchFamily="50" charset="-128"/>
              </a:rPr>
              <a:t>無理な加圧は避けましょう。</a:t>
            </a:r>
            <a:endParaRPr lang="en-US" altLang="ja-JP" sz="2800" dirty="0">
              <a:latin typeface="Segoe UI" panose="020B0502040204020203" pitchFamily="34" charset="0"/>
              <a:ea typeface="メイリオ" panose="020B0604030504040204" pitchFamily="50" charset="-128"/>
            </a:endParaRPr>
          </a:p>
          <a:p>
            <a:pPr eaLnBrk="1" hangingPunct="1">
              <a:spcBef>
                <a:spcPct val="0"/>
              </a:spcBef>
              <a:buFontTx/>
              <a:buNone/>
            </a:pPr>
            <a:r>
              <a:rPr lang="ja-JP" altLang="en-US" sz="2800" dirty="0">
                <a:latin typeface="Segoe UI" panose="020B0502040204020203" pitchFamily="34" charset="0"/>
                <a:ea typeface="メイリオ" panose="020B0604030504040204" pitchFamily="50" charset="-128"/>
              </a:rPr>
              <a:t>対象者の</a:t>
            </a:r>
            <a:r>
              <a:rPr lang="ja-JP" altLang="en-US" sz="2800" dirty="0">
                <a:solidFill>
                  <a:srgbClr val="C00000"/>
                </a:solidFill>
                <a:latin typeface="Segoe UI" panose="020B0502040204020203" pitchFamily="34" charset="0"/>
                <a:ea typeface="メイリオ" panose="020B0604030504040204" pitchFamily="50" charset="-128"/>
              </a:rPr>
              <a:t>換気量</a:t>
            </a:r>
            <a:r>
              <a:rPr lang="ja-JP" altLang="en-US" sz="2800" dirty="0">
                <a:latin typeface="Segoe UI" panose="020B0502040204020203" pitchFamily="34" charset="0"/>
                <a:ea typeface="メイリオ" panose="020B0604030504040204" pitchFamily="50" charset="-128"/>
              </a:rPr>
              <a:t>と</a:t>
            </a:r>
            <a:r>
              <a:rPr lang="ja-JP" altLang="en-US" sz="2800" dirty="0">
                <a:solidFill>
                  <a:srgbClr val="C00000"/>
                </a:solidFill>
                <a:latin typeface="Segoe UI" panose="020B0502040204020203" pitchFamily="34" charset="0"/>
                <a:ea typeface="メイリオ" panose="020B0604030504040204" pitchFamily="50" charset="-128"/>
              </a:rPr>
              <a:t>呼吸回数</a:t>
            </a:r>
            <a:r>
              <a:rPr lang="ja-JP" altLang="en-US" sz="2800" dirty="0">
                <a:latin typeface="Segoe UI" panose="020B0502040204020203" pitchFamily="34" charset="0"/>
                <a:ea typeface="メイリオ" panose="020B0604030504040204" pitchFamily="50" charset="-128"/>
              </a:rPr>
              <a:t>を覚えておきましょう。</a:t>
            </a:r>
          </a:p>
        </p:txBody>
      </p:sp>
      <p:sp>
        <p:nvSpPr>
          <p:cNvPr id="4" name="タイトル 3">
            <a:extLst>
              <a:ext uri="{FF2B5EF4-FFF2-40B4-BE49-F238E27FC236}">
                <a16:creationId xmlns:a16="http://schemas.microsoft.com/office/drawing/2014/main" id="{A3667CFC-7913-410A-94B9-AE1E9BA235A4}"/>
              </a:ext>
            </a:extLst>
          </p:cNvPr>
          <p:cNvSpPr>
            <a:spLocks noGrp="1"/>
          </p:cNvSpPr>
          <p:nvPr>
            <p:ph type="title"/>
          </p:nvPr>
        </p:nvSpPr>
        <p:spPr/>
        <p:txBody>
          <a:bodyPr>
            <a:normAutofit fontScale="90000"/>
          </a:bodyPr>
          <a:lstStyle/>
          <a:p>
            <a:r>
              <a:rPr lang="ja-JP" altLang="en-US" dirty="0"/>
              <a:t>アンビューバッグの知識：注意事項、予備知識</a:t>
            </a:r>
            <a:endParaRPr kumimoji="1" lang="ja-JP" altLang="en-US" dirty="0"/>
          </a:p>
        </p:txBody>
      </p:sp>
      <p:pic>
        <p:nvPicPr>
          <p:cNvPr id="9" name="図 14">
            <a:extLst>
              <a:ext uri="{FF2B5EF4-FFF2-40B4-BE49-F238E27FC236}">
                <a16:creationId xmlns:a16="http://schemas.microsoft.com/office/drawing/2014/main" id="{0486A8C8-B9D2-4BE7-B4B9-AECD33237F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569416" y="3140968"/>
            <a:ext cx="3179296" cy="2480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図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196" y="3186911"/>
            <a:ext cx="4068897" cy="2480400"/>
          </a:xfrm>
          <a:prstGeom prst="rect">
            <a:avLst/>
          </a:prstGeom>
        </p:spPr>
      </p:pic>
      <p:sp>
        <p:nvSpPr>
          <p:cNvPr id="11" name="テキスト ボックス 15">
            <a:extLst>
              <a:ext uri="{FF2B5EF4-FFF2-40B4-BE49-F238E27FC236}">
                <a16:creationId xmlns:a16="http://schemas.microsoft.com/office/drawing/2014/main" id="{8F4B4757-0489-4C97-9A7A-A8251779314E}"/>
              </a:ext>
            </a:extLst>
          </p:cNvPr>
          <p:cNvSpPr txBox="1">
            <a:spLocks noChangeArrowheads="1"/>
          </p:cNvSpPr>
          <p:nvPr/>
        </p:nvSpPr>
        <p:spPr bwMode="auto">
          <a:xfrm>
            <a:off x="385041" y="5733256"/>
            <a:ext cx="836367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dirty="0">
                <a:latin typeface="Segoe UI" panose="020B0502040204020203" pitchFamily="34" charset="0"/>
                <a:ea typeface="メイリオ" panose="020B0604030504040204" pitchFamily="50" charset="-128"/>
              </a:rPr>
              <a:t>換気量計やゴム製の袋（テストラング）があれば、片手でどのくらいの力でバッグを押せば、指示された換気量に近いか、確認できるでしょう。</a:t>
            </a:r>
          </a:p>
        </p:txBody>
      </p:sp>
      <p:cxnSp>
        <p:nvCxnSpPr>
          <p:cNvPr id="6" name="直線矢印コネクタ 5"/>
          <p:cNvCxnSpPr/>
          <p:nvPr/>
        </p:nvCxnSpPr>
        <p:spPr>
          <a:xfrm flipH="1" flipV="1">
            <a:off x="4049818" y="3666263"/>
            <a:ext cx="517058" cy="203278"/>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4792667" y="4877653"/>
            <a:ext cx="1723549" cy="426646"/>
          </a:xfrm>
          <a:prstGeom prst="rect">
            <a:avLst/>
          </a:prstGeom>
          <a:solidFill>
            <a:schemeClr val="bg1"/>
          </a:solidFill>
          <a:ln w="12700">
            <a:solidFill>
              <a:srgbClr val="0000CC"/>
            </a:solidFill>
          </a:ln>
        </p:spPr>
        <p:txBody>
          <a:bodyPr wrap="none" tIns="72000" bIns="36000" rtlCol="0" anchor="ctr" anchorCtr="0">
            <a:spAutoFit/>
          </a:bodyPr>
          <a:lstStyle/>
          <a:p>
            <a:pPr algn="ctr"/>
            <a:r>
              <a:rPr kumimoji="1" lang="ja-JP" altLang="en-US" sz="2000" dirty="0">
                <a:ea typeface="メイリオ" panose="020B0604030504040204" pitchFamily="50" charset="-128"/>
              </a:rPr>
              <a:t>テストラング</a:t>
            </a:r>
            <a:endParaRPr kumimoji="1" lang="en-US" altLang="ja-JP" sz="2000" dirty="0">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C6AB1166-D88B-4841-A364-132AFBC74A73}"/>
              </a:ext>
            </a:extLst>
          </p:cNvPr>
          <p:cNvSpPr txBox="1"/>
          <p:nvPr/>
        </p:nvSpPr>
        <p:spPr>
          <a:xfrm>
            <a:off x="5436096" y="169200"/>
            <a:ext cx="3029997"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3-4.</a:t>
            </a:r>
            <a:r>
              <a:rPr lang="ja-JP" altLang="en-US" sz="1400" b="1" dirty="0">
                <a:solidFill>
                  <a:schemeClr val="bg1"/>
                </a:solidFill>
                <a:latin typeface="游ゴシック" panose="020B0400000000000000" pitchFamily="50" charset="-128"/>
                <a:ea typeface="游ゴシック" panose="020B0400000000000000" pitchFamily="50" charset="-128"/>
              </a:rPr>
              <a:t>人工呼吸器使用者の緊急時対応</a:t>
            </a:r>
          </a:p>
        </p:txBody>
      </p:sp>
      <p:cxnSp>
        <p:nvCxnSpPr>
          <p:cNvPr id="12" name="直線矢印コネクタ 11"/>
          <p:cNvCxnSpPr/>
          <p:nvPr/>
        </p:nvCxnSpPr>
        <p:spPr>
          <a:xfrm>
            <a:off x="5836279" y="4035160"/>
            <a:ext cx="1026865" cy="294429"/>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4356024" y="3590925"/>
            <a:ext cx="1800152" cy="738664"/>
          </a:xfrm>
          <a:prstGeom prst="rect">
            <a:avLst/>
          </a:prstGeom>
          <a:solidFill>
            <a:schemeClr val="bg1"/>
          </a:solidFill>
          <a:ln w="12700">
            <a:solidFill>
              <a:schemeClr val="accent6"/>
            </a:solidFill>
          </a:ln>
        </p:spPr>
        <p:txBody>
          <a:bodyPr wrap="square" rtlCol="0">
            <a:spAutoFit/>
          </a:bodyPr>
          <a:lstStyle/>
          <a:p>
            <a:r>
              <a:rPr kumimoji="1" lang="ja-JP" altLang="en-US" sz="2400" dirty="0">
                <a:ea typeface="メイリオ" panose="020B0604030504040204" pitchFamily="50" charset="-128"/>
              </a:rPr>
              <a:t>換気量計</a:t>
            </a:r>
            <a:endParaRPr kumimoji="1" lang="en-US" altLang="ja-JP" sz="2400" dirty="0">
              <a:ea typeface="メイリオ" panose="020B0604030504040204" pitchFamily="50" charset="-128"/>
            </a:endParaRPr>
          </a:p>
          <a:p>
            <a:r>
              <a:rPr kumimoji="1" lang="ja-JP" altLang="en-US" dirty="0">
                <a:ea typeface="メイリオ" panose="020B0604030504040204" pitchFamily="50" charset="-128"/>
              </a:rPr>
              <a:t>ハロースケール</a:t>
            </a:r>
          </a:p>
        </p:txBody>
      </p:sp>
      <p:sp>
        <p:nvSpPr>
          <p:cNvPr id="13" name="テキスト ボックス 12">
            <a:extLst>
              <a:ext uri="{FF2B5EF4-FFF2-40B4-BE49-F238E27FC236}">
                <a16:creationId xmlns:a16="http://schemas.microsoft.com/office/drawing/2014/main" id="{A2FE1A2C-384B-40F6-8E97-B9421018FA52}"/>
              </a:ext>
            </a:extLst>
          </p:cNvPr>
          <p:cNvSpPr txBox="1"/>
          <p:nvPr/>
        </p:nvSpPr>
        <p:spPr>
          <a:xfrm>
            <a:off x="423843" y="6366520"/>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14" name="スライド番号プレースホルダー 1">
            <a:extLst>
              <a:ext uri="{FF2B5EF4-FFF2-40B4-BE49-F238E27FC236}">
                <a16:creationId xmlns:a16="http://schemas.microsoft.com/office/drawing/2014/main" id="{C5EB374A-E336-4ACD-8A64-F9C6050E5856}"/>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47</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0676046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6CEB081B-0516-4605-BE70-9825BDA18C21}"/>
              </a:ext>
            </a:extLst>
          </p:cNvPr>
          <p:cNvSpPr txBox="1"/>
          <p:nvPr/>
        </p:nvSpPr>
        <p:spPr>
          <a:xfrm>
            <a:off x="395288" y="1311726"/>
            <a:ext cx="8353425" cy="4108817"/>
          </a:xfrm>
          <a:prstGeom prst="rect">
            <a:avLst/>
          </a:prstGeom>
          <a:noFill/>
        </p:spPr>
        <p:txBody>
          <a:bodyPr wrap="square" lIns="0" tIns="0" rIns="0" bIns="0">
            <a:spAutoFit/>
          </a:bodyPr>
          <a:lstStyle/>
          <a:p>
            <a:pPr algn="just" eaLnBrk="1" hangingPunct="1">
              <a:spcBef>
                <a:spcPts val="3000"/>
              </a:spcBef>
              <a:defRPr/>
            </a:pPr>
            <a:r>
              <a:rPr lang="ja-JP" altLang="en-US" sz="3100" dirty="0">
                <a:latin typeface="Segoe UI" panose="020B0502040204020203" pitchFamily="34" charset="0"/>
                <a:ea typeface="メイリオ" panose="020B0604030504040204" pitchFamily="50" charset="-128"/>
              </a:rPr>
              <a:t>１分間に</a:t>
            </a:r>
            <a:r>
              <a:rPr lang="en-US" altLang="ja-JP" sz="3100" dirty="0">
                <a:latin typeface="Segoe UI" panose="020B0502040204020203" pitchFamily="34" charset="0"/>
                <a:ea typeface="メイリオ" panose="020B0604030504040204" pitchFamily="50" charset="-128"/>
              </a:rPr>
              <a:t>12</a:t>
            </a:r>
            <a:r>
              <a:rPr lang="ja-JP" altLang="en-US" sz="3100" dirty="0">
                <a:latin typeface="Segoe UI" panose="020B0502040204020203" pitchFamily="34" charset="0"/>
                <a:ea typeface="メイリオ" panose="020B0604030504040204" pitchFamily="50" charset="-128"/>
              </a:rPr>
              <a:t>回の呼吸数ならば、５秒毎に片手でバッグを１～２秒かけて押し、その時対象者の胸が膨らむのを観察しましょう。</a:t>
            </a:r>
            <a:endParaRPr lang="en-US" altLang="ja-JP" sz="3100" dirty="0">
              <a:latin typeface="Segoe UI" panose="020B0502040204020203" pitchFamily="34" charset="0"/>
              <a:ea typeface="メイリオ" panose="020B0604030504040204" pitchFamily="50" charset="-128"/>
            </a:endParaRPr>
          </a:p>
          <a:p>
            <a:pPr algn="just" eaLnBrk="1" hangingPunct="1">
              <a:spcBef>
                <a:spcPts val="3000"/>
              </a:spcBef>
              <a:defRPr/>
            </a:pPr>
            <a:r>
              <a:rPr lang="ja-JP" altLang="en-US" sz="3100" dirty="0">
                <a:latin typeface="Segoe UI" panose="020B0502040204020203" pitchFamily="34" charset="0"/>
                <a:ea typeface="メイリオ" panose="020B0604030504040204" pitchFamily="50" charset="-128"/>
              </a:rPr>
              <a:t>次にアンビューバッグから速やかに手をはなすと、胸がしぼんで呼気に移行します。</a:t>
            </a:r>
            <a:endParaRPr lang="en-US" altLang="ja-JP" sz="3100" dirty="0">
              <a:latin typeface="Segoe UI" panose="020B0502040204020203" pitchFamily="34" charset="0"/>
              <a:ea typeface="メイリオ" panose="020B0604030504040204" pitchFamily="50" charset="-128"/>
            </a:endParaRPr>
          </a:p>
          <a:p>
            <a:pPr algn="just" eaLnBrk="1" hangingPunct="1">
              <a:spcBef>
                <a:spcPts val="3000"/>
              </a:spcBef>
              <a:defRPr/>
            </a:pPr>
            <a:r>
              <a:rPr lang="ja-JP" altLang="en-US" sz="3100" dirty="0">
                <a:latin typeface="Segoe UI" panose="020B0502040204020203" pitchFamily="34" charset="0"/>
                <a:ea typeface="メイリオ" panose="020B0604030504040204" pitchFamily="50" charset="-128"/>
              </a:rPr>
              <a:t>この操作を繰り返します。対象者の表情の観察、パルスオキシメーターの値も参考にします。</a:t>
            </a:r>
          </a:p>
        </p:txBody>
      </p:sp>
      <p:sp>
        <p:nvSpPr>
          <p:cNvPr id="3" name="タイトル 2">
            <a:extLst>
              <a:ext uri="{FF2B5EF4-FFF2-40B4-BE49-F238E27FC236}">
                <a16:creationId xmlns:a16="http://schemas.microsoft.com/office/drawing/2014/main" id="{95E6F3FD-5D78-4215-A065-C08C7509302C}"/>
              </a:ext>
            </a:extLst>
          </p:cNvPr>
          <p:cNvSpPr>
            <a:spLocks noGrp="1"/>
          </p:cNvSpPr>
          <p:nvPr>
            <p:ph type="title"/>
          </p:nvPr>
        </p:nvSpPr>
        <p:spPr/>
        <p:txBody>
          <a:bodyPr>
            <a:normAutofit fontScale="90000"/>
          </a:bodyPr>
          <a:lstStyle/>
          <a:p>
            <a:r>
              <a:rPr lang="ja-JP" altLang="en-US" sz="2600" dirty="0"/>
              <a:t>アンビューバッグの知識：実施するときは、あわてないで！</a:t>
            </a:r>
          </a:p>
        </p:txBody>
      </p:sp>
      <p:sp>
        <p:nvSpPr>
          <p:cNvPr id="7" name="テキスト ボックス 6">
            <a:extLst>
              <a:ext uri="{FF2B5EF4-FFF2-40B4-BE49-F238E27FC236}">
                <a16:creationId xmlns:a16="http://schemas.microsoft.com/office/drawing/2014/main" id="{ED54B488-CEA9-465C-B4A1-03DBDEC89F8A}"/>
              </a:ext>
            </a:extLst>
          </p:cNvPr>
          <p:cNvSpPr txBox="1"/>
          <p:nvPr/>
        </p:nvSpPr>
        <p:spPr>
          <a:xfrm>
            <a:off x="5436096" y="169200"/>
            <a:ext cx="3029997"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3-4.</a:t>
            </a:r>
            <a:r>
              <a:rPr lang="ja-JP" altLang="en-US" sz="1400" b="1" dirty="0">
                <a:solidFill>
                  <a:schemeClr val="bg1"/>
                </a:solidFill>
                <a:latin typeface="游ゴシック" panose="020B0400000000000000" pitchFamily="50" charset="-128"/>
                <a:ea typeface="游ゴシック" panose="020B0400000000000000" pitchFamily="50" charset="-128"/>
              </a:rPr>
              <a:t>人工呼吸器使用者の緊急時対応</a:t>
            </a:r>
          </a:p>
        </p:txBody>
      </p:sp>
      <p:sp>
        <p:nvSpPr>
          <p:cNvPr id="8" name="テキスト ボックス 7">
            <a:extLst>
              <a:ext uri="{FF2B5EF4-FFF2-40B4-BE49-F238E27FC236}">
                <a16:creationId xmlns:a16="http://schemas.microsoft.com/office/drawing/2014/main" id="{0DE2E501-B129-481C-8688-46EEDA773532}"/>
              </a:ext>
            </a:extLst>
          </p:cNvPr>
          <p:cNvSpPr txBox="1"/>
          <p:nvPr/>
        </p:nvSpPr>
        <p:spPr>
          <a:xfrm>
            <a:off x="423843" y="5358408"/>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6" name="スライド番号プレースホルダー 1">
            <a:extLst>
              <a:ext uri="{FF2B5EF4-FFF2-40B4-BE49-F238E27FC236}">
                <a16:creationId xmlns:a16="http://schemas.microsoft.com/office/drawing/2014/main" id="{0AEDD951-1B78-4624-BBF2-F3D1376EC99A}"/>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48</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9056710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字幕 2">
            <a:extLst>
              <a:ext uri="{FF2B5EF4-FFF2-40B4-BE49-F238E27FC236}">
                <a16:creationId xmlns:a16="http://schemas.microsoft.com/office/drawing/2014/main" id="{58EBF314-0387-48F0-BE1D-441CDBC022A4}"/>
              </a:ext>
            </a:extLst>
          </p:cNvPr>
          <p:cNvSpPr>
            <a:spLocks noGrp="1"/>
          </p:cNvSpPr>
          <p:nvPr>
            <p:ph type="subTitle" idx="1"/>
          </p:nvPr>
        </p:nvSpPr>
        <p:spPr>
          <a:xfrm>
            <a:off x="1187624" y="3717032"/>
            <a:ext cx="6760840" cy="2400672"/>
          </a:xfrm>
        </p:spPr>
        <p:txBody>
          <a:bodyPr>
            <a:noAutofit/>
          </a:bodyPr>
          <a:lstStyle/>
          <a:p>
            <a:r>
              <a:rPr lang="ja-JP" altLang="en-US" sz="2000" dirty="0"/>
              <a:t>　　</a:t>
            </a:r>
            <a:r>
              <a:rPr lang="en-US" altLang="ja-JP" sz="2000" dirty="0"/>
              <a:t>4-1. </a:t>
            </a:r>
            <a:r>
              <a:rPr lang="ja-JP" altLang="en-US" sz="2000" dirty="0"/>
              <a:t>喀痰を吸引する部位の解剖 </a:t>
            </a:r>
          </a:p>
          <a:p>
            <a:r>
              <a:rPr lang="ja-JP" altLang="en-US" sz="2000" dirty="0"/>
              <a:t>　　</a:t>
            </a:r>
            <a:r>
              <a:rPr lang="en-US" altLang="ja-JP" sz="2000" dirty="0"/>
              <a:t>4-2. </a:t>
            </a:r>
            <a:r>
              <a:rPr lang="ja-JP" altLang="en-US" sz="2000" dirty="0"/>
              <a:t>喀痰吸引の基本</a:t>
            </a:r>
          </a:p>
          <a:p>
            <a:r>
              <a:rPr lang="ja-JP" altLang="en-US" sz="2000" dirty="0"/>
              <a:t>　　</a:t>
            </a:r>
            <a:r>
              <a:rPr lang="en-US" altLang="ja-JP" sz="2000" dirty="0"/>
              <a:t>4-3. </a:t>
            </a:r>
            <a:r>
              <a:rPr lang="ja-JP" altLang="en-US" sz="2000" dirty="0"/>
              <a:t>喀痰吸引のコツと注意点</a:t>
            </a:r>
          </a:p>
          <a:p>
            <a:r>
              <a:rPr lang="ja-JP" altLang="en-US" sz="2000" dirty="0"/>
              <a:t>　　</a:t>
            </a:r>
            <a:r>
              <a:rPr lang="en-US" altLang="ja-JP" sz="2000" dirty="0"/>
              <a:t>4-4. </a:t>
            </a:r>
            <a:r>
              <a:rPr lang="ja-JP" altLang="en-US" sz="2000" dirty="0"/>
              <a:t>喀痰吸引の物品・手順</a:t>
            </a:r>
            <a:endParaRPr lang="en-US" altLang="ja-JP" sz="2000" dirty="0"/>
          </a:p>
          <a:p>
            <a:r>
              <a:rPr lang="ja-JP" altLang="en-US" sz="2000" dirty="0"/>
              <a:t>　　</a:t>
            </a:r>
            <a:r>
              <a:rPr lang="en-US" altLang="ja-JP" sz="2000" dirty="0"/>
              <a:t>4-5. </a:t>
            </a:r>
            <a:r>
              <a:rPr lang="ja-JP" altLang="en-US" sz="2000" dirty="0"/>
              <a:t>演習の手順</a:t>
            </a:r>
            <a:r>
              <a:rPr lang="ja-JP" altLang="en-US" sz="2000" dirty="0" err="1"/>
              <a:t>ー</a:t>
            </a:r>
            <a:r>
              <a:rPr lang="ja-JP" altLang="en-US" sz="2000" dirty="0"/>
              <a:t>口腔内・鼻腔内吸引</a:t>
            </a:r>
          </a:p>
          <a:p>
            <a:r>
              <a:rPr lang="ja-JP" altLang="en-US" sz="2000" dirty="0"/>
              <a:t>　　</a:t>
            </a:r>
            <a:r>
              <a:rPr lang="en-US" altLang="ja-JP" sz="2000" dirty="0"/>
              <a:t>4-6. </a:t>
            </a:r>
            <a:r>
              <a:rPr lang="ja-JP" altLang="en-US" sz="2000" dirty="0"/>
              <a:t>演習の手順</a:t>
            </a:r>
            <a:r>
              <a:rPr lang="ja-JP" altLang="en-US" sz="2000" dirty="0" err="1"/>
              <a:t>ー</a:t>
            </a:r>
            <a:r>
              <a:rPr lang="ja-JP" altLang="en-US" sz="2000" dirty="0"/>
              <a:t>気管カニューレ内吸引</a:t>
            </a:r>
          </a:p>
          <a:p>
            <a:r>
              <a:rPr lang="ja-JP" altLang="en-US" sz="2000" dirty="0"/>
              <a:t>　　</a:t>
            </a:r>
            <a:r>
              <a:rPr lang="en-US" altLang="ja-JP" sz="2000" dirty="0"/>
              <a:t>4-7. </a:t>
            </a:r>
            <a:r>
              <a:rPr lang="ja-JP" altLang="en-US" sz="2000" dirty="0"/>
              <a:t>ヒヤリ・ハット、アクシデント</a:t>
            </a:r>
          </a:p>
        </p:txBody>
      </p:sp>
      <p:sp>
        <p:nvSpPr>
          <p:cNvPr id="11" name="タイトル 1">
            <a:extLst>
              <a:ext uri="{FF2B5EF4-FFF2-40B4-BE49-F238E27FC236}">
                <a16:creationId xmlns:a16="http://schemas.microsoft.com/office/drawing/2014/main" id="{95D2CED1-6FA3-4114-ADB8-F7C2833383C1}"/>
              </a:ext>
            </a:extLst>
          </p:cNvPr>
          <p:cNvSpPr txBox="1">
            <a:spLocks/>
          </p:cNvSpPr>
          <p:nvPr/>
        </p:nvSpPr>
        <p:spPr>
          <a:xfrm>
            <a:off x="683568" y="1700808"/>
            <a:ext cx="7772400" cy="158417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baseline="0">
                <a:solidFill>
                  <a:schemeClr val="tx1"/>
                </a:solidFill>
                <a:latin typeface="Segoe UI" panose="020B0502040204020203" pitchFamily="34" charset="0"/>
                <a:ea typeface="メイリオ" panose="020B0604030504040204" pitchFamily="50" charset="-128"/>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4400" b="1"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j-cs"/>
              </a:rPr>
              <a:t>４．喀痰の吸引</a:t>
            </a:r>
          </a:p>
        </p:txBody>
      </p:sp>
    </p:spTree>
    <p:extLst>
      <p:ext uri="{BB962C8B-B14F-4D97-AF65-F5344CB8AC3E}">
        <p14:creationId xmlns:p14="http://schemas.microsoft.com/office/powerpoint/2010/main" val="41959067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テキスト ボックス 5">
            <a:extLst>
              <a:ext uri="{FF2B5EF4-FFF2-40B4-BE49-F238E27FC236}">
                <a16:creationId xmlns:a16="http://schemas.microsoft.com/office/drawing/2014/main" id="{0E54032A-38B6-49BA-81DC-D8CE7D9E5A42}"/>
              </a:ext>
            </a:extLst>
          </p:cNvPr>
          <p:cNvSpPr txBox="1">
            <a:spLocks noChangeArrowheads="1"/>
          </p:cNvSpPr>
          <p:nvPr/>
        </p:nvSpPr>
        <p:spPr bwMode="auto">
          <a:xfrm>
            <a:off x="5004049" y="2488322"/>
            <a:ext cx="3888432" cy="2673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顔と首の部位を、鼻を通る</a:t>
            </a:r>
            <a:endParaRPr kumimoji="1" lang="en-US" altLang="ja-JP" sz="24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正中線で２つに割り、右側</a:t>
            </a:r>
            <a:endParaRPr kumimoji="1" lang="en-US" altLang="ja-JP" sz="24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の部位の内側を示した図</a:t>
            </a:r>
            <a:endParaRPr kumimoji="1" lang="en-US" altLang="ja-JP" sz="24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0" marR="0" lvl="0" indent="0" algn="l" defTabSz="873125" rtl="0" eaLnBrk="1" fontAlgn="auto" latinLnBrk="0" hangingPunct="1">
              <a:lnSpc>
                <a:spcPct val="100000"/>
              </a:lnSpc>
              <a:spcBef>
                <a:spcPct val="0"/>
              </a:spcBef>
              <a:spcAft>
                <a:spcPts val="0"/>
              </a:spcAft>
              <a:buClrTx/>
              <a:buSzTx/>
              <a:buFontTx/>
              <a:buNone/>
              <a:tabLst/>
              <a:defRPr/>
            </a:pPr>
            <a:endParaRPr kumimoji="1" lang="en-US" altLang="ja-JP" sz="24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首の部分には、気管カニュ</a:t>
            </a:r>
            <a:endParaRPr kumimoji="1" lang="en-US" altLang="ja-JP" sz="24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noProof="0" dirty="0" err="1">
                <a:ln>
                  <a:noFill/>
                </a:ln>
                <a:solidFill>
                  <a:prstClr val="black"/>
                </a:solidFill>
                <a:effectLst/>
                <a:uLnTx/>
                <a:uFillTx/>
                <a:latin typeface="Segoe UI" panose="020B0502040204020203" pitchFamily="34" charset="0"/>
                <a:ea typeface="メイリオ" panose="020B0604030504040204" pitchFamily="50" charset="-128"/>
                <a:cs typeface="+mn-cs"/>
              </a:rPr>
              <a:t>ー</a:t>
            </a:r>
            <a:r>
              <a:rPr kumimoji="1" lang="ja-JP" altLang="en-US" sz="24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レが気管内に挿入されて</a:t>
            </a:r>
            <a:endParaRPr kumimoji="1" lang="en-US" altLang="ja-JP" sz="24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いる</a:t>
            </a:r>
          </a:p>
        </p:txBody>
      </p:sp>
      <p:sp>
        <p:nvSpPr>
          <p:cNvPr id="2" name="タイトル 1">
            <a:extLst>
              <a:ext uri="{FF2B5EF4-FFF2-40B4-BE49-F238E27FC236}">
                <a16:creationId xmlns:a16="http://schemas.microsoft.com/office/drawing/2014/main" id="{E276AFFB-A0D7-474D-9174-5DBF0BE32F81}"/>
              </a:ext>
            </a:extLst>
          </p:cNvPr>
          <p:cNvSpPr>
            <a:spLocks noGrp="1"/>
          </p:cNvSpPr>
          <p:nvPr>
            <p:ph type="title"/>
          </p:nvPr>
        </p:nvSpPr>
        <p:spPr/>
        <p:txBody>
          <a:bodyPr>
            <a:normAutofit fontScale="90000"/>
          </a:bodyPr>
          <a:lstStyle/>
          <a:p>
            <a:r>
              <a:rPr lang="ja-JP" altLang="en-US" dirty="0"/>
              <a:t>喀痰を吸引する部位の解剖（１）</a:t>
            </a:r>
            <a:endParaRPr kumimoji="1" lang="ja-JP" altLang="en-US" dirty="0"/>
          </a:p>
        </p:txBody>
      </p:sp>
      <p:sp>
        <p:nvSpPr>
          <p:cNvPr id="9" name="テキスト ボックス 8">
            <a:extLst>
              <a:ext uri="{FF2B5EF4-FFF2-40B4-BE49-F238E27FC236}">
                <a16:creationId xmlns:a16="http://schemas.microsoft.com/office/drawing/2014/main" id="{01ACC410-3E2E-4DD6-933D-A8A1FE74D718}"/>
              </a:ext>
            </a:extLst>
          </p:cNvPr>
          <p:cNvSpPr txBox="1"/>
          <p:nvPr/>
        </p:nvSpPr>
        <p:spPr>
          <a:xfrm>
            <a:off x="5580112" y="169200"/>
            <a:ext cx="2670924"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4-1.</a:t>
            </a:r>
            <a:r>
              <a:rPr lang="ja-JP" altLang="en-US" sz="1400" b="1" dirty="0">
                <a:solidFill>
                  <a:schemeClr val="bg1"/>
                </a:solidFill>
                <a:latin typeface="游ゴシック" panose="020B0400000000000000" pitchFamily="50" charset="-128"/>
                <a:ea typeface="游ゴシック" panose="020B0400000000000000" pitchFamily="50" charset="-128"/>
              </a:rPr>
              <a:t>喀痰を吸引する部位の解剖</a:t>
            </a:r>
          </a:p>
        </p:txBody>
      </p:sp>
      <p:pic>
        <p:nvPicPr>
          <p:cNvPr id="4" name="図 3">
            <a:extLst>
              <a:ext uri="{FF2B5EF4-FFF2-40B4-BE49-F238E27FC236}">
                <a16:creationId xmlns:a16="http://schemas.microsoft.com/office/drawing/2014/main" id="{841C5AA8-58FC-44D1-8213-08065C60EF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1640" y="1268760"/>
            <a:ext cx="3240360" cy="5367195"/>
          </a:xfrm>
          <a:prstGeom prst="rect">
            <a:avLst/>
          </a:prstGeom>
        </p:spPr>
      </p:pic>
      <p:sp>
        <p:nvSpPr>
          <p:cNvPr id="6" name="スライド番号プレースホルダー 1">
            <a:extLst>
              <a:ext uri="{FF2B5EF4-FFF2-40B4-BE49-F238E27FC236}">
                <a16:creationId xmlns:a16="http://schemas.microsoft.com/office/drawing/2014/main" id="{09BDAD0A-A0A5-4271-BE4E-8BC6E13EBB78}"/>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49</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7125499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7" descr="2_鼻中隔">
            <a:extLst>
              <a:ext uri="{FF2B5EF4-FFF2-40B4-BE49-F238E27FC236}">
                <a16:creationId xmlns:a16="http://schemas.microsoft.com/office/drawing/2014/main" id="{1C0D4008-9C6C-493B-814D-4A423D4D80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4870" y="1268760"/>
            <a:ext cx="6986166" cy="517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テキスト ボックス 4">
            <a:extLst>
              <a:ext uri="{FF2B5EF4-FFF2-40B4-BE49-F238E27FC236}">
                <a16:creationId xmlns:a16="http://schemas.microsoft.com/office/drawing/2014/main" id="{D38C8C30-F10F-4FC9-BD90-F5B743955A40}"/>
              </a:ext>
            </a:extLst>
          </p:cNvPr>
          <p:cNvSpPr txBox="1">
            <a:spLocks noChangeArrowheads="1"/>
          </p:cNvSpPr>
          <p:nvPr/>
        </p:nvSpPr>
        <p:spPr bwMode="auto">
          <a:xfrm>
            <a:off x="287338" y="4293096"/>
            <a:ext cx="3561785" cy="1934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左右の鼻腔を隔てる隔壁</a:t>
            </a:r>
            <a:endParaRPr kumimoji="1" lang="en-US" altLang="ja-JP" sz="24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左右に弯曲すると、</a:t>
            </a:r>
            <a:endParaRPr kumimoji="1" lang="en-US" altLang="ja-JP" sz="24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鼻中隔弯曲と言い、</a:t>
            </a:r>
            <a:endParaRPr kumimoji="1" lang="en-US" altLang="ja-JP" sz="24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鼻腔を狭くし、その側の</a:t>
            </a:r>
            <a:endParaRPr kumimoji="1" lang="en-US" altLang="ja-JP" sz="24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吸引がしづらくなる</a:t>
            </a:r>
          </a:p>
        </p:txBody>
      </p:sp>
      <p:sp>
        <p:nvSpPr>
          <p:cNvPr id="2" name="タイトル 1">
            <a:extLst>
              <a:ext uri="{FF2B5EF4-FFF2-40B4-BE49-F238E27FC236}">
                <a16:creationId xmlns:a16="http://schemas.microsoft.com/office/drawing/2014/main" id="{D6E693C4-851A-45AA-AD55-9C8A9B907ABF}"/>
              </a:ext>
            </a:extLst>
          </p:cNvPr>
          <p:cNvSpPr>
            <a:spLocks noGrp="1"/>
          </p:cNvSpPr>
          <p:nvPr>
            <p:ph type="title"/>
          </p:nvPr>
        </p:nvSpPr>
        <p:spPr/>
        <p:txBody>
          <a:bodyPr>
            <a:normAutofit fontScale="90000"/>
          </a:bodyPr>
          <a:lstStyle/>
          <a:p>
            <a:r>
              <a:rPr lang="ja-JP" altLang="en-US" dirty="0"/>
              <a:t>喀痰を吸引する部位の解剖（２）</a:t>
            </a:r>
            <a:endParaRPr kumimoji="1" lang="ja-JP" altLang="en-US" dirty="0"/>
          </a:p>
        </p:txBody>
      </p:sp>
      <p:sp>
        <p:nvSpPr>
          <p:cNvPr id="8" name="テキスト ボックス 7">
            <a:extLst>
              <a:ext uri="{FF2B5EF4-FFF2-40B4-BE49-F238E27FC236}">
                <a16:creationId xmlns:a16="http://schemas.microsoft.com/office/drawing/2014/main" id="{5D99B1AA-74C6-4117-9572-6FF8196E2160}"/>
              </a:ext>
            </a:extLst>
          </p:cNvPr>
          <p:cNvSpPr txBox="1"/>
          <p:nvPr/>
        </p:nvSpPr>
        <p:spPr>
          <a:xfrm>
            <a:off x="5580112" y="169200"/>
            <a:ext cx="2670924"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4-1.</a:t>
            </a:r>
            <a:r>
              <a:rPr lang="ja-JP" altLang="en-US" sz="1400" b="1" dirty="0">
                <a:solidFill>
                  <a:schemeClr val="bg1"/>
                </a:solidFill>
                <a:latin typeface="游ゴシック" panose="020B0400000000000000" pitchFamily="50" charset="-128"/>
                <a:ea typeface="游ゴシック" panose="020B0400000000000000" pitchFamily="50" charset="-128"/>
              </a:rPr>
              <a:t>喀痰を吸引する部位の解剖</a:t>
            </a:r>
          </a:p>
        </p:txBody>
      </p:sp>
      <p:sp>
        <p:nvSpPr>
          <p:cNvPr id="6" name="スライド番号プレースホルダー 1">
            <a:extLst>
              <a:ext uri="{FF2B5EF4-FFF2-40B4-BE49-F238E27FC236}">
                <a16:creationId xmlns:a16="http://schemas.microsoft.com/office/drawing/2014/main" id="{7F39DCC4-3820-4DC8-BCF1-4BB907701DB4}"/>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50</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7889166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0">
            <a:extLst>
              <a:ext uri="{FF2B5EF4-FFF2-40B4-BE49-F238E27FC236}">
                <a16:creationId xmlns:a16="http://schemas.microsoft.com/office/drawing/2014/main" id="{0AE1041F-0263-412A-A254-9C6986038BF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347864" y="1169368"/>
            <a:ext cx="5003825" cy="5355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テキスト ボックス 3">
            <a:extLst>
              <a:ext uri="{FF2B5EF4-FFF2-40B4-BE49-F238E27FC236}">
                <a16:creationId xmlns:a16="http://schemas.microsoft.com/office/drawing/2014/main" id="{45F11DEA-5D04-4C60-A712-8D78FF6B0333}"/>
              </a:ext>
            </a:extLst>
          </p:cNvPr>
          <p:cNvSpPr txBox="1">
            <a:spLocks noChangeArrowheads="1"/>
          </p:cNvSpPr>
          <p:nvPr/>
        </p:nvSpPr>
        <p:spPr bwMode="auto">
          <a:xfrm>
            <a:off x="323850" y="3846907"/>
            <a:ext cx="3561785" cy="230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鼻中隔を取り払った図</a:t>
            </a:r>
            <a:endParaRPr kumimoji="1" lang="en-US" altLang="ja-JP" sz="24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0" marR="0" lvl="0" indent="0" algn="l" defTabSz="873125" rtl="0" eaLnBrk="1" fontAlgn="auto" latinLnBrk="0" hangingPunct="1">
              <a:lnSpc>
                <a:spcPct val="100000"/>
              </a:lnSpc>
              <a:spcBef>
                <a:spcPct val="0"/>
              </a:spcBef>
              <a:spcAft>
                <a:spcPts val="0"/>
              </a:spcAft>
              <a:buClrTx/>
              <a:buSzTx/>
              <a:buFontTx/>
              <a:buNone/>
              <a:tabLst/>
              <a:defRPr/>
            </a:pPr>
            <a:endParaRPr kumimoji="1" lang="en-US" altLang="ja-JP" sz="24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鼻腔内には、</a:t>
            </a:r>
            <a:endParaRPr kumimoji="1" lang="en-US" altLang="ja-JP" sz="24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上、中、下鼻甲介という</a:t>
            </a:r>
            <a:endParaRPr kumimoji="1" lang="en-US" altLang="ja-JP" sz="24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垂れ下がった大きなヒダ</a:t>
            </a:r>
            <a:endParaRPr kumimoji="1" lang="en-US" altLang="ja-JP" sz="24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が存在する</a:t>
            </a:r>
          </a:p>
        </p:txBody>
      </p:sp>
      <p:sp>
        <p:nvSpPr>
          <p:cNvPr id="2" name="タイトル 1">
            <a:extLst>
              <a:ext uri="{FF2B5EF4-FFF2-40B4-BE49-F238E27FC236}">
                <a16:creationId xmlns:a16="http://schemas.microsoft.com/office/drawing/2014/main" id="{3F3ADDA5-1DA6-4243-91FC-3D86579100B8}"/>
              </a:ext>
            </a:extLst>
          </p:cNvPr>
          <p:cNvSpPr>
            <a:spLocks noGrp="1"/>
          </p:cNvSpPr>
          <p:nvPr>
            <p:ph type="title"/>
          </p:nvPr>
        </p:nvSpPr>
        <p:spPr/>
        <p:txBody>
          <a:bodyPr>
            <a:normAutofit fontScale="90000"/>
          </a:bodyPr>
          <a:lstStyle/>
          <a:p>
            <a:r>
              <a:rPr lang="ja-JP" altLang="en-US" dirty="0"/>
              <a:t>喀痰を吸引する部位の解剖（３）</a:t>
            </a:r>
            <a:endParaRPr kumimoji="1" lang="ja-JP" altLang="en-US" dirty="0"/>
          </a:p>
        </p:txBody>
      </p:sp>
      <p:sp>
        <p:nvSpPr>
          <p:cNvPr id="8" name="テキスト ボックス 7">
            <a:extLst>
              <a:ext uri="{FF2B5EF4-FFF2-40B4-BE49-F238E27FC236}">
                <a16:creationId xmlns:a16="http://schemas.microsoft.com/office/drawing/2014/main" id="{36590FFD-479C-4087-8A79-5DB8C49BE3B1}"/>
              </a:ext>
            </a:extLst>
          </p:cNvPr>
          <p:cNvSpPr txBox="1"/>
          <p:nvPr/>
        </p:nvSpPr>
        <p:spPr>
          <a:xfrm>
            <a:off x="5580112" y="169200"/>
            <a:ext cx="2670924"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4-1.</a:t>
            </a:r>
            <a:r>
              <a:rPr lang="ja-JP" altLang="en-US" sz="1400" b="1" dirty="0">
                <a:solidFill>
                  <a:schemeClr val="bg1"/>
                </a:solidFill>
                <a:latin typeface="游ゴシック" panose="020B0400000000000000" pitchFamily="50" charset="-128"/>
                <a:ea typeface="游ゴシック" panose="020B0400000000000000" pitchFamily="50" charset="-128"/>
              </a:rPr>
              <a:t>喀痰を吸引する部位の解剖</a:t>
            </a:r>
          </a:p>
        </p:txBody>
      </p:sp>
      <p:sp>
        <p:nvSpPr>
          <p:cNvPr id="6" name="スライド番号プレースホルダー 1">
            <a:extLst>
              <a:ext uri="{FF2B5EF4-FFF2-40B4-BE49-F238E27FC236}">
                <a16:creationId xmlns:a16="http://schemas.microsoft.com/office/drawing/2014/main" id="{ED13348E-F5A6-4106-9C9B-9571204B7EBE}"/>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51</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5745015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7" name="Picture 7" descr="鼻腔">
            <a:extLst>
              <a:ext uri="{FF2B5EF4-FFF2-40B4-BE49-F238E27FC236}">
                <a16:creationId xmlns:a16="http://schemas.microsoft.com/office/drawing/2014/main" id="{60D06F96-0503-40B6-B31D-3EE858114C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57" r="-2"/>
          <a:stretch>
            <a:fillRect/>
          </a:stretch>
        </p:blipFill>
        <p:spPr bwMode="auto">
          <a:xfrm>
            <a:off x="1080000" y="1260000"/>
            <a:ext cx="7158489" cy="5178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B6A06354-3B90-4CF0-9573-C0993A12809B}"/>
              </a:ext>
            </a:extLst>
          </p:cNvPr>
          <p:cNvSpPr>
            <a:spLocks noGrp="1"/>
          </p:cNvSpPr>
          <p:nvPr>
            <p:ph type="title"/>
          </p:nvPr>
        </p:nvSpPr>
        <p:spPr/>
        <p:txBody>
          <a:bodyPr>
            <a:normAutofit fontScale="90000"/>
          </a:bodyPr>
          <a:lstStyle/>
          <a:p>
            <a:r>
              <a:rPr lang="ja-JP" altLang="en-US" dirty="0"/>
              <a:t>喀痰を吸引する部位の解剖（４）</a:t>
            </a:r>
            <a:endParaRPr kumimoji="1" lang="ja-JP" altLang="en-US" dirty="0"/>
          </a:p>
        </p:txBody>
      </p:sp>
      <p:sp>
        <p:nvSpPr>
          <p:cNvPr id="7" name="テキスト ボックス 6">
            <a:extLst>
              <a:ext uri="{FF2B5EF4-FFF2-40B4-BE49-F238E27FC236}">
                <a16:creationId xmlns:a16="http://schemas.microsoft.com/office/drawing/2014/main" id="{699301F6-8ABE-498E-95B0-8452345EC5BB}"/>
              </a:ext>
            </a:extLst>
          </p:cNvPr>
          <p:cNvSpPr txBox="1"/>
          <p:nvPr/>
        </p:nvSpPr>
        <p:spPr>
          <a:xfrm>
            <a:off x="5580112" y="169200"/>
            <a:ext cx="2670924"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4-1.</a:t>
            </a:r>
            <a:r>
              <a:rPr lang="ja-JP" altLang="en-US" sz="1400" b="1" dirty="0">
                <a:solidFill>
                  <a:schemeClr val="bg1"/>
                </a:solidFill>
                <a:latin typeface="游ゴシック" panose="020B0400000000000000" pitchFamily="50" charset="-128"/>
                <a:ea typeface="游ゴシック" panose="020B0400000000000000" pitchFamily="50" charset="-128"/>
              </a:rPr>
              <a:t>喀痰を吸引する部位の解剖</a:t>
            </a:r>
          </a:p>
        </p:txBody>
      </p:sp>
      <p:sp>
        <p:nvSpPr>
          <p:cNvPr id="5" name="スライド番号プレースホルダー 1">
            <a:extLst>
              <a:ext uri="{FF2B5EF4-FFF2-40B4-BE49-F238E27FC236}">
                <a16:creationId xmlns:a16="http://schemas.microsoft.com/office/drawing/2014/main" id="{8CDEEABA-AB4E-45DE-85EB-D84CA070CD91}"/>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52</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073686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テキスト ボックス 4">
            <a:extLst>
              <a:ext uri="{FF2B5EF4-FFF2-40B4-BE49-F238E27FC236}">
                <a16:creationId xmlns:a16="http://schemas.microsoft.com/office/drawing/2014/main" id="{B5F9261E-6C8F-4E8D-842E-AB124384F257}"/>
              </a:ext>
            </a:extLst>
          </p:cNvPr>
          <p:cNvSpPr txBox="1">
            <a:spLocks noChangeArrowheads="1"/>
          </p:cNvSpPr>
          <p:nvPr/>
        </p:nvSpPr>
        <p:spPr bwMode="auto">
          <a:xfrm>
            <a:off x="251520" y="1428750"/>
            <a:ext cx="8568952" cy="3416320"/>
          </a:xfrm>
          <a:prstGeom prst="rect">
            <a:avLst/>
          </a:prstGeom>
          <a:noFill/>
          <a:ln w="9525">
            <a:noFill/>
            <a:miter lim="800000"/>
            <a:headEnd/>
            <a:tailEnd/>
          </a:ln>
        </p:spPr>
        <p:txBody>
          <a:bodyPr wrap="square">
            <a:spAutoFit/>
          </a:bodyPr>
          <a:lstStyle/>
          <a:p>
            <a:pPr marL="342900" indent="-342900" eaLnBrk="1" hangingPunct="1">
              <a:buClr>
                <a:schemeClr val="tx1">
                  <a:lumMod val="50000"/>
                  <a:lumOff val="50000"/>
                </a:schemeClr>
              </a:buClr>
              <a:buFont typeface="Wingdings" pitchFamily="2" charset="2"/>
              <a:buChar char="l"/>
              <a:defRPr/>
            </a:pPr>
            <a:r>
              <a:rPr lang="ja-JP" altLang="en-US" sz="2400" b="1" dirty="0">
                <a:solidFill>
                  <a:srgbClr val="C00000"/>
                </a:solidFill>
                <a:latin typeface="Segoe UI" panose="020B0502040204020203" pitchFamily="34" charset="0"/>
                <a:ea typeface="メイリオ" panose="020B0604030504040204" pitchFamily="50" charset="-128"/>
              </a:rPr>
              <a:t>対象者の、日常の精神・身体的な「平常状態」を理解する</a:t>
            </a:r>
            <a:endParaRPr lang="en-US" altLang="ja-JP" sz="2400" b="1" dirty="0">
              <a:solidFill>
                <a:srgbClr val="C00000"/>
              </a:solidFill>
              <a:latin typeface="Segoe UI" panose="020B0502040204020203" pitchFamily="34" charset="0"/>
              <a:ea typeface="メイリオ" panose="020B0604030504040204" pitchFamily="50" charset="-128"/>
            </a:endParaRPr>
          </a:p>
          <a:p>
            <a:pPr eaLnBrk="1" hangingPunct="1">
              <a:defRPr/>
            </a:pPr>
            <a:endParaRPr lang="en-US" altLang="ja-JP" sz="2400" dirty="0">
              <a:latin typeface="Segoe UI" panose="020B0502040204020203" pitchFamily="34" charset="0"/>
              <a:ea typeface="メイリオ" panose="020B0604030504040204" pitchFamily="50" charset="-128"/>
            </a:endParaRPr>
          </a:p>
          <a:p>
            <a:pPr marL="360000" algn="just" eaLnBrk="1" hangingPunct="1">
              <a:defRPr/>
            </a:pPr>
            <a:r>
              <a:rPr lang="ja-JP" altLang="en-US" sz="2400" dirty="0">
                <a:latin typeface="Segoe UI" panose="020B0502040204020203" pitchFamily="34" charset="0"/>
                <a:ea typeface="メイリオ" panose="020B0604030504040204" pitchFamily="50" charset="-128"/>
              </a:rPr>
              <a:t>私たちは、医療職や家族から、対象者の障害・病気について、十分な説明を受け、対象者の日頃の精神的・身体的な「平常状態」を知る必要があります。</a:t>
            </a:r>
            <a:endParaRPr lang="en-US" altLang="ja-JP" sz="2400" dirty="0">
              <a:latin typeface="Segoe UI" panose="020B0502040204020203" pitchFamily="34" charset="0"/>
              <a:ea typeface="メイリオ" panose="020B0604030504040204" pitchFamily="50" charset="-128"/>
            </a:endParaRPr>
          </a:p>
          <a:p>
            <a:pPr marL="360000" algn="just" eaLnBrk="1" hangingPunct="1">
              <a:defRPr/>
            </a:pPr>
            <a:endParaRPr lang="en-US" altLang="ja-JP" sz="2400" dirty="0">
              <a:latin typeface="Segoe UI" panose="020B0502040204020203" pitchFamily="34" charset="0"/>
              <a:ea typeface="メイリオ" panose="020B0604030504040204" pitchFamily="50" charset="-128"/>
            </a:endParaRPr>
          </a:p>
          <a:p>
            <a:pPr marL="360000" algn="just" eaLnBrk="1" hangingPunct="1">
              <a:defRPr/>
            </a:pPr>
            <a:r>
              <a:rPr lang="ja-JP" altLang="en-US" sz="2400" spc="-80" dirty="0">
                <a:latin typeface="Segoe UI" panose="020B0502040204020203" pitchFamily="34" charset="0"/>
                <a:ea typeface="メイリオ" panose="020B0604030504040204" pitchFamily="50" charset="-128"/>
              </a:rPr>
              <a:t>そのことによって、対象者が「平常状態」にあるかどうかを判断でき、対象者が「平常状態」を保ちながら、生き生きと生活していくことを支援していくことが可能となります。</a:t>
            </a:r>
          </a:p>
        </p:txBody>
      </p:sp>
      <p:sp>
        <p:nvSpPr>
          <p:cNvPr id="2" name="タイトル 1">
            <a:extLst>
              <a:ext uri="{FF2B5EF4-FFF2-40B4-BE49-F238E27FC236}">
                <a16:creationId xmlns:a16="http://schemas.microsoft.com/office/drawing/2014/main" id="{8DE2537B-FDB7-48D1-8193-8AFE7C70542B}"/>
              </a:ext>
            </a:extLst>
          </p:cNvPr>
          <p:cNvSpPr>
            <a:spLocks noGrp="1"/>
          </p:cNvSpPr>
          <p:nvPr>
            <p:ph type="title"/>
          </p:nvPr>
        </p:nvSpPr>
        <p:spPr/>
        <p:txBody>
          <a:bodyPr>
            <a:normAutofit fontScale="90000"/>
          </a:bodyPr>
          <a:lstStyle/>
          <a:p>
            <a:r>
              <a:rPr lang="ja-JP" altLang="en-US" dirty="0"/>
              <a:t>重度障害児・者の障害・疾病についての理解</a:t>
            </a:r>
            <a:endParaRPr kumimoji="1" lang="ja-JP" altLang="en-US" dirty="0"/>
          </a:p>
        </p:txBody>
      </p:sp>
      <p:sp>
        <p:nvSpPr>
          <p:cNvPr id="6" name="テキスト ボックス 5">
            <a:extLst>
              <a:ext uri="{FF2B5EF4-FFF2-40B4-BE49-F238E27FC236}">
                <a16:creationId xmlns:a16="http://schemas.microsoft.com/office/drawing/2014/main" id="{C87AB512-5B03-4304-8DEA-B780B50CA27D}"/>
              </a:ext>
            </a:extLst>
          </p:cNvPr>
          <p:cNvSpPr txBox="1"/>
          <p:nvPr/>
        </p:nvSpPr>
        <p:spPr>
          <a:xfrm>
            <a:off x="6228184" y="169200"/>
            <a:ext cx="1414170"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1</a:t>
            </a:r>
            <a:r>
              <a:rPr kumimoji="1" lang="en-US" altLang="ja-JP" sz="1400" b="1" dirty="0">
                <a:solidFill>
                  <a:schemeClr val="bg1"/>
                </a:solidFill>
                <a:latin typeface="游ゴシック" panose="020B0400000000000000" pitchFamily="50" charset="-128"/>
                <a:ea typeface="游ゴシック" panose="020B0400000000000000" pitchFamily="50" charset="-128"/>
              </a:rPr>
              <a:t>-1.</a:t>
            </a:r>
            <a:r>
              <a:rPr kumimoji="1" lang="ja-JP" altLang="en-US" sz="1400" b="1" dirty="0">
                <a:solidFill>
                  <a:schemeClr val="bg1"/>
                </a:solidFill>
                <a:latin typeface="游ゴシック" panose="020B0400000000000000" pitchFamily="50" charset="-128"/>
                <a:ea typeface="游ゴシック" panose="020B0400000000000000" pitchFamily="50" charset="-128"/>
              </a:rPr>
              <a:t>観察と測定</a:t>
            </a:r>
          </a:p>
        </p:txBody>
      </p:sp>
      <p:sp>
        <p:nvSpPr>
          <p:cNvPr id="5" name="スライド番号プレースホルダー 1">
            <a:extLst>
              <a:ext uri="{FF2B5EF4-FFF2-40B4-BE49-F238E27FC236}">
                <a16:creationId xmlns:a16="http://schemas.microsoft.com/office/drawing/2014/main" id="{2BE516DA-9906-4F56-A97E-08621E7ACA69}"/>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2</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4235590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5" name="Picture 8" descr="口腔">
            <a:extLst>
              <a:ext uri="{FF2B5EF4-FFF2-40B4-BE49-F238E27FC236}">
                <a16:creationId xmlns:a16="http://schemas.microsoft.com/office/drawing/2014/main" id="{B507E0B0-48CE-4CCB-B732-B8AC9F0838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4445" y="1268760"/>
            <a:ext cx="7031030" cy="5202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14A06F42-7276-4CD4-B4EC-3F5F4496A740}"/>
              </a:ext>
            </a:extLst>
          </p:cNvPr>
          <p:cNvSpPr>
            <a:spLocks noGrp="1"/>
          </p:cNvSpPr>
          <p:nvPr>
            <p:ph type="title"/>
          </p:nvPr>
        </p:nvSpPr>
        <p:spPr/>
        <p:txBody>
          <a:bodyPr>
            <a:normAutofit fontScale="90000"/>
          </a:bodyPr>
          <a:lstStyle/>
          <a:p>
            <a:r>
              <a:rPr lang="ja-JP" altLang="en-US" dirty="0"/>
              <a:t>喀痰を吸引する部位の解剖（５）</a:t>
            </a:r>
            <a:endParaRPr kumimoji="1" lang="ja-JP" altLang="en-US" dirty="0"/>
          </a:p>
        </p:txBody>
      </p:sp>
      <p:sp>
        <p:nvSpPr>
          <p:cNvPr id="7" name="テキスト ボックス 6">
            <a:extLst>
              <a:ext uri="{FF2B5EF4-FFF2-40B4-BE49-F238E27FC236}">
                <a16:creationId xmlns:a16="http://schemas.microsoft.com/office/drawing/2014/main" id="{A3C86BF3-59C2-4816-AC4B-977F802FC3F5}"/>
              </a:ext>
            </a:extLst>
          </p:cNvPr>
          <p:cNvSpPr txBox="1"/>
          <p:nvPr/>
        </p:nvSpPr>
        <p:spPr>
          <a:xfrm>
            <a:off x="5580112" y="169200"/>
            <a:ext cx="2670924"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4-1.</a:t>
            </a:r>
            <a:r>
              <a:rPr lang="ja-JP" altLang="en-US" sz="1400" b="1" dirty="0">
                <a:solidFill>
                  <a:schemeClr val="bg1"/>
                </a:solidFill>
                <a:latin typeface="游ゴシック" panose="020B0400000000000000" pitchFamily="50" charset="-128"/>
                <a:ea typeface="游ゴシック" panose="020B0400000000000000" pitchFamily="50" charset="-128"/>
              </a:rPr>
              <a:t>喀痰を吸引する部位の解剖</a:t>
            </a:r>
          </a:p>
        </p:txBody>
      </p:sp>
      <p:sp>
        <p:nvSpPr>
          <p:cNvPr id="5" name="スライド番号プレースホルダー 1">
            <a:extLst>
              <a:ext uri="{FF2B5EF4-FFF2-40B4-BE49-F238E27FC236}">
                <a16:creationId xmlns:a16="http://schemas.microsoft.com/office/drawing/2014/main" id="{EED8DD3A-D4FC-4408-B636-405C19947285}"/>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53</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7008111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フリーフォーム 8">
            <a:extLst>
              <a:ext uri="{FF2B5EF4-FFF2-40B4-BE49-F238E27FC236}">
                <a16:creationId xmlns:a16="http://schemas.microsoft.com/office/drawing/2014/main" id="{364C00B7-4D20-4C20-BAA0-CA74CDDC6359}"/>
              </a:ext>
            </a:extLst>
          </p:cNvPr>
          <p:cNvSpPr/>
          <p:nvPr/>
        </p:nvSpPr>
        <p:spPr>
          <a:xfrm>
            <a:off x="6451600" y="2190750"/>
            <a:ext cx="487363" cy="644525"/>
          </a:xfrm>
          <a:custGeom>
            <a:avLst/>
            <a:gdLst>
              <a:gd name="connsiteX0" fmla="*/ 13716 w 489204"/>
              <a:gd name="connsiteY0" fmla="*/ 644652 h 644652"/>
              <a:gd name="connsiteX1" fmla="*/ 4572 w 489204"/>
              <a:gd name="connsiteY1" fmla="*/ 452628 h 644652"/>
              <a:gd name="connsiteX2" fmla="*/ 41148 w 489204"/>
              <a:gd name="connsiteY2" fmla="*/ 342900 h 644652"/>
              <a:gd name="connsiteX3" fmla="*/ 196596 w 489204"/>
              <a:gd name="connsiteY3" fmla="*/ 169164 h 644652"/>
              <a:gd name="connsiteX4" fmla="*/ 342900 w 489204"/>
              <a:gd name="connsiteY4" fmla="*/ 4572 h 644652"/>
              <a:gd name="connsiteX5" fmla="*/ 489204 w 489204"/>
              <a:gd name="connsiteY5" fmla="*/ 196596 h 644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204" h="644652">
                <a:moveTo>
                  <a:pt x="13716" y="644652"/>
                </a:moveTo>
                <a:cubicBezTo>
                  <a:pt x="6858" y="573786"/>
                  <a:pt x="0" y="502920"/>
                  <a:pt x="4572" y="452628"/>
                </a:cubicBezTo>
                <a:cubicBezTo>
                  <a:pt x="9144" y="402336"/>
                  <a:pt x="9144" y="390144"/>
                  <a:pt x="41148" y="342900"/>
                </a:cubicBezTo>
                <a:cubicBezTo>
                  <a:pt x="73152" y="295656"/>
                  <a:pt x="196596" y="169164"/>
                  <a:pt x="196596" y="169164"/>
                </a:cubicBezTo>
                <a:cubicBezTo>
                  <a:pt x="246888" y="112776"/>
                  <a:pt x="294132" y="0"/>
                  <a:pt x="342900" y="4572"/>
                </a:cubicBezTo>
                <a:cubicBezTo>
                  <a:pt x="391668" y="9144"/>
                  <a:pt x="489204" y="196596"/>
                  <a:pt x="489204" y="196596"/>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pic>
        <p:nvPicPr>
          <p:cNvPr id="112644" name="Picture 13">
            <a:extLst>
              <a:ext uri="{FF2B5EF4-FFF2-40B4-BE49-F238E27FC236}">
                <a16:creationId xmlns:a16="http://schemas.microsoft.com/office/drawing/2014/main" id="{E76B77AE-0095-4842-AF5D-3C9E418C45D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93942" y="1152000"/>
            <a:ext cx="7222474" cy="540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ACD90D88-3520-4D4B-9ED4-FED7955688A8}"/>
              </a:ext>
            </a:extLst>
          </p:cNvPr>
          <p:cNvSpPr>
            <a:spLocks noGrp="1"/>
          </p:cNvSpPr>
          <p:nvPr>
            <p:ph type="title"/>
          </p:nvPr>
        </p:nvSpPr>
        <p:spPr/>
        <p:txBody>
          <a:bodyPr>
            <a:normAutofit fontScale="90000"/>
          </a:bodyPr>
          <a:lstStyle/>
          <a:p>
            <a:r>
              <a:rPr lang="ja-JP" altLang="en-US" dirty="0"/>
              <a:t>喀痰を吸引する部位の解剖（６）</a:t>
            </a:r>
            <a:endParaRPr kumimoji="1" lang="ja-JP" altLang="en-US" dirty="0"/>
          </a:p>
        </p:txBody>
      </p:sp>
      <p:sp>
        <p:nvSpPr>
          <p:cNvPr id="8" name="テキスト ボックス 7">
            <a:extLst>
              <a:ext uri="{FF2B5EF4-FFF2-40B4-BE49-F238E27FC236}">
                <a16:creationId xmlns:a16="http://schemas.microsoft.com/office/drawing/2014/main" id="{31B1C45B-FF94-431A-9BBE-E426648B7F3A}"/>
              </a:ext>
            </a:extLst>
          </p:cNvPr>
          <p:cNvSpPr txBox="1"/>
          <p:nvPr/>
        </p:nvSpPr>
        <p:spPr>
          <a:xfrm>
            <a:off x="5580112" y="169200"/>
            <a:ext cx="2670924"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4-1.</a:t>
            </a:r>
            <a:r>
              <a:rPr lang="ja-JP" altLang="en-US" sz="1400" b="1" dirty="0">
                <a:solidFill>
                  <a:schemeClr val="bg1"/>
                </a:solidFill>
                <a:latin typeface="游ゴシック" panose="020B0400000000000000" pitchFamily="50" charset="-128"/>
                <a:ea typeface="游ゴシック" panose="020B0400000000000000" pitchFamily="50" charset="-128"/>
              </a:rPr>
              <a:t>喀痰を吸引する部位の解剖</a:t>
            </a:r>
          </a:p>
        </p:txBody>
      </p:sp>
      <p:sp>
        <p:nvSpPr>
          <p:cNvPr id="6" name="スライド番号プレースホルダー 1">
            <a:extLst>
              <a:ext uri="{FF2B5EF4-FFF2-40B4-BE49-F238E27FC236}">
                <a16:creationId xmlns:a16="http://schemas.microsoft.com/office/drawing/2014/main" id="{C5439BAC-53B2-46E0-BAD9-8F8FBD6AD675}"/>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54</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9266242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フリーフォーム 8">
            <a:extLst>
              <a:ext uri="{FF2B5EF4-FFF2-40B4-BE49-F238E27FC236}">
                <a16:creationId xmlns:a16="http://schemas.microsoft.com/office/drawing/2014/main" id="{C8E02B55-B0C3-430F-9A86-7A52B2FE154F}"/>
              </a:ext>
            </a:extLst>
          </p:cNvPr>
          <p:cNvSpPr/>
          <p:nvPr/>
        </p:nvSpPr>
        <p:spPr>
          <a:xfrm>
            <a:off x="6451600" y="2190750"/>
            <a:ext cx="487363" cy="644525"/>
          </a:xfrm>
          <a:custGeom>
            <a:avLst/>
            <a:gdLst>
              <a:gd name="connsiteX0" fmla="*/ 13716 w 489204"/>
              <a:gd name="connsiteY0" fmla="*/ 644652 h 644652"/>
              <a:gd name="connsiteX1" fmla="*/ 4572 w 489204"/>
              <a:gd name="connsiteY1" fmla="*/ 452628 h 644652"/>
              <a:gd name="connsiteX2" fmla="*/ 41148 w 489204"/>
              <a:gd name="connsiteY2" fmla="*/ 342900 h 644652"/>
              <a:gd name="connsiteX3" fmla="*/ 196596 w 489204"/>
              <a:gd name="connsiteY3" fmla="*/ 169164 h 644652"/>
              <a:gd name="connsiteX4" fmla="*/ 342900 w 489204"/>
              <a:gd name="connsiteY4" fmla="*/ 4572 h 644652"/>
              <a:gd name="connsiteX5" fmla="*/ 489204 w 489204"/>
              <a:gd name="connsiteY5" fmla="*/ 196596 h 644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204" h="644652">
                <a:moveTo>
                  <a:pt x="13716" y="644652"/>
                </a:moveTo>
                <a:cubicBezTo>
                  <a:pt x="6858" y="573786"/>
                  <a:pt x="0" y="502920"/>
                  <a:pt x="4572" y="452628"/>
                </a:cubicBezTo>
                <a:cubicBezTo>
                  <a:pt x="9144" y="402336"/>
                  <a:pt x="9144" y="390144"/>
                  <a:pt x="41148" y="342900"/>
                </a:cubicBezTo>
                <a:cubicBezTo>
                  <a:pt x="73152" y="295656"/>
                  <a:pt x="196596" y="169164"/>
                  <a:pt x="196596" y="169164"/>
                </a:cubicBezTo>
                <a:cubicBezTo>
                  <a:pt x="246888" y="112776"/>
                  <a:pt x="294132" y="0"/>
                  <a:pt x="342900" y="4572"/>
                </a:cubicBezTo>
                <a:cubicBezTo>
                  <a:pt x="391668" y="9144"/>
                  <a:pt x="489204" y="196596"/>
                  <a:pt x="489204" y="196596"/>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pic>
        <p:nvPicPr>
          <p:cNvPr id="114692" name="Picture 13">
            <a:extLst>
              <a:ext uri="{FF2B5EF4-FFF2-40B4-BE49-F238E27FC236}">
                <a16:creationId xmlns:a16="http://schemas.microsoft.com/office/drawing/2014/main" id="{4E1C2F17-2996-429C-93B4-B7D227318CD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03648" y="1188001"/>
            <a:ext cx="7416824" cy="5366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DA996BD6-1EC0-4235-8B51-BA2ED5FB1EFD}"/>
              </a:ext>
            </a:extLst>
          </p:cNvPr>
          <p:cNvSpPr>
            <a:spLocks noGrp="1"/>
          </p:cNvSpPr>
          <p:nvPr>
            <p:ph type="title"/>
          </p:nvPr>
        </p:nvSpPr>
        <p:spPr/>
        <p:txBody>
          <a:bodyPr>
            <a:normAutofit fontScale="90000"/>
          </a:bodyPr>
          <a:lstStyle/>
          <a:p>
            <a:r>
              <a:rPr lang="ja-JP" altLang="en-US" dirty="0"/>
              <a:t>喀痰を吸引する部位の解剖（７）</a:t>
            </a:r>
            <a:endParaRPr kumimoji="1" lang="ja-JP" altLang="en-US" dirty="0"/>
          </a:p>
        </p:txBody>
      </p:sp>
      <p:sp>
        <p:nvSpPr>
          <p:cNvPr id="8" name="テキスト ボックス 7">
            <a:extLst>
              <a:ext uri="{FF2B5EF4-FFF2-40B4-BE49-F238E27FC236}">
                <a16:creationId xmlns:a16="http://schemas.microsoft.com/office/drawing/2014/main" id="{EFA0988B-A07D-4679-BAF3-A430E9B145C6}"/>
              </a:ext>
            </a:extLst>
          </p:cNvPr>
          <p:cNvSpPr txBox="1"/>
          <p:nvPr/>
        </p:nvSpPr>
        <p:spPr>
          <a:xfrm>
            <a:off x="5580112" y="169200"/>
            <a:ext cx="2670924"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4-1.</a:t>
            </a:r>
            <a:r>
              <a:rPr lang="ja-JP" altLang="en-US" sz="1400" b="1" dirty="0">
                <a:solidFill>
                  <a:schemeClr val="bg1"/>
                </a:solidFill>
                <a:latin typeface="游ゴシック" panose="020B0400000000000000" pitchFamily="50" charset="-128"/>
                <a:ea typeface="游ゴシック" panose="020B0400000000000000" pitchFamily="50" charset="-128"/>
              </a:rPr>
              <a:t>喀痰を吸引する部位の解剖</a:t>
            </a:r>
          </a:p>
        </p:txBody>
      </p:sp>
      <p:sp>
        <p:nvSpPr>
          <p:cNvPr id="6" name="スライド番号プレースホルダー 1">
            <a:extLst>
              <a:ext uri="{FF2B5EF4-FFF2-40B4-BE49-F238E27FC236}">
                <a16:creationId xmlns:a16="http://schemas.microsoft.com/office/drawing/2014/main" id="{DEF7416C-8934-4A79-A670-A37AADCA1274}"/>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55</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7792369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09FC13-D32E-4096-875C-E7043BD09FDA}"/>
              </a:ext>
            </a:extLst>
          </p:cNvPr>
          <p:cNvSpPr>
            <a:spLocks noGrp="1"/>
          </p:cNvSpPr>
          <p:nvPr>
            <p:ph type="title"/>
          </p:nvPr>
        </p:nvSpPr>
        <p:spPr/>
        <p:txBody>
          <a:bodyPr>
            <a:normAutofit fontScale="90000"/>
          </a:bodyPr>
          <a:lstStyle/>
          <a:p>
            <a:r>
              <a:rPr lang="ja-JP" altLang="en-US" dirty="0"/>
              <a:t>喀痰を吸引する部位の解剖（８）</a:t>
            </a:r>
            <a:endParaRPr kumimoji="1" lang="ja-JP" altLang="en-US" dirty="0"/>
          </a:p>
        </p:txBody>
      </p:sp>
      <p:sp>
        <p:nvSpPr>
          <p:cNvPr id="7" name="テキスト ボックス 6">
            <a:extLst>
              <a:ext uri="{FF2B5EF4-FFF2-40B4-BE49-F238E27FC236}">
                <a16:creationId xmlns:a16="http://schemas.microsoft.com/office/drawing/2014/main" id="{169E9015-788E-4D6D-B932-F81DD87DF3AE}"/>
              </a:ext>
            </a:extLst>
          </p:cNvPr>
          <p:cNvSpPr txBox="1"/>
          <p:nvPr/>
        </p:nvSpPr>
        <p:spPr>
          <a:xfrm>
            <a:off x="5580112" y="169200"/>
            <a:ext cx="2670924"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4-1.</a:t>
            </a:r>
            <a:r>
              <a:rPr lang="ja-JP" altLang="en-US" sz="1400" b="1" dirty="0">
                <a:solidFill>
                  <a:schemeClr val="bg1"/>
                </a:solidFill>
                <a:latin typeface="游ゴシック" panose="020B0400000000000000" pitchFamily="50" charset="-128"/>
                <a:ea typeface="游ゴシック" panose="020B0400000000000000" pitchFamily="50" charset="-128"/>
              </a:rPr>
              <a:t>喀痰を吸引する部位の解剖</a:t>
            </a:r>
          </a:p>
        </p:txBody>
      </p:sp>
      <p:grpSp>
        <p:nvGrpSpPr>
          <p:cNvPr id="6" name="グループ化 5">
            <a:extLst>
              <a:ext uri="{FF2B5EF4-FFF2-40B4-BE49-F238E27FC236}">
                <a16:creationId xmlns:a16="http://schemas.microsoft.com/office/drawing/2014/main" id="{00B5F928-E061-42BF-A2C5-08F5710BCCAF}"/>
              </a:ext>
            </a:extLst>
          </p:cNvPr>
          <p:cNvGrpSpPr/>
          <p:nvPr/>
        </p:nvGrpSpPr>
        <p:grpSpPr>
          <a:xfrm>
            <a:off x="940236" y="1124744"/>
            <a:ext cx="6656100" cy="5418369"/>
            <a:chOff x="940236" y="1124744"/>
            <a:chExt cx="6656100" cy="5418369"/>
          </a:xfrm>
        </p:grpSpPr>
        <p:pic>
          <p:nvPicPr>
            <p:cNvPr id="120835" name="Picture 11">
              <a:extLst>
                <a:ext uri="{FF2B5EF4-FFF2-40B4-BE49-F238E27FC236}">
                  <a16:creationId xmlns:a16="http://schemas.microsoft.com/office/drawing/2014/main" id="{4DCD2E41-6800-4435-930B-D420E21BF8B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40236" y="1124744"/>
              <a:ext cx="6656100" cy="5418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図 3">
              <a:extLst>
                <a:ext uri="{FF2B5EF4-FFF2-40B4-BE49-F238E27FC236}">
                  <a16:creationId xmlns:a16="http://schemas.microsoft.com/office/drawing/2014/main" id="{8F0411A9-72BE-4766-95B0-0144E7050983}"/>
                </a:ext>
              </a:extLst>
            </p:cNvPr>
            <p:cNvPicPr>
              <a:picLocks noChangeAspect="1"/>
            </p:cNvPicPr>
            <p:nvPr/>
          </p:nvPicPr>
          <p:blipFill rotWithShape="1">
            <a:blip r:embed="rId4">
              <a:extLst>
                <a:ext uri="{28A0092B-C50C-407E-A947-70E740481C1C}">
                  <a14:useLocalDpi xmlns:a14="http://schemas.microsoft.com/office/drawing/2010/main" val="0"/>
                </a:ext>
              </a:extLst>
            </a:blip>
            <a:srcRect l="66474" t="82713" r="28576" b="11382"/>
            <a:stretch/>
          </p:blipFill>
          <p:spPr>
            <a:xfrm>
              <a:off x="5767386" y="5037534"/>
              <a:ext cx="247651" cy="489347"/>
            </a:xfrm>
            <a:prstGeom prst="rect">
              <a:avLst/>
            </a:prstGeom>
          </p:spPr>
        </p:pic>
      </p:grpSp>
      <p:sp>
        <p:nvSpPr>
          <p:cNvPr id="8" name="スライド番号プレースホルダー 1">
            <a:extLst>
              <a:ext uri="{FF2B5EF4-FFF2-40B4-BE49-F238E27FC236}">
                <a16:creationId xmlns:a16="http://schemas.microsoft.com/office/drawing/2014/main" id="{B0F31B26-83C9-406C-85BD-DC2A685C78EB}"/>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56</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5177527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8B14B8-14E2-40D6-AEE8-17C277D79597}"/>
              </a:ext>
            </a:extLst>
          </p:cNvPr>
          <p:cNvSpPr>
            <a:spLocks noGrp="1"/>
          </p:cNvSpPr>
          <p:nvPr>
            <p:ph type="title"/>
          </p:nvPr>
        </p:nvSpPr>
        <p:spPr/>
        <p:txBody>
          <a:bodyPr>
            <a:normAutofit fontScale="90000"/>
          </a:bodyPr>
          <a:lstStyle/>
          <a:p>
            <a:r>
              <a:rPr lang="ja-JP" altLang="en-US" dirty="0"/>
              <a:t>喀痰を吸引する部位の解剖（９）</a:t>
            </a:r>
            <a:endParaRPr kumimoji="1" lang="ja-JP" altLang="en-US" dirty="0"/>
          </a:p>
        </p:txBody>
      </p:sp>
      <p:sp>
        <p:nvSpPr>
          <p:cNvPr id="7" name="テキスト ボックス 6">
            <a:extLst>
              <a:ext uri="{FF2B5EF4-FFF2-40B4-BE49-F238E27FC236}">
                <a16:creationId xmlns:a16="http://schemas.microsoft.com/office/drawing/2014/main" id="{48939F8B-B1F7-4515-8A1D-6932416719B1}"/>
              </a:ext>
            </a:extLst>
          </p:cNvPr>
          <p:cNvSpPr txBox="1"/>
          <p:nvPr/>
        </p:nvSpPr>
        <p:spPr>
          <a:xfrm>
            <a:off x="5580112" y="169200"/>
            <a:ext cx="2670924"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4-1.</a:t>
            </a:r>
            <a:r>
              <a:rPr lang="ja-JP" altLang="en-US" sz="1400" b="1" dirty="0">
                <a:solidFill>
                  <a:schemeClr val="bg1"/>
                </a:solidFill>
                <a:latin typeface="游ゴシック" panose="020B0400000000000000" pitchFamily="50" charset="-128"/>
                <a:ea typeface="游ゴシック" panose="020B0400000000000000" pitchFamily="50" charset="-128"/>
              </a:rPr>
              <a:t>喀痰を吸引する部位の解剖</a:t>
            </a:r>
          </a:p>
        </p:txBody>
      </p:sp>
      <p:grpSp>
        <p:nvGrpSpPr>
          <p:cNvPr id="5" name="グループ化 4">
            <a:extLst>
              <a:ext uri="{FF2B5EF4-FFF2-40B4-BE49-F238E27FC236}">
                <a16:creationId xmlns:a16="http://schemas.microsoft.com/office/drawing/2014/main" id="{6865A3F7-0294-4D81-9C88-D2811662B5D3}"/>
              </a:ext>
            </a:extLst>
          </p:cNvPr>
          <p:cNvGrpSpPr/>
          <p:nvPr/>
        </p:nvGrpSpPr>
        <p:grpSpPr>
          <a:xfrm>
            <a:off x="1080000" y="1206001"/>
            <a:ext cx="6468896" cy="5374678"/>
            <a:chOff x="1080000" y="1206001"/>
            <a:chExt cx="6468896" cy="5374678"/>
          </a:xfrm>
        </p:grpSpPr>
        <p:pic>
          <p:nvPicPr>
            <p:cNvPr id="122883" name="Picture 9" descr="2_吸引部位気管カニューレ内">
              <a:extLst>
                <a:ext uri="{FF2B5EF4-FFF2-40B4-BE49-F238E27FC236}">
                  <a16:creationId xmlns:a16="http://schemas.microsoft.com/office/drawing/2014/main" id="{1A4BE013-2FCF-45B3-97AC-7A2C512499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0000" y="1206001"/>
              <a:ext cx="6468896" cy="5374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図 3">
              <a:extLst>
                <a:ext uri="{FF2B5EF4-FFF2-40B4-BE49-F238E27FC236}">
                  <a16:creationId xmlns:a16="http://schemas.microsoft.com/office/drawing/2014/main" id="{18C5A251-893C-4E22-A730-12BD303D0D92}"/>
                </a:ext>
              </a:extLst>
            </p:cNvPr>
            <p:cNvPicPr>
              <a:picLocks noChangeAspect="1"/>
            </p:cNvPicPr>
            <p:nvPr/>
          </p:nvPicPr>
          <p:blipFill rotWithShape="1">
            <a:blip r:embed="rId4">
              <a:extLst>
                <a:ext uri="{28A0092B-C50C-407E-A947-70E740481C1C}">
                  <a14:useLocalDpi xmlns:a14="http://schemas.microsoft.com/office/drawing/2010/main" val="0"/>
                </a:ext>
              </a:extLst>
            </a:blip>
            <a:srcRect l="66422" t="82578" r="29013" b="11322"/>
            <a:stretch/>
          </p:blipFill>
          <p:spPr>
            <a:xfrm>
              <a:off x="5768578" y="5047084"/>
              <a:ext cx="242335" cy="517897"/>
            </a:xfrm>
            <a:prstGeom prst="rect">
              <a:avLst/>
            </a:prstGeom>
          </p:spPr>
        </p:pic>
      </p:grpSp>
      <p:sp>
        <p:nvSpPr>
          <p:cNvPr id="8" name="スライド番号プレースホルダー 1">
            <a:extLst>
              <a:ext uri="{FF2B5EF4-FFF2-40B4-BE49-F238E27FC236}">
                <a16:creationId xmlns:a16="http://schemas.microsoft.com/office/drawing/2014/main" id="{33F6CF89-2EFB-4A72-9A9F-694E78A0831C}"/>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57</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4925045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4ABFDD-4DEB-44BA-83EE-E9AE0B5E8106}"/>
              </a:ext>
            </a:extLst>
          </p:cNvPr>
          <p:cNvSpPr>
            <a:spLocks noGrp="1"/>
          </p:cNvSpPr>
          <p:nvPr>
            <p:ph type="title"/>
          </p:nvPr>
        </p:nvSpPr>
        <p:spPr/>
        <p:txBody>
          <a:bodyPr>
            <a:normAutofit fontScale="90000"/>
          </a:bodyPr>
          <a:lstStyle/>
          <a:p>
            <a:r>
              <a:rPr lang="ja-JP" altLang="en-US" dirty="0"/>
              <a:t>介護職員等が行う吸引の領域</a:t>
            </a:r>
            <a:endParaRPr kumimoji="1" lang="ja-JP" altLang="en-US" dirty="0"/>
          </a:p>
        </p:txBody>
      </p:sp>
      <p:sp>
        <p:nvSpPr>
          <p:cNvPr id="7" name="テキスト ボックス 6">
            <a:extLst>
              <a:ext uri="{FF2B5EF4-FFF2-40B4-BE49-F238E27FC236}">
                <a16:creationId xmlns:a16="http://schemas.microsoft.com/office/drawing/2014/main" id="{87D23D10-4548-45ED-AC24-43EC1E5B24A3}"/>
              </a:ext>
            </a:extLst>
          </p:cNvPr>
          <p:cNvSpPr txBox="1"/>
          <p:nvPr/>
        </p:nvSpPr>
        <p:spPr>
          <a:xfrm>
            <a:off x="5580112" y="169200"/>
            <a:ext cx="2670924"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4-1.</a:t>
            </a:r>
            <a:r>
              <a:rPr lang="ja-JP" altLang="en-US" sz="1400" b="1" dirty="0">
                <a:solidFill>
                  <a:schemeClr val="bg1"/>
                </a:solidFill>
                <a:latin typeface="游ゴシック" panose="020B0400000000000000" pitchFamily="50" charset="-128"/>
                <a:ea typeface="游ゴシック" panose="020B0400000000000000" pitchFamily="50" charset="-128"/>
              </a:rPr>
              <a:t>喀痰を吸引する部位の解剖</a:t>
            </a:r>
          </a:p>
        </p:txBody>
      </p:sp>
      <p:grpSp>
        <p:nvGrpSpPr>
          <p:cNvPr id="3" name="グループ化 2">
            <a:extLst>
              <a:ext uri="{FF2B5EF4-FFF2-40B4-BE49-F238E27FC236}">
                <a16:creationId xmlns:a16="http://schemas.microsoft.com/office/drawing/2014/main" id="{D542F630-7BC0-47CB-8843-257C06BEC377}"/>
              </a:ext>
            </a:extLst>
          </p:cNvPr>
          <p:cNvGrpSpPr/>
          <p:nvPr/>
        </p:nvGrpSpPr>
        <p:grpSpPr>
          <a:xfrm>
            <a:off x="216000" y="1556792"/>
            <a:ext cx="8634862" cy="4317431"/>
            <a:chOff x="216000" y="1556792"/>
            <a:chExt cx="8634862" cy="4317431"/>
          </a:xfrm>
        </p:grpSpPr>
        <p:pic>
          <p:nvPicPr>
            <p:cNvPr id="126979" name="Picture 22">
              <a:extLst>
                <a:ext uri="{FF2B5EF4-FFF2-40B4-BE49-F238E27FC236}">
                  <a16:creationId xmlns:a16="http://schemas.microsoft.com/office/drawing/2014/main" id="{00BB1E85-A852-4265-AFC3-4FDB08064CF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6000" y="1556792"/>
              <a:ext cx="8634862" cy="431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図 4">
              <a:extLst>
                <a:ext uri="{FF2B5EF4-FFF2-40B4-BE49-F238E27FC236}">
                  <a16:creationId xmlns:a16="http://schemas.microsoft.com/office/drawing/2014/main" id="{AA67DE19-B9AE-4A6F-896E-128276CB57D0}"/>
                </a:ext>
              </a:extLst>
            </p:cNvPr>
            <p:cNvPicPr>
              <a:picLocks noChangeAspect="1"/>
            </p:cNvPicPr>
            <p:nvPr/>
          </p:nvPicPr>
          <p:blipFill rotWithShape="1">
            <a:blip r:embed="rId4">
              <a:extLst>
                <a:ext uri="{28A0092B-C50C-407E-A947-70E740481C1C}">
                  <a14:useLocalDpi xmlns:a14="http://schemas.microsoft.com/office/drawing/2010/main" val="0"/>
                </a:ext>
              </a:extLst>
            </a:blip>
            <a:srcRect l="66474" t="82713" r="28576" b="11382"/>
            <a:stretch/>
          </p:blipFill>
          <p:spPr>
            <a:xfrm>
              <a:off x="7348723" y="4687044"/>
              <a:ext cx="190800" cy="377013"/>
            </a:xfrm>
            <a:prstGeom prst="rect">
              <a:avLst/>
            </a:prstGeom>
          </p:spPr>
        </p:pic>
      </p:grpSp>
      <p:sp>
        <p:nvSpPr>
          <p:cNvPr id="8" name="スライド番号プレースホルダー 1">
            <a:extLst>
              <a:ext uri="{FF2B5EF4-FFF2-40B4-BE49-F238E27FC236}">
                <a16:creationId xmlns:a16="http://schemas.microsoft.com/office/drawing/2014/main" id="{76E44EBB-77CA-4C09-B512-06AFC1EF8597}"/>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58</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6372519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テキスト ボックス 1">
            <a:extLst>
              <a:ext uri="{FF2B5EF4-FFF2-40B4-BE49-F238E27FC236}">
                <a16:creationId xmlns:a16="http://schemas.microsoft.com/office/drawing/2014/main" id="{2925A6AD-7EED-4BC1-99DE-009C79223DD1}"/>
              </a:ext>
            </a:extLst>
          </p:cNvPr>
          <p:cNvSpPr txBox="1">
            <a:spLocks noChangeArrowheads="1"/>
          </p:cNvSpPr>
          <p:nvPr/>
        </p:nvSpPr>
        <p:spPr bwMode="auto">
          <a:xfrm>
            <a:off x="276672" y="1196752"/>
            <a:ext cx="8615808" cy="359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ts val="3200"/>
              </a:lnSpc>
              <a:spcBef>
                <a:spcPct val="0"/>
              </a:spcBef>
              <a:spcAft>
                <a:spcPts val="0"/>
              </a:spcAft>
              <a:buClrTx/>
              <a:buSzTx/>
              <a:buFontTx/>
              <a:buNone/>
              <a:tabLst/>
              <a:defRPr/>
            </a:pPr>
            <a:r>
              <a:rPr kumimoji="1" lang="ja-JP" altLang="en-US" sz="2700" b="0" u="none" strike="noStrike" kern="1200" cap="none" spc="0" normalizeH="0" baseline="0" noProof="0" dirty="0">
                <a:ln>
                  <a:noFill/>
                </a:ln>
                <a:effectLst/>
                <a:uLnTx/>
                <a:uFillTx/>
                <a:latin typeface="Segoe UI" panose="020B0502040204020203" pitchFamily="34" charset="0"/>
                <a:ea typeface="メイリオ" panose="020B0604030504040204" pitchFamily="50" charset="-128"/>
                <a:cs typeface="+mn-cs"/>
              </a:rPr>
              <a:t>一言で、“喀痰”と言っても、それには、大きく</a:t>
            </a:r>
            <a:endParaRPr kumimoji="1" lang="en-US" altLang="ja-JP" sz="2700" b="0" u="none" strike="noStrike" kern="1200" cap="none" spc="0" normalizeH="0" baseline="0" noProof="0" dirty="0">
              <a:ln>
                <a:noFill/>
              </a:ln>
              <a:effectLst/>
              <a:uLnTx/>
              <a:uFillTx/>
              <a:latin typeface="Segoe UI" panose="020B0502040204020203" pitchFamily="34" charset="0"/>
              <a:ea typeface="メイリオ" panose="020B0604030504040204" pitchFamily="50" charset="-128"/>
              <a:cs typeface="+mn-cs"/>
            </a:endParaRPr>
          </a:p>
          <a:p>
            <a:pPr marL="0" marR="0" lvl="0" indent="0" algn="l" defTabSz="873125" rtl="0" eaLnBrk="1" fontAlgn="auto" latinLnBrk="0" hangingPunct="1">
              <a:lnSpc>
                <a:spcPts val="3200"/>
              </a:lnSpc>
              <a:spcBef>
                <a:spcPct val="0"/>
              </a:spcBef>
              <a:spcAft>
                <a:spcPts val="0"/>
              </a:spcAft>
              <a:buClrTx/>
              <a:buSzTx/>
              <a:buFontTx/>
              <a:buNone/>
              <a:tabLst/>
              <a:defRPr/>
            </a:pPr>
            <a:r>
              <a:rPr kumimoji="1" lang="ja-JP" altLang="en-US" sz="2700" b="0" u="none" strike="noStrike" kern="1200" cap="none" spc="0" normalizeH="0" baseline="0" noProof="0" dirty="0">
                <a:ln>
                  <a:noFill/>
                </a:ln>
                <a:effectLst/>
                <a:uLnTx/>
                <a:uFillTx/>
                <a:latin typeface="Segoe UI" panose="020B0502040204020203" pitchFamily="34" charset="0"/>
                <a:ea typeface="メイリオ" panose="020B0604030504040204" pitchFamily="50" charset="-128"/>
                <a:cs typeface="+mn-cs"/>
              </a:rPr>
              <a:t>○ 唾液（つば）</a:t>
            </a:r>
            <a:endParaRPr kumimoji="1" lang="en-US" altLang="ja-JP" sz="2700" b="0" u="none" strike="noStrike" kern="1200" cap="none" spc="0" normalizeH="0" baseline="0" noProof="0" dirty="0">
              <a:ln>
                <a:noFill/>
              </a:ln>
              <a:effectLst/>
              <a:uLnTx/>
              <a:uFillTx/>
              <a:latin typeface="Segoe UI" panose="020B0502040204020203" pitchFamily="34" charset="0"/>
              <a:ea typeface="メイリオ" panose="020B0604030504040204" pitchFamily="50" charset="-128"/>
              <a:cs typeface="+mn-cs"/>
            </a:endParaRPr>
          </a:p>
          <a:p>
            <a:pPr marL="0" marR="0" lvl="0" indent="0" algn="l" defTabSz="873125" rtl="0" eaLnBrk="1" fontAlgn="auto" latinLnBrk="0" hangingPunct="1">
              <a:lnSpc>
                <a:spcPts val="3200"/>
              </a:lnSpc>
              <a:spcBef>
                <a:spcPct val="0"/>
              </a:spcBef>
              <a:spcAft>
                <a:spcPts val="0"/>
              </a:spcAft>
              <a:buClrTx/>
              <a:buSzTx/>
              <a:buFontTx/>
              <a:buNone/>
              <a:tabLst/>
              <a:defRPr/>
            </a:pPr>
            <a:r>
              <a:rPr kumimoji="1" lang="ja-JP" altLang="en-US" sz="2700" b="0" u="none" strike="noStrike" kern="1200" cap="none" spc="0" normalizeH="0" baseline="0" noProof="0" dirty="0">
                <a:ln>
                  <a:noFill/>
                </a:ln>
                <a:effectLst/>
                <a:uLnTx/>
                <a:uFillTx/>
                <a:latin typeface="Segoe UI" panose="020B0502040204020203" pitchFamily="34" charset="0"/>
                <a:ea typeface="メイリオ" panose="020B0604030504040204" pitchFamily="50" charset="-128"/>
                <a:cs typeface="+mn-cs"/>
              </a:rPr>
              <a:t>○ 鼻汁（はなみず）</a:t>
            </a:r>
            <a:endParaRPr kumimoji="1" lang="en-US" altLang="ja-JP" sz="2700" b="0" u="none" strike="noStrike" kern="1200" cap="none" spc="0" normalizeH="0" baseline="0" noProof="0" dirty="0">
              <a:ln>
                <a:noFill/>
              </a:ln>
              <a:effectLst/>
              <a:uLnTx/>
              <a:uFillTx/>
              <a:latin typeface="Segoe UI" panose="020B0502040204020203" pitchFamily="34" charset="0"/>
              <a:ea typeface="メイリオ" panose="020B0604030504040204" pitchFamily="50" charset="-128"/>
              <a:cs typeface="+mn-cs"/>
            </a:endParaRPr>
          </a:p>
          <a:p>
            <a:pPr marL="0" marR="0" lvl="0" indent="0" algn="l" defTabSz="873125" rtl="0" eaLnBrk="1" fontAlgn="auto" latinLnBrk="0" hangingPunct="1">
              <a:lnSpc>
                <a:spcPts val="3200"/>
              </a:lnSpc>
              <a:spcBef>
                <a:spcPct val="0"/>
              </a:spcBef>
              <a:spcAft>
                <a:spcPts val="600"/>
              </a:spcAft>
              <a:buClrTx/>
              <a:buSzTx/>
              <a:buFontTx/>
              <a:buNone/>
              <a:tabLst/>
              <a:defRPr/>
            </a:pPr>
            <a:r>
              <a:rPr kumimoji="1" lang="ja-JP" altLang="en-US" sz="2700" b="0" u="none" strike="noStrike" kern="1200" cap="none" spc="0" normalizeH="0" baseline="0" noProof="0" dirty="0">
                <a:ln>
                  <a:noFill/>
                </a:ln>
                <a:effectLst/>
                <a:uLnTx/>
                <a:uFillTx/>
                <a:latin typeface="Segoe UI" panose="020B0502040204020203" pitchFamily="34" charset="0"/>
                <a:ea typeface="メイリオ" panose="020B0604030504040204" pitchFamily="50" charset="-128"/>
                <a:cs typeface="+mn-cs"/>
              </a:rPr>
              <a:t>○ 喀痰（狭い意味での喀痰）</a:t>
            </a:r>
            <a:endParaRPr kumimoji="1" lang="en-US" altLang="ja-JP" sz="2700" b="0" u="none" strike="noStrike" kern="1200" cap="none" spc="0" normalizeH="0" baseline="0" noProof="0" dirty="0">
              <a:ln>
                <a:noFill/>
              </a:ln>
              <a:effectLst/>
              <a:uLnTx/>
              <a:uFillTx/>
              <a:latin typeface="Segoe UI" panose="020B0502040204020203" pitchFamily="34" charset="0"/>
              <a:ea typeface="メイリオ" panose="020B0604030504040204" pitchFamily="50" charset="-128"/>
              <a:cs typeface="+mn-cs"/>
            </a:endParaRPr>
          </a:p>
          <a:p>
            <a:pPr marL="720000" marR="0" lvl="0" indent="-1080000" algn="l" defTabSz="873125" rtl="0" eaLnBrk="1" fontAlgn="auto" latinLnBrk="0" hangingPunct="1">
              <a:lnSpc>
                <a:spcPts val="3200"/>
              </a:lnSpc>
              <a:spcBef>
                <a:spcPct val="0"/>
              </a:spcBef>
              <a:spcAft>
                <a:spcPts val="0"/>
              </a:spcAft>
              <a:buClrTx/>
              <a:buSzTx/>
              <a:buFontTx/>
              <a:buNone/>
              <a:tabLst/>
              <a:defRPr/>
            </a:pPr>
            <a:r>
              <a:rPr kumimoji="1" lang="ja-JP" altLang="en-US" sz="2800" b="0" u="none" strike="noStrike" kern="1200" cap="none" spc="0" normalizeH="0" baseline="0" noProof="0" dirty="0">
                <a:ln>
                  <a:noFill/>
                </a:ln>
                <a:effectLst/>
                <a:uLnTx/>
                <a:uFillTx/>
                <a:latin typeface="Segoe UI" panose="020B0502040204020203" pitchFamily="34" charset="0"/>
                <a:ea typeface="メイリオ" panose="020B0604030504040204" pitchFamily="50" charset="-128"/>
                <a:cs typeface="+mn-cs"/>
              </a:rPr>
              <a:t>　</a:t>
            </a:r>
            <a:r>
              <a:rPr kumimoji="1" lang="ja-JP" altLang="en-US" sz="2700" b="0" u="none" strike="noStrike" kern="1200" cap="none" spc="0" normalizeH="0" baseline="0" noProof="0" dirty="0">
                <a:ln>
                  <a:noFill/>
                </a:ln>
                <a:effectLst/>
                <a:uLnTx/>
                <a:uFillTx/>
                <a:latin typeface="Segoe UI" panose="020B0502040204020203" pitchFamily="34" charset="0"/>
                <a:ea typeface="メイリオ" panose="020B0604030504040204" pitchFamily="50" charset="-128"/>
                <a:cs typeface="+mn-cs"/>
              </a:rPr>
              <a:t>＝咽頭・喉頭・肺・気管から、分泌・排出される、分泌物、老廃物、小さな外気中のゴミ、誤嚥したもの等を含んだ粘液</a:t>
            </a:r>
            <a:endParaRPr kumimoji="1" lang="en-US" altLang="ja-JP" sz="2700" b="0" u="none" strike="noStrike" kern="1200" cap="none" spc="0" normalizeH="0" baseline="0" noProof="0" dirty="0">
              <a:ln>
                <a:noFill/>
              </a:ln>
              <a:effectLst/>
              <a:uLnTx/>
              <a:uFillTx/>
              <a:latin typeface="Segoe UI" panose="020B0502040204020203" pitchFamily="34" charset="0"/>
              <a:ea typeface="メイリオ" panose="020B0604030504040204" pitchFamily="50" charset="-128"/>
              <a:cs typeface="+mn-cs"/>
            </a:endParaRPr>
          </a:p>
          <a:p>
            <a:pPr marL="0" marR="0" lvl="0" indent="0" algn="l" defTabSz="873125" rtl="0" eaLnBrk="1" fontAlgn="auto" latinLnBrk="0" hangingPunct="1">
              <a:lnSpc>
                <a:spcPts val="3200"/>
              </a:lnSpc>
              <a:spcBef>
                <a:spcPts val="600"/>
              </a:spcBef>
              <a:spcAft>
                <a:spcPts val="0"/>
              </a:spcAft>
              <a:buClrTx/>
              <a:buSzTx/>
              <a:buFontTx/>
              <a:buNone/>
              <a:tabLst/>
              <a:defRPr/>
            </a:pPr>
            <a:r>
              <a:rPr kumimoji="1" lang="ja-JP" altLang="en-US" sz="2800" b="0" u="none" strike="noStrike" kern="1200" cap="none" spc="0" normalizeH="0" baseline="0" noProof="0" dirty="0">
                <a:ln>
                  <a:noFill/>
                </a:ln>
                <a:effectLst/>
                <a:uLnTx/>
                <a:uFillTx/>
                <a:latin typeface="Segoe UI" panose="020B0502040204020203" pitchFamily="34" charset="0"/>
                <a:ea typeface="メイリオ" panose="020B0604030504040204" pitchFamily="50" charset="-128"/>
                <a:cs typeface="+mn-cs"/>
              </a:rPr>
              <a:t>が含まれます。</a:t>
            </a:r>
          </a:p>
        </p:txBody>
      </p:sp>
      <p:sp>
        <p:nvSpPr>
          <p:cNvPr id="2" name="タイトル 1">
            <a:extLst>
              <a:ext uri="{FF2B5EF4-FFF2-40B4-BE49-F238E27FC236}">
                <a16:creationId xmlns:a16="http://schemas.microsoft.com/office/drawing/2014/main" id="{D1A84DF3-2044-4D23-992E-1BC0F2A930E2}"/>
              </a:ext>
            </a:extLst>
          </p:cNvPr>
          <p:cNvSpPr>
            <a:spLocks noGrp="1"/>
          </p:cNvSpPr>
          <p:nvPr>
            <p:ph type="title"/>
          </p:nvPr>
        </p:nvSpPr>
        <p:spPr/>
        <p:txBody>
          <a:bodyPr>
            <a:normAutofit fontScale="90000"/>
          </a:bodyPr>
          <a:lstStyle/>
          <a:p>
            <a:r>
              <a:rPr lang="ja-JP" altLang="en-US" dirty="0"/>
              <a:t>喀痰の吸引</a:t>
            </a:r>
            <a:endParaRPr kumimoji="1" lang="ja-JP" altLang="en-US" dirty="0"/>
          </a:p>
        </p:txBody>
      </p:sp>
      <p:sp>
        <p:nvSpPr>
          <p:cNvPr id="10" name="テキスト ボックス 1">
            <a:extLst>
              <a:ext uri="{FF2B5EF4-FFF2-40B4-BE49-F238E27FC236}">
                <a16:creationId xmlns:a16="http://schemas.microsoft.com/office/drawing/2014/main" id="{2EA2F014-F1C6-4D5E-B120-9B249AEF9521}"/>
              </a:ext>
            </a:extLst>
          </p:cNvPr>
          <p:cNvSpPr txBox="1">
            <a:spLocks noChangeArrowheads="1"/>
          </p:cNvSpPr>
          <p:nvPr/>
        </p:nvSpPr>
        <p:spPr bwMode="auto">
          <a:xfrm>
            <a:off x="276672" y="4723739"/>
            <a:ext cx="8820960" cy="1729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360000" marR="0" lvl="0" indent="-360000" algn="l" defTabSz="873125" rtl="0" eaLnBrk="1" fontAlgn="auto" latinLnBrk="0" hangingPunct="1">
              <a:lnSpc>
                <a:spcPts val="3200"/>
              </a:lnSpc>
              <a:spcBef>
                <a:spcPct val="0"/>
              </a:spcBef>
              <a:spcAft>
                <a:spcPts val="0"/>
              </a:spcAft>
              <a:buClrTx/>
              <a:buSzTx/>
              <a:buFontTx/>
              <a:buNone/>
              <a:tabLst/>
              <a:defRPr/>
            </a:pPr>
            <a:r>
              <a:rPr kumimoji="1" lang="ja-JP" altLang="en-US" sz="2800" b="0" u="none" strike="noStrike" kern="1200" cap="none" spc="0" normalizeH="0" baseline="0" noProof="0" dirty="0">
                <a:ln>
                  <a:noFill/>
                </a:ln>
                <a:effectLst/>
                <a:uLnTx/>
                <a:uFillTx/>
                <a:latin typeface="Segoe UI" panose="020B0502040204020203" pitchFamily="34" charset="0"/>
                <a:ea typeface="メイリオ" panose="020B0604030504040204" pitchFamily="50" charset="-128"/>
                <a:cs typeface="+mn-cs"/>
              </a:rPr>
              <a:t>○嚥下障害が重ければ、</a:t>
            </a:r>
            <a:r>
              <a:rPr kumimoji="1" lang="ja-JP" altLang="en-US" sz="280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mn-cs"/>
              </a:rPr>
              <a:t>嚥下しきれない（飲み込みきれない）食物や水分</a:t>
            </a:r>
            <a:r>
              <a:rPr kumimoji="1" lang="ja-JP" altLang="en-US" sz="2800" b="0" u="none" strike="noStrike" kern="1200" cap="none" spc="0" normalizeH="0" baseline="0" noProof="0" dirty="0">
                <a:ln>
                  <a:noFill/>
                </a:ln>
                <a:effectLst/>
                <a:uLnTx/>
                <a:uFillTx/>
                <a:latin typeface="Segoe UI" panose="020B0502040204020203" pitchFamily="34" charset="0"/>
                <a:ea typeface="メイリオ" panose="020B0604030504040204" pitchFamily="50" charset="-128"/>
                <a:cs typeface="+mn-cs"/>
              </a:rPr>
              <a:t>も混じります</a:t>
            </a:r>
          </a:p>
          <a:p>
            <a:pPr marL="360000" marR="0" lvl="0" indent="-360000" algn="l" defTabSz="873125" rtl="0" eaLnBrk="1" fontAlgn="auto" latinLnBrk="0" hangingPunct="1">
              <a:lnSpc>
                <a:spcPts val="3200"/>
              </a:lnSpc>
              <a:spcBef>
                <a:spcPct val="0"/>
              </a:spcBef>
              <a:spcAft>
                <a:spcPts val="0"/>
              </a:spcAft>
              <a:buClrTx/>
              <a:buSzTx/>
              <a:buFontTx/>
              <a:buNone/>
              <a:tabLst/>
              <a:defRPr/>
            </a:pPr>
            <a:r>
              <a:rPr kumimoji="1" lang="ja-JP" altLang="en-US" sz="2800" b="0" u="none" strike="noStrike" kern="1200" cap="none" spc="0" normalizeH="0" baseline="0" noProof="0" dirty="0">
                <a:ln>
                  <a:noFill/>
                </a:ln>
                <a:effectLst/>
                <a:uLnTx/>
                <a:uFillTx/>
                <a:latin typeface="Segoe UI" panose="020B0502040204020203" pitchFamily="34" charset="0"/>
                <a:ea typeface="メイリオ" panose="020B0604030504040204" pitchFamily="50" charset="-128"/>
                <a:cs typeface="+mn-cs"/>
              </a:rPr>
              <a:t>○胃食道逆流があれば、</a:t>
            </a:r>
            <a:r>
              <a:rPr kumimoji="1" lang="ja-JP" altLang="en-US" sz="280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mn-cs"/>
              </a:rPr>
              <a:t>胃から逆流してきた胃液や栄養剤</a:t>
            </a:r>
            <a:r>
              <a:rPr kumimoji="1" lang="ja-JP" altLang="en-US" sz="2800" b="0" u="none" strike="noStrike" kern="1200" cap="none" spc="0" normalizeH="0" baseline="0" noProof="0" dirty="0">
                <a:ln>
                  <a:noFill/>
                </a:ln>
                <a:effectLst/>
                <a:uLnTx/>
                <a:uFillTx/>
                <a:latin typeface="Segoe UI" panose="020B0502040204020203" pitchFamily="34" charset="0"/>
                <a:ea typeface="メイリオ" panose="020B0604030504040204" pitchFamily="50" charset="-128"/>
                <a:cs typeface="+mn-cs"/>
              </a:rPr>
              <a:t>も含まれます</a:t>
            </a:r>
          </a:p>
        </p:txBody>
      </p:sp>
      <p:sp>
        <p:nvSpPr>
          <p:cNvPr id="8" name="テキスト ボックス 7">
            <a:extLst>
              <a:ext uri="{FF2B5EF4-FFF2-40B4-BE49-F238E27FC236}">
                <a16:creationId xmlns:a16="http://schemas.microsoft.com/office/drawing/2014/main" id="{E838A869-678C-448A-BC71-D2D675023153}"/>
              </a:ext>
            </a:extLst>
          </p:cNvPr>
          <p:cNvSpPr txBox="1"/>
          <p:nvPr/>
        </p:nvSpPr>
        <p:spPr>
          <a:xfrm>
            <a:off x="6039118" y="169200"/>
            <a:ext cx="1773242"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4-2.</a:t>
            </a:r>
            <a:r>
              <a:rPr lang="ja-JP" altLang="en-US" sz="1400" b="1" dirty="0">
                <a:solidFill>
                  <a:schemeClr val="bg1"/>
                </a:solidFill>
                <a:latin typeface="游ゴシック" panose="020B0400000000000000" pitchFamily="50" charset="-128"/>
                <a:ea typeface="游ゴシック" panose="020B0400000000000000" pitchFamily="50" charset="-128"/>
              </a:rPr>
              <a:t>喀痰吸引の基本</a:t>
            </a:r>
          </a:p>
        </p:txBody>
      </p:sp>
      <p:sp>
        <p:nvSpPr>
          <p:cNvPr id="9" name="テキスト ボックス 8">
            <a:extLst>
              <a:ext uri="{FF2B5EF4-FFF2-40B4-BE49-F238E27FC236}">
                <a16:creationId xmlns:a16="http://schemas.microsoft.com/office/drawing/2014/main" id="{D8B2E763-ED22-4AD0-AD3A-AF685CBF8D7D}"/>
              </a:ext>
            </a:extLst>
          </p:cNvPr>
          <p:cNvSpPr txBox="1"/>
          <p:nvPr/>
        </p:nvSpPr>
        <p:spPr>
          <a:xfrm>
            <a:off x="423843" y="6366520"/>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7" name="スライド番号プレースホルダー 1">
            <a:extLst>
              <a:ext uri="{FF2B5EF4-FFF2-40B4-BE49-F238E27FC236}">
                <a16:creationId xmlns:a16="http://schemas.microsoft.com/office/drawing/2014/main" id="{1BCFA707-3CF2-439F-AE2D-6CC4861A20B3}"/>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59</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230767850"/>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6" name="Picture 29" descr="2_たん排出のしくみ">
            <a:extLst>
              <a:ext uri="{FF2B5EF4-FFF2-40B4-BE49-F238E27FC236}">
                <a16:creationId xmlns:a16="http://schemas.microsoft.com/office/drawing/2014/main" id="{903CEBC2-E9DA-4054-8CD2-A13B831D2C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216275"/>
            <a:ext cx="7791872" cy="5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B6CD8FD3-1D8B-4B07-AD9D-3114960AF4DF}"/>
              </a:ext>
            </a:extLst>
          </p:cNvPr>
          <p:cNvSpPr>
            <a:spLocks noGrp="1"/>
          </p:cNvSpPr>
          <p:nvPr>
            <p:ph type="title"/>
          </p:nvPr>
        </p:nvSpPr>
        <p:spPr/>
        <p:txBody>
          <a:bodyPr>
            <a:normAutofit fontScale="90000"/>
          </a:bodyPr>
          <a:lstStyle/>
          <a:p>
            <a:r>
              <a:rPr lang="ja-JP" altLang="en-US" dirty="0"/>
              <a:t>狭義の喀痰を生じて排出するしくみ（１）</a:t>
            </a:r>
            <a:endParaRPr kumimoji="1" lang="ja-JP" altLang="en-US" dirty="0"/>
          </a:p>
        </p:txBody>
      </p:sp>
      <p:sp>
        <p:nvSpPr>
          <p:cNvPr id="7" name="テキスト ボックス 6">
            <a:extLst>
              <a:ext uri="{FF2B5EF4-FFF2-40B4-BE49-F238E27FC236}">
                <a16:creationId xmlns:a16="http://schemas.microsoft.com/office/drawing/2014/main" id="{8D5974E7-6299-405E-9342-508BD764E96B}"/>
              </a:ext>
            </a:extLst>
          </p:cNvPr>
          <p:cNvSpPr txBox="1"/>
          <p:nvPr/>
        </p:nvSpPr>
        <p:spPr>
          <a:xfrm>
            <a:off x="6039118" y="169200"/>
            <a:ext cx="1773242"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4-2.</a:t>
            </a:r>
            <a:r>
              <a:rPr lang="ja-JP" altLang="en-US" sz="1400" b="1" dirty="0">
                <a:solidFill>
                  <a:schemeClr val="bg1"/>
                </a:solidFill>
                <a:latin typeface="游ゴシック" panose="020B0400000000000000" pitchFamily="50" charset="-128"/>
                <a:ea typeface="游ゴシック" panose="020B0400000000000000" pitchFamily="50" charset="-128"/>
              </a:rPr>
              <a:t>喀痰吸引の基本</a:t>
            </a:r>
          </a:p>
        </p:txBody>
      </p:sp>
      <p:sp>
        <p:nvSpPr>
          <p:cNvPr id="5" name="スライド番号プレースホルダー 1">
            <a:extLst>
              <a:ext uri="{FF2B5EF4-FFF2-40B4-BE49-F238E27FC236}">
                <a16:creationId xmlns:a16="http://schemas.microsoft.com/office/drawing/2014/main" id="{52FB8442-39DE-4E00-8EB2-FDF467872B85}"/>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60</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8601560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19" descr="2_分泌物を胃の中に飲み込む">
            <a:extLst>
              <a:ext uri="{FF2B5EF4-FFF2-40B4-BE49-F238E27FC236}">
                <a16:creationId xmlns:a16="http://schemas.microsoft.com/office/drawing/2014/main" id="{94B17CFF-FA95-4AC7-84B5-12406A71CC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720" y="1260000"/>
            <a:ext cx="4874019" cy="541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5" name="Text Box 88">
            <a:extLst>
              <a:ext uri="{FF2B5EF4-FFF2-40B4-BE49-F238E27FC236}">
                <a16:creationId xmlns:a16="http://schemas.microsoft.com/office/drawing/2014/main" id="{8EB4ECF1-9F05-4C0D-86A0-3BDEAABE8EA4}"/>
              </a:ext>
            </a:extLst>
          </p:cNvPr>
          <p:cNvSpPr txBox="1">
            <a:spLocks noChangeArrowheads="1"/>
          </p:cNvSpPr>
          <p:nvPr/>
        </p:nvSpPr>
        <p:spPr bwMode="auto">
          <a:xfrm>
            <a:off x="323850" y="3212976"/>
            <a:ext cx="1894384" cy="395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000" b="1"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鼻孔から出す</a:t>
            </a:r>
          </a:p>
        </p:txBody>
      </p:sp>
      <p:sp>
        <p:nvSpPr>
          <p:cNvPr id="81926" name="Text Box 89">
            <a:extLst>
              <a:ext uri="{FF2B5EF4-FFF2-40B4-BE49-F238E27FC236}">
                <a16:creationId xmlns:a16="http://schemas.microsoft.com/office/drawing/2014/main" id="{C8321868-03AE-4CC2-9885-8FCFB4B6D3C9}"/>
              </a:ext>
            </a:extLst>
          </p:cNvPr>
          <p:cNvSpPr txBox="1">
            <a:spLocks noChangeArrowheads="1"/>
          </p:cNvSpPr>
          <p:nvPr/>
        </p:nvSpPr>
        <p:spPr bwMode="auto">
          <a:xfrm>
            <a:off x="877466" y="3573016"/>
            <a:ext cx="1462286" cy="7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000" b="1"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口から吐く</a:t>
            </a:r>
            <a:endParaRPr kumimoji="1" lang="en-US" altLang="ja-JP" sz="2000" b="1"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000" b="1"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（咳など）</a:t>
            </a:r>
          </a:p>
        </p:txBody>
      </p:sp>
      <p:sp>
        <p:nvSpPr>
          <p:cNvPr id="81927" name="Text Box 90">
            <a:extLst>
              <a:ext uri="{FF2B5EF4-FFF2-40B4-BE49-F238E27FC236}">
                <a16:creationId xmlns:a16="http://schemas.microsoft.com/office/drawing/2014/main" id="{6B8E7DFC-3FE6-4C11-BBD1-4AD2CF8B1844}"/>
              </a:ext>
            </a:extLst>
          </p:cNvPr>
          <p:cNvSpPr txBox="1">
            <a:spLocks noChangeArrowheads="1"/>
          </p:cNvSpPr>
          <p:nvPr/>
        </p:nvSpPr>
        <p:spPr bwMode="auto">
          <a:xfrm>
            <a:off x="7236296" y="5435596"/>
            <a:ext cx="1656184" cy="1011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000" b="1"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ほとんどは</a:t>
            </a:r>
            <a:endParaRPr kumimoji="1" lang="en-US" altLang="ja-JP" sz="2000" b="1"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000" b="1"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胃の中に</a:t>
            </a:r>
          </a:p>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000" b="1"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飲み込む</a:t>
            </a:r>
          </a:p>
        </p:txBody>
      </p:sp>
      <p:sp>
        <p:nvSpPr>
          <p:cNvPr id="81928" name="Line 91">
            <a:extLst>
              <a:ext uri="{FF2B5EF4-FFF2-40B4-BE49-F238E27FC236}">
                <a16:creationId xmlns:a16="http://schemas.microsoft.com/office/drawing/2014/main" id="{21C1E47C-CFDC-4E68-A1DC-7E6620A6B3CA}"/>
              </a:ext>
            </a:extLst>
          </p:cNvPr>
          <p:cNvSpPr>
            <a:spLocks noChangeShapeType="1"/>
          </p:cNvSpPr>
          <p:nvPr/>
        </p:nvSpPr>
        <p:spPr bwMode="auto">
          <a:xfrm flipH="1">
            <a:off x="6135762" y="5625580"/>
            <a:ext cx="1028526" cy="233362"/>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 name="タイトル 1">
            <a:extLst>
              <a:ext uri="{FF2B5EF4-FFF2-40B4-BE49-F238E27FC236}">
                <a16:creationId xmlns:a16="http://schemas.microsoft.com/office/drawing/2014/main" id="{C4FD612F-C97F-4211-AC20-0B865490D465}"/>
              </a:ext>
            </a:extLst>
          </p:cNvPr>
          <p:cNvSpPr>
            <a:spLocks noGrp="1"/>
          </p:cNvSpPr>
          <p:nvPr>
            <p:ph type="title"/>
          </p:nvPr>
        </p:nvSpPr>
        <p:spPr/>
        <p:txBody>
          <a:bodyPr>
            <a:normAutofit fontScale="90000"/>
          </a:bodyPr>
          <a:lstStyle/>
          <a:p>
            <a:r>
              <a:rPr lang="ja-JP" altLang="en-US" dirty="0"/>
              <a:t>狭義の喀痰を生じて排出するしくみ（２）</a:t>
            </a:r>
            <a:endParaRPr kumimoji="1" lang="ja-JP" altLang="en-US" dirty="0"/>
          </a:p>
        </p:txBody>
      </p:sp>
      <p:sp>
        <p:nvSpPr>
          <p:cNvPr id="12" name="テキスト ボックス 11">
            <a:extLst>
              <a:ext uri="{FF2B5EF4-FFF2-40B4-BE49-F238E27FC236}">
                <a16:creationId xmlns:a16="http://schemas.microsoft.com/office/drawing/2014/main" id="{8E523B8D-83E8-426E-A0F5-65EA989E8A57}"/>
              </a:ext>
            </a:extLst>
          </p:cNvPr>
          <p:cNvSpPr txBox="1"/>
          <p:nvPr/>
        </p:nvSpPr>
        <p:spPr>
          <a:xfrm>
            <a:off x="6039118" y="169200"/>
            <a:ext cx="1773242"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4-2.</a:t>
            </a:r>
            <a:r>
              <a:rPr lang="ja-JP" altLang="en-US" sz="1400" b="1" dirty="0">
                <a:solidFill>
                  <a:schemeClr val="bg1"/>
                </a:solidFill>
                <a:latin typeface="游ゴシック" panose="020B0400000000000000" pitchFamily="50" charset="-128"/>
                <a:ea typeface="游ゴシック" panose="020B0400000000000000" pitchFamily="50" charset="-128"/>
              </a:rPr>
              <a:t>喀痰吸引の基本</a:t>
            </a:r>
          </a:p>
        </p:txBody>
      </p:sp>
      <p:sp>
        <p:nvSpPr>
          <p:cNvPr id="11" name="テキスト ボックス 10">
            <a:extLst>
              <a:ext uri="{FF2B5EF4-FFF2-40B4-BE49-F238E27FC236}">
                <a16:creationId xmlns:a16="http://schemas.microsoft.com/office/drawing/2014/main" id="{101D4199-49A6-4D71-B08D-9D4C27DEAA78}"/>
              </a:ext>
            </a:extLst>
          </p:cNvPr>
          <p:cNvSpPr txBox="1"/>
          <p:nvPr/>
        </p:nvSpPr>
        <p:spPr>
          <a:xfrm>
            <a:off x="495851" y="6237312"/>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10" name="スライド番号プレースホルダー 1">
            <a:extLst>
              <a:ext uri="{FF2B5EF4-FFF2-40B4-BE49-F238E27FC236}">
                <a16:creationId xmlns:a16="http://schemas.microsoft.com/office/drawing/2014/main" id="{07D2D440-BF62-424A-B649-77D0781C4429}"/>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61</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custDataLst>
      <p:tags r:id="rId1"/>
    </p:custDataLst>
    <p:extLst>
      <p:ext uri="{BB962C8B-B14F-4D97-AF65-F5344CB8AC3E}">
        <p14:creationId xmlns:p14="http://schemas.microsoft.com/office/powerpoint/2010/main" val="1773830134"/>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12">
            <a:extLst>
              <a:ext uri="{FF2B5EF4-FFF2-40B4-BE49-F238E27FC236}">
                <a16:creationId xmlns:a16="http://schemas.microsoft.com/office/drawing/2014/main" id="{7C868FF1-E836-4D7E-B689-A08A951FC445}"/>
              </a:ext>
            </a:extLst>
          </p:cNvPr>
          <p:cNvSpPr>
            <a:spLocks noChangeArrowheads="1"/>
          </p:cNvSpPr>
          <p:nvPr/>
        </p:nvSpPr>
        <p:spPr bwMode="auto">
          <a:xfrm>
            <a:off x="2125663" y="5516563"/>
            <a:ext cx="1654175" cy="1135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endParaRPr kumimoji="1" lang="ja-JP" altLang="en-US"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pic>
        <p:nvPicPr>
          <p:cNvPr id="83972" name="Picture 19" descr="2_たんが局所にたまる">
            <a:extLst>
              <a:ext uri="{FF2B5EF4-FFF2-40B4-BE49-F238E27FC236}">
                <a16:creationId xmlns:a16="http://schemas.microsoft.com/office/drawing/2014/main" id="{88AB11D5-9036-4792-823A-92F0E074D3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719" y="1260000"/>
            <a:ext cx="4874019" cy="5374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0DA86C6F-1C75-4452-BEA7-F9ACDC9F6E24}"/>
              </a:ext>
            </a:extLst>
          </p:cNvPr>
          <p:cNvSpPr>
            <a:spLocks noGrp="1"/>
          </p:cNvSpPr>
          <p:nvPr>
            <p:ph type="title"/>
          </p:nvPr>
        </p:nvSpPr>
        <p:spPr/>
        <p:txBody>
          <a:bodyPr>
            <a:normAutofit fontScale="90000"/>
          </a:bodyPr>
          <a:lstStyle/>
          <a:p>
            <a:r>
              <a:rPr lang="ja-JP" altLang="en-US" dirty="0"/>
              <a:t>狭義の喀痰を生じて排出するしくみ（３）</a:t>
            </a:r>
            <a:endParaRPr kumimoji="1" lang="ja-JP" altLang="en-US" dirty="0"/>
          </a:p>
        </p:txBody>
      </p:sp>
      <p:sp>
        <p:nvSpPr>
          <p:cNvPr id="8" name="テキスト ボックス 7">
            <a:extLst>
              <a:ext uri="{FF2B5EF4-FFF2-40B4-BE49-F238E27FC236}">
                <a16:creationId xmlns:a16="http://schemas.microsoft.com/office/drawing/2014/main" id="{318973A0-1E06-49A8-93DE-F5543584EF9F}"/>
              </a:ext>
            </a:extLst>
          </p:cNvPr>
          <p:cNvSpPr txBox="1"/>
          <p:nvPr/>
        </p:nvSpPr>
        <p:spPr>
          <a:xfrm>
            <a:off x="6039118" y="169200"/>
            <a:ext cx="1773242"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4-2.</a:t>
            </a:r>
            <a:r>
              <a:rPr lang="ja-JP" altLang="en-US" sz="1400" b="1" dirty="0">
                <a:solidFill>
                  <a:schemeClr val="bg1"/>
                </a:solidFill>
                <a:latin typeface="游ゴシック" panose="020B0400000000000000" pitchFamily="50" charset="-128"/>
                <a:ea typeface="游ゴシック" panose="020B0400000000000000" pitchFamily="50" charset="-128"/>
              </a:rPr>
              <a:t>喀痰吸引の基本</a:t>
            </a:r>
          </a:p>
        </p:txBody>
      </p:sp>
      <p:sp>
        <p:nvSpPr>
          <p:cNvPr id="6" name="スライド番号プレースホルダー 1">
            <a:extLst>
              <a:ext uri="{FF2B5EF4-FFF2-40B4-BE49-F238E27FC236}">
                <a16:creationId xmlns:a16="http://schemas.microsoft.com/office/drawing/2014/main" id="{59A74C8B-78FD-4BAA-98C1-2618D4B6DF0D}"/>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62</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custDataLst>
      <p:tags r:id="rId1"/>
    </p:custDataLst>
    <p:extLst>
      <p:ext uri="{BB962C8B-B14F-4D97-AF65-F5344CB8AC3E}">
        <p14:creationId xmlns:p14="http://schemas.microsoft.com/office/powerpoint/2010/main" val="235187176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テキスト ボックス 4">
            <a:extLst>
              <a:ext uri="{FF2B5EF4-FFF2-40B4-BE49-F238E27FC236}">
                <a16:creationId xmlns:a16="http://schemas.microsoft.com/office/drawing/2014/main" id="{AA901F8F-D785-4D37-897F-1D646987D6C9}"/>
              </a:ext>
            </a:extLst>
          </p:cNvPr>
          <p:cNvSpPr txBox="1">
            <a:spLocks noChangeArrowheads="1"/>
          </p:cNvSpPr>
          <p:nvPr/>
        </p:nvSpPr>
        <p:spPr bwMode="auto">
          <a:xfrm>
            <a:off x="251520" y="1268413"/>
            <a:ext cx="8640959" cy="3862596"/>
          </a:xfrm>
          <a:prstGeom prst="rect">
            <a:avLst/>
          </a:prstGeom>
          <a:noFill/>
          <a:ln w="9525">
            <a:noFill/>
            <a:miter lim="800000"/>
            <a:headEnd/>
            <a:tailEnd/>
          </a:ln>
        </p:spPr>
        <p:txBody>
          <a:bodyPr wrap="square">
            <a:spAutoFit/>
          </a:bodyPr>
          <a:lstStyle/>
          <a:p>
            <a:pPr marL="342900" indent="-342900" eaLnBrk="1" hangingPunct="1">
              <a:buClr>
                <a:schemeClr val="tx1">
                  <a:lumMod val="50000"/>
                  <a:lumOff val="50000"/>
                </a:schemeClr>
              </a:buClr>
              <a:buFont typeface="Wingdings" pitchFamily="2" charset="2"/>
              <a:buChar char="l"/>
              <a:defRPr/>
            </a:pPr>
            <a:r>
              <a:rPr lang="ja-JP" altLang="en-US" sz="2400" dirty="0">
                <a:latin typeface="Segoe UI" panose="020B0502040204020203" pitchFamily="34" charset="0"/>
                <a:ea typeface="メイリオ" panose="020B0604030504040204" pitchFamily="50" charset="-128"/>
              </a:rPr>
              <a:t>観察する項目：</a:t>
            </a:r>
            <a:endParaRPr lang="en-US" altLang="ja-JP" sz="2400" dirty="0">
              <a:latin typeface="Segoe UI" panose="020B0502040204020203" pitchFamily="34" charset="0"/>
              <a:ea typeface="メイリオ" panose="020B0604030504040204" pitchFamily="50" charset="-128"/>
            </a:endParaRPr>
          </a:p>
          <a:p>
            <a:pPr marL="360000" eaLnBrk="1" hangingPunct="1">
              <a:spcBef>
                <a:spcPts val="600"/>
              </a:spcBef>
              <a:defRPr/>
            </a:pPr>
            <a:r>
              <a:rPr lang="ja-JP" altLang="en-US" sz="2400" b="1" dirty="0">
                <a:solidFill>
                  <a:srgbClr val="C00000"/>
                </a:solidFill>
                <a:latin typeface="Segoe UI" panose="020B0502040204020203" pitchFamily="34" charset="0"/>
                <a:ea typeface="メイリオ" panose="020B0604030504040204" pitchFamily="50" charset="-128"/>
              </a:rPr>
              <a:t>意識状態</a:t>
            </a:r>
            <a:r>
              <a:rPr lang="ja-JP" altLang="en-US" sz="2400" dirty="0">
                <a:latin typeface="Segoe UI" panose="020B0502040204020203" pitchFamily="34" charset="0"/>
                <a:ea typeface="メイリオ" panose="020B0604030504040204" pitchFamily="50" charset="-128"/>
              </a:rPr>
              <a:t>：声かけや各種刺激に、いつもと同じよう</a:t>
            </a:r>
            <a:endParaRPr lang="en-US" altLang="ja-JP" sz="2400" dirty="0">
              <a:latin typeface="Segoe UI" panose="020B0502040204020203" pitchFamily="34" charset="0"/>
              <a:ea typeface="メイリオ" panose="020B0604030504040204" pitchFamily="50" charset="-128"/>
            </a:endParaRPr>
          </a:p>
          <a:p>
            <a:pPr marL="360000" eaLnBrk="1" hangingPunct="1">
              <a:defRPr/>
            </a:pPr>
            <a:r>
              <a:rPr lang="ja-JP" altLang="en-US" sz="2400" dirty="0">
                <a:latin typeface="Segoe UI" panose="020B0502040204020203" pitchFamily="34" charset="0"/>
                <a:ea typeface="メイリオ" panose="020B0604030504040204" pitchFamily="50" charset="-128"/>
              </a:rPr>
              <a:t>                 に反応されるか。</a:t>
            </a:r>
            <a:endParaRPr lang="en-US" altLang="ja-JP" sz="2400" dirty="0">
              <a:latin typeface="Segoe UI" panose="020B0502040204020203" pitchFamily="34" charset="0"/>
              <a:ea typeface="メイリオ" panose="020B0604030504040204" pitchFamily="50" charset="-128"/>
            </a:endParaRPr>
          </a:p>
          <a:p>
            <a:pPr marL="360000" algn="just" eaLnBrk="1" hangingPunct="1">
              <a:defRPr/>
            </a:pPr>
            <a:r>
              <a:rPr lang="ja-JP" altLang="en-US" sz="2400" dirty="0">
                <a:latin typeface="Segoe UI" panose="020B0502040204020203" pitchFamily="34" charset="0"/>
                <a:ea typeface="メイリオ" panose="020B0604030504040204" pitchFamily="50" charset="-128"/>
              </a:rPr>
              <a:t>表情、皮膚の張りや色、発汗、嘔吐・腹痛・腹部膨満・便秘・下痢等の腹部症状、気管切開孔からの喀痰の漏れ、胃</a:t>
            </a:r>
            <a:r>
              <a:rPr lang="ja-JP" altLang="en-US" sz="2400" dirty="0" err="1">
                <a:latin typeface="Segoe UI" panose="020B0502040204020203" pitchFamily="34" charset="0"/>
                <a:ea typeface="メイリオ" panose="020B0604030504040204" pitchFamily="50" charset="-128"/>
              </a:rPr>
              <a:t>ろう</a:t>
            </a:r>
            <a:r>
              <a:rPr lang="ja-JP" altLang="en-US" sz="2400" dirty="0">
                <a:latin typeface="Segoe UI" panose="020B0502040204020203" pitchFamily="34" charset="0"/>
                <a:ea typeface="メイリオ" panose="020B0604030504040204" pitchFamily="50" charset="-128"/>
              </a:rPr>
              <a:t>周囲からの栄養剤の漏れ、その他態度に表れる活気・元気など</a:t>
            </a:r>
            <a:endParaRPr lang="en-US" altLang="ja-JP" sz="2400" dirty="0">
              <a:latin typeface="Segoe UI" panose="020B0502040204020203" pitchFamily="34" charset="0"/>
              <a:ea typeface="メイリオ" panose="020B0604030504040204" pitchFamily="50" charset="-128"/>
            </a:endParaRPr>
          </a:p>
          <a:p>
            <a:pPr eaLnBrk="1" hangingPunct="1">
              <a:defRPr/>
            </a:pPr>
            <a:endParaRPr lang="en-US" altLang="ja-JP" sz="2400" dirty="0">
              <a:latin typeface="Segoe UI" panose="020B0502040204020203" pitchFamily="34" charset="0"/>
              <a:ea typeface="メイリオ" panose="020B0604030504040204" pitchFamily="50" charset="-128"/>
            </a:endParaRPr>
          </a:p>
          <a:p>
            <a:pPr marL="342900" indent="-342900" eaLnBrk="1" hangingPunct="1">
              <a:buClr>
                <a:schemeClr val="tx1">
                  <a:lumMod val="50000"/>
                  <a:lumOff val="50000"/>
                </a:schemeClr>
              </a:buClr>
              <a:buFont typeface="Wingdings" pitchFamily="2" charset="2"/>
              <a:buChar char="l"/>
              <a:defRPr/>
            </a:pPr>
            <a:r>
              <a:rPr lang="ja-JP" altLang="en-US" sz="2400" b="1" dirty="0">
                <a:solidFill>
                  <a:srgbClr val="C00000"/>
                </a:solidFill>
                <a:latin typeface="Segoe UI" panose="020B0502040204020203" pitchFamily="34" charset="0"/>
                <a:ea typeface="メイリオ" panose="020B0604030504040204" pitchFamily="50" charset="-128"/>
              </a:rPr>
              <a:t>バイタルサイン（生命徴候）の測定</a:t>
            </a:r>
            <a:r>
              <a:rPr lang="ja-JP" altLang="en-US" sz="2400" dirty="0">
                <a:latin typeface="Segoe UI" panose="020B0502040204020203" pitchFamily="34" charset="0"/>
                <a:ea typeface="メイリオ" panose="020B0604030504040204" pitchFamily="50" charset="-128"/>
              </a:rPr>
              <a:t>：</a:t>
            </a:r>
            <a:endParaRPr lang="en-US" altLang="ja-JP" sz="2400" dirty="0">
              <a:latin typeface="Segoe UI" panose="020B0502040204020203" pitchFamily="34" charset="0"/>
              <a:ea typeface="メイリオ" panose="020B0604030504040204" pitchFamily="50" charset="-128"/>
            </a:endParaRPr>
          </a:p>
          <a:p>
            <a:pPr marL="360000" eaLnBrk="1" hangingPunct="1">
              <a:defRPr/>
            </a:pPr>
            <a:r>
              <a:rPr lang="ja-JP" altLang="en-US" sz="2400" dirty="0">
                <a:latin typeface="Segoe UI" panose="020B0502040204020203" pitchFamily="34" charset="0"/>
                <a:ea typeface="メイリオ" panose="020B0604030504040204" pitchFamily="50" charset="-128"/>
              </a:rPr>
              <a:t>脈拍、呼吸、血圧、体温</a:t>
            </a:r>
          </a:p>
        </p:txBody>
      </p:sp>
      <p:sp>
        <p:nvSpPr>
          <p:cNvPr id="2" name="タイトル 1">
            <a:extLst>
              <a:ext uri="{FF2B5EF4-FFF2-40B4-BE49-F238E27FC236}">
                <a16:creationId xmlns:a16="http://schemas.microsoft.com/office/drawing/2014/main" id="{728D212E-2D8E-4C24-86A0-BDD4A7F8BD5A}"/>
              </a:ext>
            </a:extLst>
          </p:cNvPr>
          <p:cNvSpPr>
            <a:spLocks noGrp="1"/>
          </p:cNvSpPr>
          <p:nvPr>
            <p:ph type="title"/>
          </p:nvPr>
        </p:nvSpPr>
        <p:spPr/>
        <p:txBody>
          <a:bodyPr>
            <a:normAutofit fontScale="90000"/>
          </a:bodyPr>
          <a:lstStyle/>
          <a:p>
            <a:r>
              <a:rPr lang="ja-JP" altLang="en-US" dirty="0"/>
              <a:t>全身状態の観察とバイタルサインの測定</a:t>
            </a:r>
            <a:endParaRPr kumimoji="1" lang="ja-JP" altLang="en-US" dirty="0"/>
          </a:p>
        </p:txBody>
      </p:sp>
      <p:sp>
        <p:nvSpPr>
          <p:cNvPr id="6" name="テキスト ボックス 5">
            <a:extLst>
              <a:ext uri="{FF2B5EF4-FFF2-40B4-BE49-F238E27FC236}">
                <a16:creationId xmlns:a16="http://schemas.microsoft.com/office/drawing/2014/main" id="{51FB1CF1-B50D-497C-9158-E9E07C45AF43}"/>
              </a:ext>
            </a:extLst>
          </p:cNvPr>
          <p:cNvSpPr txBox="1"/>
          <p:nvPr/>
        </p:nvSpPr>
        <p:spPr>
          <a:xfrm>
            <a:off x="6228184" y="169200"/>
            <a:ext cx="1414170"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1</a:t>
            </a:r>
            <a:r>
              <a:rPr kumimoji="1" lang="en-US" altLang="ja-JP" sz="1400" b="1" dirty="0">
                <a:solidFill>
                  <a:schemeClr val="bg1"/>
                </a:solidFill>
                <a:latin typeface="游ゴシック" panose="020B0400000000000000" pitchFamily="50" charset="-128"/>
                <a:ea typeface="游ゴシック" panose="020B0400000000000000" pitchFamily="50" charset="-128"/>
              </a:rPr>
              <a:t>-1.</a:t>
            </a:r>
            <a:r>
              <a:rPr kumimoji="1" lang="ja-JP" altLang="en-US" sz="1400" b="1" dirty="0">
                <a:solidFill>
                  <a:schemeClr val="bg1"/>
                </a:solidFill>
                <a:latin typeface="游ゴシック" panose="020B0400000000000000" pitchFamily="50" charset="-128"/>
                <a:ea typeface="游ゴシック" panose="020B0400000000000000" pitchFamily="50" charset="-128"/>
              </a:rPr>
              <a:t>観察と測定</a:t>
            </a:r>
          </a:p>
        </p:txBody>
      </p:sp>
      <p:sp>
        <p:nvSpPr>
          <p:cNvPr id="5" name="スライド番号プレースホルダー 1">
            <a:extLst>
              <a:ext uri="{FF2B5EF4-FFF2-40B4-BE49-F238E27FC236}">
                <a16:creationId xmlns:a16="http://schemas.microsoft.com/office/drawing/2014/main" id="{4D2574BF-02F5-42C7-B19D-374108E0FE33}"/>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3</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8647685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9" name="Picture 13" descr="2_有効な咳ができない">
            <a:extLst>
              <a:ext uri="{FF2B5EF4-FFF2-40B4-BE49-F238E27FC236}">
                <a16:creationId xmlns:a16="http://schemas.microsoft.com/office/drawing/2014/main" id="{F7901FD6-7F48-4B08-98D1-690C8C4502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654"/>
          <a:stretch>
            <a:fillRect/>
          </a:stretch>
        </p:blipFill>
        <p:spPr bwMode="auto">
          <a:xfrm>
            <a:off x="1747862" y="1253309"/>
            <a:ext cx="5200402" cy="5344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87C45904-47D3-4257-9FC0-CDF3848D8BAE}"/>
              </a:ext>
            </a:extLst>
          </p:cNvPr>
          <p:cNvSpPr>
            <a:spLocks noGrp="1"/>
          </p:cNvSpPr>
          <p:nvPr>
            <p:ph type="title"/>
          </p:nvPr>
        </p:nvSpPr>
        <p:spPr/>
        <p:txBody>
          <a:bodyPr>
            <a:normAutofit fontScale="90000"/>
          </a:bodyPr>
          <a:lstStyle/>
          <a:p>
            <a:r>
              <a:rPr lang="ja-JP" altLang="en-US" dirty="0"/>
              <a:t>狭義の喀痰を生じて排出するしくみ（４）</a:t>
            </a:r>
            <a:endParaRPr kumimoji="1" lang="ja-JP" altLang="en-US" dirty="0"/>
          </a:p>
        </p:txBody>
      </p:sp>
      <p:sp>
        <p:nvSpPr>
          <p:cNvPr id="7" name="テキスト ボックス 6">
            <a:extLst>
              <a:ext uri="{FF2B5EF4-FFF2-40B4-BE49-F238E27FC236}">
                <a16:creationId xmlns:a16="http://schemas.microsoft.com/office/drawing/2014/main" id="{B9671C61-BDBA-46D2-A966-7E21F46AC32E}"/>
              </a:ext>
            </a:extLst>
          </p:cNvPr>
          <p:cNvSpPr txBox="1"/>
          <p:nvPr/>
        </p:nvSpPr>
        <p:spPr>
          <a:xfrm>
            <a:off x="6039118" y="169200"/>
            <a:ext cx="1773242"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4-2.</a:t>
            </a:r>
            <a:r>
              <a:rPr lang="ja-JP" altLang="en-US" sz="1400" b="1" dirty="0">
                <a:solidFill>
                  <a:schemeClr val="bg1"/>
                </a:solidFill>
                <a:latin typeface="游ゴシック" panose="020B0400000000000000" pitchFamily="50" charset="-128"/>
                <a:ea typeface="游ゴシック" panose="020B0400000000000000" pitchFamily="50" charset="-128"/>
              </a:rPr>
              <a:t>喀痰吸引の基本</a:t>
            </a:r>
          </a:p>
        </p:txBody>
      </p:sp>
      <p:sp>
        <p:nvSpPr>
          <p:cNvPr id="5" name="スライド番号プレースホルダー 1">
            <a:extLst>
              <a:ext uri="{FF2B5EF4-FFF2-40B4-BE49-F238E27FC236}">
                <a16:creationId xmlns:a16="http://schemas.microsoft.com/office/drawing/2014/main" id="{EC16836D-1F74-43C7-BA6C-059D6B78A33F}"/>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63</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975927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9" name="AutoShape 7">
            <a:extLst>
              <a:ext uri="{FF2B5EF4-FFF2-40B4-BE49-F238E27FC236}">
                <a16:creationId xmlns:a16="http://schemas.microsoft.com/office/drawing/2014/main" id="{53069A15-72A1-460A-8D0B-08F0B7B86FF9}"/>
              </a:ext>
            </a:extLst>
          </p:cNvPr>
          <p:cNvSpPr>
            <a:spLocks noChangeArrowheads="1"/>
          </p:cNvSpPr>
          <p:nvPr/>
        </p:nvSpPr>
        <p:spPr bwMode="auto">
          <a:xfrm>
            <a:off x="3749365" y="4581128"/>
            <a:ext cx="1675433" cy="857250"/>
          </a:xfrm>
          <a:prstGeom prst="downArrow">
            <a:avLst>
              <a:gd name="adj1" fmla="val 50000"/>
              <a:gd name="adj2" fmla="val 59472"/>
            </a:avLst>
          </a:prstGeom>
          <a:solidFill>
            <a:schemeClr val="bg1">
              <a:lumMod val="65000"/>
            </a:schemeClr>
          </a:solidFill>
          <a:ln>
            <a:noFill/>
          </a:ln>
          <a:extLst/>
        </p:spPr>
        <p:txBody>
          <a:bodyPr vert="eaVert"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endParaRPr kumimoji="1" lang="ja-JP" altLang="en-US"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847876" name="Text Box 4">
            <a:extLst>
              <a:ext uri="{FF2B5EF4-FFF2-40B4-BE49-F238E27FC236}">
                <a16:creationId xmlns:a16="http://schemas.microsoft.com/office/drawing/2014/main" id="{7D0B1FDE-E7B6-441C-BF22-E68F327BF68A}"/>
              </a:ext>
            </a:extLst>
          </p:cNvPr>
          <p:cNvSpPr txBox="1">
            <a:spLocks noChangeArrowheads="1"/>
          </p:cNvSpPr>
          <p:nvPr/>
        </p:nvSpPr>
        <p:spPr bwMode="auto">
          <a:xfrm>
            <a:off x="395287" y="5517232"/>
            <a:ext cx="8353425" cy="756000"/>
          </a:xfrm>
          <a:prstGeom prst="rect">
            <a:avLst/>
          </a:prstGeom>
          <a:solidFill>
            <a:schemeClr val="accent2">
              <a:lumMod val="20000"/>
              <a:lumOff val="80000"/>
            </a:schemeClr>
          </a:solidFill>
          <a:ln>
            <a:noFill/>
          </a:ln>
          <a:extLst/>
        </p:spPr>
        <p:txBody>
          <a:bodyPr lIns="87269" tIns="36000" rIns="87269" bIns="0" anchor="ctr" anchorCtr="1">
            <a:no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ctr" defTabSz="873125" rtl="0" eaLnBrk="1" fontAlgn="auto" latinLnBrk="0" hangingPunct="1">
              <a:lnSpc>
                <a:spcPct val="100000"/>
              </a:lnSpc>
              <a:spcBef>
                <a:spcPct val="0"/>
              </a:spcBef>
              <a:spcAft>
                <a:spcPts val="0"/>
              </a:spcAft>
              <a:buClrTx/>
              <a:buSzTx/>
              <a:buFontTx/>
              <a:buNone/>
              <a:tabLst/>
              <a:defRPr/>
            </a:pPr>
            <a:r>
              <a:rPr kumimoji="1" lang="ja-JP" altLang="en-US" sz="2800" b="1" i="0" u="none" strike="noStrike" kern="1200" cap="none" spc="0" normalizeH="0" noProof="0" dirty="0">
                <a:ln>
                  <a:noFill/>
                </a:ln>
                <a:effectLst/>
                <a:uLnTx/>
                <a:uFillTx/>
                <a:latin typeface="Segoe UI" panose="020B0502040204020203" pitchFamily="34" charset="0"/>
                <a:ea typeface="メイリオ" panose="020B0604030504040204" pitchFamily="50" charset="-128"/>
                <a:cs typeface="+mn-cs"/>
              </a:rPr>
              <a:t>吸引によって、喀痰の排出を助ける必要がある</a:t>
            </a:r>
          </a:p>
        </p:txBody>
      </p:sp>
      <p:sp>
        <p:nvSpPr>
          <p:cNvPr id="847877" name="Text Box 5">
            <a:extLst>
              <a:ext uri="{FF2B5EF4-FFF2-40B4-BE49-F238E27FC236}">
                <a16:creationId xmlns:a16="http://schemas.microsoft.com/office/drawing/2014/main" id="{5EB9AF11-17CF-4438-938E-E0DBA629BF2E}"/>
              </a:ext>
            </a:extLst>
          </p:cNvPr>
          <p:cNvSpPr txBox="1">
            <a:spLocks noChangeArrowheads="1"/>
          </p:cNvSpPr>
          <p:nvPr/>
        </p:nvSpPr>
        <p:spPr bwMode="auto">
          <a:xfrm>
            <a:off x="395288" y="1268760"/>
            <a:ext cx="8353424" cy="3168000"/>
          </a:xfrm>
          <a:prstGeom prst="rect">
            <a:avLst/>
          </a:prstGeom>
          <a:solidFill>
            <a:schemeClr val="bg1"/>
          </a:solidFill>
          <a:ln w="12700">
            <a:solidFill>
              <a:schemeClr val="bg1">
                <a:lumMod val="50000"/>
              </a:schemeClr>
            </a:solidFill>
          </a:ln>
          <a:extLst/>
        </p:spPr>
        <p:txBody>
          <a:bodyPr wrap="square" lIns="36000" tIns="43635" rIns="72000" bIns="43635">
            <a:spAutoFit/>
          </a:bodyPr>
          <a:lstStyle>
            <a:lvl1pPr defTabSz="873125" eaLnBrk="0" hangingPunct="0">
              <a:defRPr kumimoji="1">
                <a:solidFill>
                  <a:schemeClr val="tx1"/>
                </a:solidFill>
                <a:latin typeface="Arial" charset="0"/>
                <a:ea typeface="ＭＳ Ｐゴシック" charset="-128"/>
              </a:defRPr>
            </a:lvl1pPr>
            <a:lvl2pPr marL="708025" indent="-271463" defTabSz="873125" eaLnBrk="0" hangingPunct="0">
              <a:defRPr kumimoji="1">
                <a:solidFill>
                  <a:schemeClr val="tx1"/>
                </a:solidFill>
                <a:latin typeface="Arial" charset="0"/>
                <a:ea typeface="ＭＳ Ｐゴシック" charset="-128"/>
              </a:defRPr>
            </a:lvl2pPr>
            <a:lvl3pPr marL="1090613" indent="-217488" defTabSz="873125" eaLnBrk="0" hangingPunct="0">
              <a:defRPr kumimoji="1">
                <a:solidFill>
                  <a:schemeClr val="tx1"/>
                </a:solidFill>
                <a:latin typeface="Arial" charset="0"/>
                <a:ea typeface="ＭＳ Ｐゴシック" charset="-128"/>
              </a:defRPr>
            </a:lvl3pPr>
            <a:lvl4pPr marL="1527175" indent="-217488" defTabSz="873125" eaLnBrk="0" hangingPunct="0">
              <a:defRPr kumimoji="1">
                <a:solidFill>
                  <a:schemeClr val="tx1"/>
                </a:solidFill>
                <a:latin typeface="Arial" charset="0"/>
                <a:ea typeface="ＭＳ Ｐゴシック" charset="-128"/>
              </a:defRPr>
            </a:lvl4pPr>
            <a:lvl5pPr marL="1963738" indent="-219075" defTabSz="873125" eaLnBrk="0" hangingPunct="0">
              <a:defRPr kumimoji="1">
                <a:solidFill>
                  <a:schemeClr val="tx1"/>
                </a:solidFill>
                <a:latin typeface="Arial" charset="0"/>
                <a:ea typeface="ＭＳ Ｐゴシック" charset="-128"/>
              </a:defRPr>
            </a:lvl5pPr>
            <a:lvl6pPr marL="2420938" indent="-219075" defTabSz="873125" eaLnBrk="0" fontAlgn="base" hangingPunct="0">
              <a:spcBef>
                <a:spcPct val="0"/>
              </a:spcBef>
              <a:spcAft>
                <a:spcPct val="0"/>
              </a:spcAft>
              <a:defRPr kumimoji="1">
                <a:solidFill>
                  <a:schemeClr val="tx1"/>
                </a:solidFill>
                <a:latin typeface="Arial" charset="0"/>
                <a:ea typeface="ＭＳ Ｐゴシック" charset="-128"/>
              </a:defRPr>
            </a:lvl6pPr>
            <a:lvl7pPr marL="2878138" indent="-219075" defTabSz="873125" eaLnBrk="0" fontAlgn="base" hangingPunct="0">
              <a:spcBef>
                <a:spcPct val="0"/>
              </a:spcBef>
              <a:spcAft>
                <a:spcPct val="0"/>
              </a:spcAft>
              <a:defRPr kumimoji="1">
                <a:solidFill>
                  <a:schemeClr val="tx1"/>
                </a:solidFill>
                <a:latin typeface="Arial" charset="0"/>
                <a:ea typeface="ＭＳ Ｐゴシック" charset="-128"/>
              </a:defRPr>
            </a:lvl7pPr>
            <a:lvl8pPr marL="3335338" indent="-219075" defTabSz="873125" eaLnBrk="0" fontAlgn="base" hangingPunct="0">
              <a:spcBef>
                <a:spcPct val="0"/>
              </a:spcBef>
              <a:spcAft>
                <a:spcPct val="0"/>
              </a:spcAft>
              <a:defRPr kumimoji="1">
                <a:solidFill>
                  <a:schemeClr val="tx1"/>
                </a:solidFill>
                <a:latin typeface="Arial" charset="0"/>
                <a:ea typeface="ＭＳ Ｐゴシック" charset="-128"/>
              </a:defRPr>
            </a:lvl8pPr>
            <a:lvl9pPr marL="3792538" indent="-219075" defTabSz="873125" eaLnBrk="0" fontAlgn="base" hangingPunct="0">
              <a:spcBef>
                <a:spcPct val="0"/>
              </a:spcBef>
              <a:spcAft>
                <a:spcPct val="0"/>
              </a:spcAft>
              <a:defRPr kumimoji="1">
                <a:solidFill>
                  <a:schemeClr val="tx1"/>
                </a:solidFill>
                <a:latin typeface="Arial" charset="0"/>
                <a:ea typeface="ＭＳ Ｐゴシック" charset="-128"/>
              </a:defRPr>
            </a:lvl9pPr>
          </a:lstStyle>
          <a:p>
            <a:pPr marL="360000" marR="0" lvl="0" indent="0" algn="l" defTabSz="873125" rtl="0" eaLnBrk="1" fontAlgn="auto" latinLnBrk="0" hangingPunct="1">
              <a:lnSpc>
                <a:spcPct val="120000"/>
              </a:lnSpc>
              <a:spcBef>
                <a:spcPts val="0"/>
              </a:spcBef>
              <a:spcAft>
                <a:spcPts val="0"/>
              </a:spcAft>
              <a:buClrTx/>
              <a:buSzTx/>
              <a:buFontTx/>
              <a:buNone/>
              <a:tabLst/>
              <a:defRPr/>
            </a:pPr>
            <a:endParaRPr kumimoji="1" lang="en-US" altLang="ja-JP" sz="800" i="0" u="none" strike="noStrike" kern="1200" cap="none" spc="0" normalizeH="0" noProof="0" dirty="0">
              <a:ln>
                <a:noFill/>
              </a:ln>
              <a:effectLst/>
              <a:uLnTx/>
              <a:uFillTx/>
              <a:latin typeface="Segoe UI" panose="020B0502040204020203" pitchFamily="34" charset="0"/>
              <a:ea typeface="メイリオ" panose="020B0604030504040204" pitchFamily="50" charset="-128"/>
              <a:cs typeface="+mn-cs"/>
            </a:endParaRPr>
          </a:p>
          <a:p>
            <a:pPr marL="576000" marR="0" lvl="0" indent="-457200" algn="l" defTabSz="873125" rtl="0" eaLnBrk="1" fontAlgn="auto" latinLnBrk="0" hangingPunct="1">
              <a:lnSpc>
                <a:spcPct val="120000"/>
              </a:lnSpc>
              <a:spcBef>
                <a:spcPts val="0"/>
              </a:spcBef>
              <a:spcAft>
                <a:spcPts val="0"/>
              </a:spcAft>
              <a:buClr>
                <a:prstClr val="black">
                  <a:lumMod val="50000"/>
                  <a:lumOff val="50000"/>
                </a:prstClr>
              </a:buClr>
              <a:buSzTx/>
              <a:buFont typeface="Wingdings" pitchFamily="2" charset="2"/>
              <a:buChar char="l"/>
              <a:tabLst/>
              <a:defRPr/>
            </a:pPr>
            <a:r>
              <a:rPr kumimoji="1" lang="ja-JP" altLang="en-US" sz="2600" i="0" u="none" strike="noStrike" kern="1200" cap="none" spc="0" normalizeH="0" noProof="0" dirty="0">
                <a:ln>
                  <a:noFill/>
                </a:ln>
                <a:effectLst/>
                <a:uLnTx/>
                <a:uFillTx/>
                <a:latin typeface="Segoe UI" panose="020B0502040204020203" pitchFamily="34" charset="0"/>
                <a:ea typeface="メイリオ" panose="020B0604030504040204" pitchFamily="50" charset="-128"/>
                <a:cs typeface="+mn-cs"/>
              </a:rPr>
              <a:t>喀痰が気道にたまって、気道を狭窄し、窒息や呼吸困難をきたす。</a:t>
            </a:r>
            <a:endParaRPr kumimoji="1" lang="en-US" altLang="ja-JP" sz="2600" i="0" u="none" strike="noStrike" kern="1200" cap="none" spc="0" normalizeH="0" noProof="0" dirty="0">
              <a:ln>
                <a:noFill/>
              </a:ln>
              <a:effectLst/>
              <a:uLnTx/>
              <a:uFillTx/>
              <a:latin typeface="Segoe UI" panose="020B0502040204020203" pitchFamily="34" charset="0"/>
              <a:ea typeface="メイリオ" panose="020B0604030504040204" pitchFamily="50" charset="-128"/>
              <a:cs typeface="+mn-cs"/>
            </a:endParaRPr>
          </a:p>
          <a:p>
            <a:pPr marL="576000" lvl="0" indent="-457200" eaLnBrk="1" hangingPunct="1">
              <a:lnSpc>
                <a:spcPct val="120000"/>
              </a:lnSpc>
              <a:buClr>
                <a:prstClr val="black">
                  <a:lumMod val="50000"/>
                  <a:lumOff val="50000"/>
                </a:prstClr>
              </a:buClr>
              <a:buFont typeface="Wingdings" pitchFamily="2" charset="2"/>
              <a:buChar char="l"/>
              <a:defRPr/>
            </a:pPr>
            <a:r>
              <a:rPr kumimoji="1" lang="ja-JP" altLang="en-US" sz="2600" i="0" u="none" strike="noStrike" kern="1200" cap="none" spc="0" normalizeH="0" noProof="0" dirty="0">
                <a:ln>
                  <a:noFill/>
                </a:ln>
                <a:effectLst/>
                <a:uLnTx/>
                <a:uFillTx/>
                <a:latin typeface="Segoe UI" panose="020B0502040204020203" pitchFamily="34" charset="0"/>
                <a:ea typeface="メイリオ" panose="020B0604030504040204" pitchFamily="50" charset="-128"/>
                <a:cs typeface="+mn-cs"/>
              </a:rPr>
              <a:t>気管カニューレの内部は</a:t>
            </a:r>
            <a:r>
              <a:rPr lang="ja-JP" altLang="en-US" sz="2600" dirty="0">
                <a:latin typeface="Segoe UI" panose="020B0502040204020203" pitchFamily="34" charset="0"/>
                <a:ea typeface="メイリオ" panose="020B0604030504040204" pitchFamily="50" charset="-128"/>
              </a:rPr>
              <a:t>繊毛</a:t>
            </a:r>
            <a:r>
              <a:rPr kumimoji="1" lang="ja-JP" altLang="en-US" sz="2600" i="0" u="none" strike="noStrike" kern="1200" cap="none" spc="0" normalizeH="0" noProof="0" dirty="0">
                <a:ln>
                  <a:noFill/>
                </a:ln>
                <a:effectLst/>
                <a:uLnTx/>
                <a:uFillTx/>
                <a:latin typeface="Segoe UI" panose="020B0502040204020203" pitchFamily="34" charset="0"/>
                <a:ea typeface="メイリオ" panose="020B0604030504040204" pitchFamily="50" charset="-128"/>
                <a:cs typeface="+mn-cs"/>
              </a:rPr>
              <a:t>がなく、喀痰が上がってきにくい。</a:t>
            </a:r>
          </a:p>
          <a:p>
            <a:pPr marL="576000" marR="0" lvl="0" indent="-457200" algn="l" defTabSz="873125" rtl="0" eaLnBrk="1" fontAlgn="auto" latinLnBrk="0" hangingPunct="1">
              <a:lnSpc>
                <a:spcPct val="120000"/>
              </a:lnSpc>
              <a:spcBef>
                <a:spcPts val="0"/>
              </a:spcBef>
              <a:spcAft>
                <a:spcPts val="0"/>
              </a:spcAft>
              <a:buClr>
                <a:prstClr val="black">
                  <a:lumMod val="50000"/>
                  <a:lumOff val="50000"/>
                </a:prstClr>
              </a:buClr>
              <a:buSzTx/>
              <a:buFont typeface="Wingdings" pitchFamily="2" charset="2"/>
              <a:buChar char="l"/>
              <a:tabLst/>
              <a:defRPr/>
            </a:pPr>
            <a:r>
              <a:rPr kumimoji="1" lang="ja-JP" altLang="en-US" sz="2600" i="0" u="none" strike="noStrike" kern="1200" cap="none" spc="0" normalizeH="0" noProof="0" dirty="0">
                <a:ln>
                  <a:noFill/>
                </a:ln>
                <a:effectLst/>
                <a:uLnTx/>
                <a:uFillTx/>
                <a:latin typeface="Segoe UI" panose="020B0502040204020203" pitchFamily="34" charset="0"/>
                <a:ea typeface="メイリオ" panose="020B0604030504040204" pitchFamily="50" charset="-128"/>
                <a:cs typeface="+mn-cs"/>
              </a:rPr>
              <a:t>上気道内の喀痰を誤嚥すると、肺炎を引き起こし、さらに喀痰の量が多くなる（悪循環）</a:t>
            </a:r>
            <a:endParaRPr kumimoji="1" lang="en-US" altLang="ja-JP" sz="2600" i="0" u="none" strike="noStrike" kern="1200" cap="none" spc="0" normalizeH="0" noProof="0" dirty="0">
              <a:ln>
                <a:noFill/>
              </a:ln>
              <a:effectLst/>
              <a:uLnTx/>
              <a:uFillTx/>
              <a:latin typeface="Segoe UI" panose="020B0502040204020203" pitchFamily="34" charset="0"/>
              <a:ea typeface="メイリオ" panose="020B0604030504040204" pitchFamily="50" charset="-128"/>
              <a:cs typeface="+mn-cs"/>
            </a:endParaRPr>
          </a:p>
          <a:p>
            <a:pPr marL="360000" marR="0" lvl="0" indent="0" algn="l" defTabSz="873125" rtl="0" eaLnBrk="1" fontAlgn="auto" latinLnBrk="0" hangingPunct="1">
              <a:lnSpc>
                <a:spcPct val="120000"/>
              </a:lnSpc>
              <a:spcBef>
                <a:spcPts val="0"/>
              </a:spcBef>
              <a:spcAft>
                <a:spcPts val="0"/>
              </a:spcAft>
              <a:buClrTx/>
              <a:buSzTx/>
              <a:buFontTx/>
              <a:buNone/>
              <a:tabLst/>
              <a:defRPr/>
            </a:pPr>
            <a:endParaRPr kumimoji="1" lang="ja-JP" altLang="en-US" sz="800" i="0" u="none" strike="noStrike" kern="1200" cap="none" spc="0" normalizeH="0" noProof="0" dirty="0">
              <a:ln>
                <a:noFill/>
              </a:ln>
              <a:effectLst/>
              <a:uLnTx/>
              <a:uFillTx/>
              <a:latin typeface="Segoe UI" panose="020B0502040204020203" pitchFamily="34" charset="0"/>
              <a:ea typeface="メイリオ" panose="020B0604030504040204" pitchFamily="50" charset="-128"/>
              <a:cs typeface="+mn-cs"/>
            </a:endParaRPr>
          </a:p>
        </p:txBody>
      </p:sp>
      <p:sp>
        <p:nvSpPr>
          <p:cNvPr id="2" name="タイトル 1">
            <a:extLst>
              <a:ext uri="{FF2B5EF4-FFF2-40B4-BE49-F238E27FC236}">
                <a16:creationId xmlns:a16="http://schemas.microsoft.com/office/drawing/2014/main" id="{D703FCBC-B8EB-41B0-AF74-9F99A3D77CB7}"/>
              </a:ext>
            </a:extLst>
          </p:cNvPr>
          <p:cNvSpPr>
            <a:spLocks noGrp="1"/>
          </p:cNvSpPr>
          <p:nvPr>
            <p:ph type="title"/>
          </p:nvPr>
        </p:nvSpPr>
        <p:spPr/>
        <p:txBody>
          <a:bodyPr>
            <a:normAutofit fontScale="90000"/>
          </a:bodyPr>
          <a:lstStyle/>
          <a:p>
            <a:r>
              <a:rPr lang="ja-JP" altLang="en-US" dirty="0"/>
              <a:t>なぜ吸引が必要なのか</a:t>
            </a:r>
            <a:endParaRPr kumimoji="1" lang="ja-JP" altLang="en-US" dirty="0"/>
          </a:p>
        </p:txBody>
      </p:sp>
      <p:sp>
        <p:nvSpPr>
          <p:cNvPr id="8" name="テキスト ボックス 7">
            <a:extLst>
              <a:ext uri="{FF2B5EF4-FFF2-40B4-BE49-F238E27FC236}">
                <a16:creationId xmlns:a16="http://schemas.microsoft.com/office/drawing/2014/main" id="{B0C95EDE-FE58-4AAA-8FBC-88968A402DE5}"/>
              </a:ext>
            </a:extLst>
          </p:cNvPr>
          <p:cNvSpPr txBox="1"/>
          <p:nvPr/>
        </p:nvSpPr>
        <p:spPr>
          <a:xfrm>
            <a:off x="6039118" y="169200"/>
            <a:ext cx="1773242"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4-2.</a:t>
            </a:r>
            <a:r>
              <a:rPr lang="ja-JP" altLang="en-US" sz="1400" b="1" dirty="0">
                <a:solidFill>
                  <a:schemeClr val="bg1"/>
                </a:solidFill>
                <a:latin typeface="游ゴシック" panose="020B0400000000000000" pitchFamily="50" charset="-128"/>
                <a:ea typeface="游ゴシック" panose="020B0400000000000000" pitchFamily="50" charset="-128"/>
              </a:rPr>
              <a:t>喀痰吸引の基本</a:t>
            </a:r>
          </a:p>
        </p:txBody>
      </p:sp>
      <p:sp>
        <p:nvSpPr>
          <p:cNvPr id="10" name="テキスト ボックス 9">
            <a:extLst>
              <a:ext uri="{FF2B5EF4-FFF2-40B4-BE49-F238E27FC236}">
                <a16:creationId xmlns:a16="http://schemas.microsoft.com/office/drawing/2014/main" id="{2FB44C0E-D282-4327-925F-B6EF692B9BE0}"/>
              </a:ext>
            </a:extLst>
          </p:cNvPr>
          <p:cNvSpPr txBox="1"/>
          <p:nvPr/>
        </p:nvSpPr>
        <p:spPr>
          <a:xfrm>
            <a:off x="423843" y="6294512"/>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9" name="スライド番号プレースホルダー 1">
            <a:extLst>
              <a:ext uri="{FF2B5EF4-FFF2-40B4-BE49-F238E27FC236}">
                <a16:creationId xmlns:a16="http://schemas.microsoft.com/office/drawing/2014/main" id="{C5B723E9-189C-4D49-8A1C-50E901E827C0}"/>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64</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custDataLst>
      <p:tags r:id="rId1"/>
    </p:custDataLst>
    <p:extLst>
      <p:ext uri="{BB962C8B-B14F-4D97-AF65-F5344CB8AC3E}">
        <p14:creationId xmlns:p14="http://schemas.microsoft.com/office/powerpoint/2010/main" val="5127611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847877"/>
                                        </p:tgtEl>
                                        <p:attrNameLst>
                                          <p:attrName>style.visibility</p:attrName>
                                        </p:attrNameLst>
                                      </p:cBhvr>
                                      <p:to>
                                        <p:strVal val="visible"/>
                                      </p:to>
                                    </p:set>
                                    <p:anim calcmode="lin" valueType="num">
                                      <p:cBhvr>
                                        <p:cTn id="7" dur="500" fill="hold"/>
                                        <p:tgtEl>
                                          <p:spTgt spid="847877"/>
                                        </p:tgtEl>
                                        <p:attrNameLst>
                                          <p:attrName>ppt_w</p:attrName>
                                        </p:attrNameLst>
                                      </p:cBhvr>
                                      <p:tavLst>
                                        <p:tav tm="0">
                                          <p:val>
                                            <p:strVal val="#ppt_w*0.70"/>
                                          </p:val>
                                        </p:tav>
                                        <p:tav tm="100000">
                                          <p:val>
                                            <p:strVal val="#ppt_w"/>
                                          </p:val>
                                        </p:tav>
                                      </p:tavLst>
                                    </p:anim>
                                    <p:anim calcmode="lin" valueType="num">
                                      <p:cBhvr>
                                        <p:cTn id="8" dur="500" fill="hold"/>
                                        <p:tgtEl>
                                          <p:spTgt spid="847877"/>
                                        </p:tgtEl>
                                        <p:attrNameLst>
                                          <p:attrName>ppt_h</p:attrName>
                                        </p:attrNameLst>
                                      </p:cBhvr>
                                      <p:tavLst>
                                        <p:tav tm="0">
                                          <p:val>
                                            <p:strVal val="#ppt_h"/>
                                          </p:val>
                                        </p:tav>
                                        <p:tav tm="100000">
                                          <p:val>
                                            <p:strVal val="#ppt_h"/>
                                          </p:val>
                                        </p:tav>
                                      </p:tavLst>
                                    </p:anim>
                                    <p:animEffect transition="in" filter="fade">
                                      <p:cBhvr>
                                        <p:cTn id="9" dur="500"/>
                                        <p:tgtEl>
                                          <p:spTgt spid="84787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847879"/>
                                        </p:tgtEl>
                                        <p:attrNameLst>
                                          <p:attrName>style.visibility</p:attrName>
                                        </p:attrNameLst>
                                      </p:cBhvr>
                                      <p:to>
                                        <p:strVal val="visible"/>
                                      </p:to>
                                    </p:set>
                                    <p:anim calcmode="lin" valueType="num">
                                      <p:cBhvr>
                                        <p:cTn id="14" dur="500" fill="hold"/>
                                        <p:tgtEl>
                                          <p:spTgt spid="847879"/>
                                        </p:tgtEl>
                                        <p:attrNameLst>
                                          <p:attrName>ppt_w</p:attrName>
                                        </p:attrNameLst>
                                      </p:cBhvr>
                                      <p:tavLst>
                                        <p:tav tm="0">
                                          <p:val>
                                            <p:strVal val="#ppt_w*0.70"/>
                                          </p:val>
                                        </p:tav>
                                        <p:tav tm="100000">
                                          <p:val>
                                            <p:strVal val="#ppt_w"/>
                                          </p:val>
                                        </p:tav>
                                      </p:tavLst>
                                    </p:anim>
                                    <p:anim calcmode="lin" valueType="num">
                                      <p:cBhvr>
                                        <p:cTn id="15" dur="500" fill="hold"/>
                                        <p:tgtEl>
                                          <p:spTgt spid="847879"/>
                                        </p:tgtEl>
                                        <p:attrNameLst>
                                          <p:attrName>ppt_h</p:attrName>
                                        </p:attrNameLst>
                                      </p:cBhvr>
                                      <p:tavLst>
                                        <p:tav tm="0">
                                          <p:val>
                                            <p:strVal val="#ppt_h"/>
                                          </p:val>
                                        </p:tav>
                                        <p:tav tm="100000">
                                          <p:val>
                                            <p:strVal val="#ppt_h"/>
                                          </p:val>
                                        </p:tav>
                                      </p:tavLst>
                                    </p:anim>
                                    <p:animEffect transition="in" filter="fade">
                                      <p:cBhvr>
                                        <p:cTn id="16" dur="500"/>
                                        <p:tgtEl>
                                          <p:spTgt spid="847879"/>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847876"/>
                                        </p:tgtEl>
                                        <p:attrNameLst>
                                          <p:attrName>style.visibility</p:attrName>
                                        </p:attrNameLst>
                                      </p:cBhvr>
                                      <p:to>
                                        <p:strVal val="visible"/>
                                      </p:to>
                                    </p:set>
                                    <p:anim calcmode="lin" valueType="num">
                                      <p:cBhvr>
                                        <p:cTn id="19" dur="500" fill="hold"/>
                                        <p:tgtEl>
                                          <p:spTgt spid="847876"/>
                                        </p:tgtEl>
                                        <p:attrNameLst>
                                          <p:attrName>ppt_w</p:attrName>
                                        </p:attrNameLst>
                                      </p:cBhvr>
                                      <p:tavLst>
                                        <p:tav tm="0">
                                          <p:val>
                                            <p:strVal val="#ppt_w*0.70"/>
                                          </p:val>
                                        </p:tav>
                                        <p:tav tm="100000">
                                          <p:val>
                                            <p:strVal val="#ppt_w"/>
                                          </p:val>
                                        </p:tav>
                                      </p:tavLst>
                                    </p:anim>
                                    <p:anim calcmode="lin" valueType="num">
                                      <p:cBhvr>
                                        <p:cTn id="20" dur="500" fill="hold"/>
                                        <p:tgtEl>
                                          <p:spTgt spid="847876"/>
                                        </p:tgtEl>
                                        <p:attrNameLst>
                                          <p:attrName>ppt_h</p:attrName>
                                        </p:attrNameLst>
                                      </p:cBhvr>
                                      <p:tavLst>
                                        <p:tav tm="0">
                                          <p:val>
                                            <p:strVal val="#ppt_h"/>
                                          </p:val>
                                        </p:tav>
                                        <p:tav tm="100000">
                                          <p:val>
                                            <p:strVal val="#ppt_h"/>
                                          </p:val>
                                        </p:tav>
                                      </p:tavLst>
                                    </p:anim>
                                    <p:animEffect transition="in" filter="fade">
                                      <p:cBhvr>
                                        <p:cTn id="21" dur="500"/>
                                        <p:tgtEl>
                                          <p:spTgt spid="847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7879" grpId="0" animBg="1"/>
      <p:bldP spid="847876" grpId="0" animBg="1"/>
      <p:bldP spid="847877"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AutoShape 4">
            <a:extLst>
              <a:ext uri="{FF2B5EF4-FFF2-40B4-BE49-F238E27FC236}">
                <a16:creationId xmlns:a16="http://schemas.microsoft.com/office/drawing/2014/main" id="{77809E51-80F1-48E9-B9C4-60F701A02F64}"/>
              </a:ext>
            </a:extLst>
          </p:cNvPr>
          <p:cNvSpPr>
            <a:spLocks noChangeArrowheads="1"/>
          </p:cNvSpPr>
          <p:nvPr/>
        </p:nvSpPr>
        <p:spPr bwMode="auto">
          <a:xfrm>
            <a:off x="395287" y="1304751"/>
            <a:ext cx="8353177" cy="1692000"/>
          </a:xfrm>
          <a:prstGeom prst="roundRect">
            <a:avLst>
              <a:gd name="adj" fmla="val 5250"/>
            </a:avLst>
          </a:prstGeom>
          <a:solidFill>
            <a:schemeClr val="bg1"/>
          </a:solidFill>
          <a:ln w="28575">
            <a:solidFill>
              <a:srgbClr val="002060"/>
            </a:solidFill>
          </a:ln>
          <a:extLst/>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ctr" defTabSz="873125" rtl="0" eaLnBrk="1" fontAlgn="auto" latinLnBrk="0" hangingPunct="1">
              <a:lnSpc>
                <a:spcPct val="100000"/>
              </a:lnSpc>
              <a:spcBef>
                <a:spcPct val="0"/>
              </a:spcBef>
              <a:spcAft>
                <a:spcPts val="0"/>
              </a:spcAft>
              <a:buClrTx/>
              <a:buSzTx/>
              <a:buFontTx/>
              <a:buNone/>
              <a:tabLst/>
              <a:defRPr/>
            </a:pPr>
            <a:r>
              <a:rPr kumimoji="1" lang="ja-JP" altLang="en-US" sz="2800" b="1" i="0" u="none" strike="noStrike" kern="1200" cap="none" spc="0" normalizeH="0" noProof="0" dirty="0">
                <a:ln>
                  <a:noFill/>
                </a:ln>
                <a:solidFill>
                  <a:srgbClr val="002060"/>
                </a:solidFill>
                <a:effectLst/>
                <a:uLnTx/>
                <a:uFillTx/>
                <a:latin typeface="Segoe UI" panose="020B0502040204020203" pitchFamily="34" charset="0"/>
                <a:ea typeface="メイリオ" panose="020B0604030504040204" pitchFamily="50" charset="-128"/>
                <a:cs typeface="+mn-cs"/>
              </a:rPr>
              <a:t>通常の喀痰</a:t>
            </a:r>
            <a:endParaRPr kumimoji="1" lang="en-US" altLang="ja-JP" sz="2800" b="1"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0" marR="0" lvl="0" indent="0" algn="ctr" defTabSz="873125" rtl="0" eaLnBrk="1" fontAlgn="auto" latinLnBrk="0" hangingPunct="1">
              <a:lnSpc>
                <a:spcPct val="100000"/>
              </a:lnSpc>
              <a:spcBef>
                <a:spcPct val="0"/>
              </a:spcBef>
              <a:spcAft>
                <a:spcPts val="0"/>
              </a:spcAft>
              <a:buClrTx/>
              <a:buSzTx/>
              <a:buFontTx/>
              <a:buNone/>
              <a:tabLst/>
              <a:defRPr/>
            </a:pPr>
            <a:endParaRPr kumimoji="1" lang="en-US" altLang="ja-JP" sz="2300" b="1"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0" marR="0" lvl="0" indent="0" algn="ctr" defTabSz="873125" rtl="0" eaLnBrk="1" fontAlgn="auto" latinLnBrk="0" hangingPunct="1">
              <a:lnSpc>
                <a:spcPct val="100000"/>
              </a:lnSpc>
              <a:spcBef>
                <a:spcPct val="0"/>
              </a:spcBef>
              <a:spcAft>
                <a:spcPts val="0"/>
              </a:spcAft>
              <a:buClrTx/>
              <a:buSzTx/>
              <a:buFontTx/>
              <a:buNone/>
              <a:tabLst/>
              <a:defRPr/>
            </a:pPr>
            <a:endParaRPr kumimoji="1" lang="en-US" altLang="ja-JP" sz="2300" b="1"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0" marR="0" lvl="0" indent="0" algn="ctr" defTabSz="873125" rtl="0" eaLnBrk="1" fontAlgn="auto" latinLnBrk="0" hangingPunct="1">
              <a:lnSpc>
                <a:spcPct val="100000"/>
              </a:lnSpc>
              <a:spcBef>
                <a:spcPct val="0"/>
              </a:spcBef>
              <a:spcAft>
                <a:spcPts val="0"/>
              </a:spcAft>
              <a:buClrTx/>
              <a:buSzTx/>
              <a:buFontTx/>
              <a:buNone/>
              <a:tabLst/>
              <a:defRPr/>
            </a:pPr>
            <a:endParaRPr kumimoji="1" lang="ja-JP" altLang="en-US" sz="2300" b="1"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p:txBody>
      </p:sp>
      <p:sp>
        <p:nvSpPr>
          <p:cNvPr id="92163" name="Text Box 6">
            <a:extLst>
              <a:ext uri="{FF2B5EF4-FFF2-40B4-BE49-F238E27FC236}">
                <a16:creationId xmlns:a16="http://schemas.microsoft.com/office/drawing/2014/main" id="{AF74100F-85E7-4A68-8E77-1E55E93CF275}"/>
              </a:ext>
            </a:extLst>
          </p:cNvPr>
          <p:cNvSpPr txBox="1">
            <a:spLocks noChangeArrowheads="1"/>
          </p:cNvSpPr>
          <p:nvPr/>
        </p:nvSpPr>
        <p:spPr bwMode="auto">
          <a:xfrm>
            <a:off x="611560" y="1915790"/>
            <a:ext cx="3673475"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50000"/>
              </a:spcBef>
              <a:spcAft>
                <a:spcPts val="0"/>
              </a:spcAft>
              <a:buClrTx/>
              <a:buSzTx/>
              <a:buFontTx/>
              <a:buNone/>
              <a:tabLst/>
              <a:defRPr/>
            </a:pPr>
            <a:r>
              <a:rPr kumimoji="1" lang="ja-JP" altLang="en-US" sz="19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a:t>
            </a:r>
            <a:r>
              <a:rPr kumimoji="1" lang="ja-JP" altLang="en-US" sz="23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無色透明～やや白っぽい</a:t>
            </a:r>
          </a:p>
          <a:p>
            <a:pPr marL="0" marR="0" lvl="0" indent="0" algn="l" defTabSz="873125" rtl="0" eaLnBrk="1" fontAlgn="auto" latinLnBrk="0" hangingPunct="1">
              <a:lnSpc>
                <a:spcPct val="100000"/>
              </a:lnSpc>
              <a:spcBef>
                <a:spcPct val="50000"/>
              </a:spcBef>
              <a:spcAft>
                <a:spcPts val="0"/>
              </a:spcAft>
              <a:buClrTx/>
              <a:buSzTx/>
              <a:buFontTx/>
              <a:buNone/>
              <a:tabLst/>
              <a:defRPr/>
            </a:pPr>
            <a:r>
              <a:rPr kumimoji="1" lang="ja-JP" altLang="en-US" sz="23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・やや粘り気</a:t>
            </a:r>
          </a:p>
        </p:txBody>
      </p:sp>
      <p:sp>
        <p:nvSpPr>
          <p:cNvPr id="92166" name="AutoShape 4">
            <a:extLst>
              <a:ext uri="{FF2B5EF4-FFF2-40B4-BE49-F238E27FC236}">
                <a16:creationId xmlns:a16="http://schemas.microsoft.com/office/drawing/2014/main" id="{6A60AC90-2935-486B-87B2-8FB8A0481C06}"/>
              </a:ext>
            </a:extLst>
          </p:cNvPr>
          <p:cNvSpPr>
            <a:spLocks noChangeArrowheads="1"/>
          </p:cNvSpPr>
          <p:nvPr/>
        </p:nvSpPr>
        <p:spPr bwMode="auto">
          <a:xfrm>
            <a:off x="395287" y="3141312"/>
            <a:ext cx="8353425" cy="3096000"/>
          </a:xfrm>
          <a:prstGeom prst="roundRect">
            <a:avLst>
              <a:gd name="adj" fmla="val 5250"/>
            </a:avLst>
          </a:prstGeom>
          <a:solidFill>
            <a:schemeClr val="bg1"/>
          </a:solidFill>
          <a:ln w="28575">
            <a:solidFill>
              <a:srgbClr val="C00000"/>
            </a:solidFill>
          </a:ln>
          <a:extLst/>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ctr" defTabSz="873125" rtl="0" eaLnBrk="1" fontAlgn="auto" latinLnBrk="0" hangingPunct="1">
              <a:lnSpc>
                <a:spcPct val="100000"/>
              </a:lnSpc>
              <a:spcBef>
                <a:spcPct val="0"/>
              </a:spcBef>
              <a:spcAft>
                <a:spcPts val="0"/>
              </a:spcAft>
              <a:buClrTx/>
              <a:buSzTx/>
              <a:buFontTx/>
              <a:buNone/>
              <a:tabLst/>
              <a:defRPr/>
            </a:pPr>
            <a:r>
              <a:rPr kumimoji="1" lang="ja-JP" altLang="en-US" sz="2800" b="1" i="0" u="none" strike="noStrike" kern="1200" cap="none" spc="0" normalizeH="0" noProof="0" dirty="0">
                <a:ln>
                  <a:noFill/>
                </a:ln>
                <a:solidFill>
                  <a:srgbClr val="C00000"/>
                </a:solidFill>
                <a:effectLst/>
                <a:uLnTx/>
                <a:uFillTx/>
                <a:latin typeface="Segoe UI" panose="020B0502040204020203" pitchFamily="34" charset="0"/>
                <a:ea typeface="メイリオ" panose="020B0604030504040204" pitchFamily="50" charset="-128"/>
                <a:cs typeface="+mn-cs"/>
              </a:rPr>
              <a:t>異常があるときの喀痰</a:t>
            </a:r>
            <a:endParaRPr kumimoji="1" lang="en-US" altLang="ja-JP" sz="2800" b="1" i="0" u="none" strike="noStrike" kern="1200" cap="none" spc="0" normalizeH="0" noProof="0" dirty="0">
              <a:ln>
                <a:noFill/>
              </a:ln>
              <a:solidFill>
                <a:srgbClr val="002060"/>
              </a:solidFill>
              <a:effectLst/>
              <a:uLnTx/>
              <a:uFillTx/>
              <a:latin typeface="Segoe UI" panose="020B0502040204020203" pitchFamily="34" charset="0"/>
              <a:ea typeface="メイリオ" panose="020B0604030504040204" pitchFamily="50" charset="-128"/>
              <a:cs typeface="+mn-cs"/>
            </a:endParaRPr>
          </a:p>
          <a:p>
            <a:pPr marL="0" marR="0" lvl="0" indent="0" algn="ctr" defTabSz="873125" rtl="0" eaLnBrk="1" fontAlgn="auto" latinLnBrk="0" hangingPunct="1">
              <a:lnSpc>
                <a:spcPct val="100000"/>
              </a:lnSpc>
              <a:spcBef>
                <a:spcPct val="0"/>
              </a:spcBef>
              <a:spcAft>
                <a:spcPts val="0"/>
              </a:spcAft>
              <a:buClrTx/>
              <a:buSzTx/>
              <a:buFontTx/>
              <a:buNone/>
              <a:tabLst/>
              <a:defRPr/>
            </a:pPr>
            <a:endParaRPr kumimoji="1" lang="en-US" altLang="ja-JP" sz="2300" b="1" i="0" u="none" strike="noStrike" kern="1200" cap="none" spc="0" normalizeH="0" noProof="0" dirty="0">
              <a:ln>
                <a:noFill/>
              </a:ln>
              <a:solidFill>
                <a:srgbClr val="002060"/>
              </a:solidFill>
              <a:effectLst/>
              <a:uLnTx/>
              <a:uFillTx/>
              <a:latin typeface="Segoe UI" panose="020B0502040204020203" pitchFamily="34" charset="0"/>
              <a:ea typeface="メイリオ" panose="020B0604030504040204" pitchFamily="50" charset="-128"/>
              <a:cs typeface="+mn-cs"/>
            </a:endParaRPr>
          </a:p>
          <a:p>
            <a:pPr marL="0" marR="0" lvl="0" indent="0" algn="ctr" defTabSz="873125" rtl="0" eaLnBrk="1" fontAlgn="auto" latinLnBrk="0" hangingPunct="1">
              <a:lnSpc>
                <a:spcPct val="100000"/>
              </a:lnSpc>
              <a:spcBef>
                <a:spcPct val="0"/>
              </a:spcBef>
              <a:spcAft>
                <a:spcPts val="0"/>
              </a:spcAft>
              <a:buClrTx/>
              <a:buSzTx/>
              <a:buFontTx/>
              <a:buNone/>
              <a:tabLst/>
              <a:defRPr/>
            </a:pPr>
            <a:endParaRPr kumimoji="1" lang="en-US" altLang="ja-JP" sz="2300" b="1" i="0" u="none" strike="noStrike" kern="1200" cap="none" spc="0" normalizeH="0" noProof="0" dirty="0">
              <a:ln>
                <a:noFill/>
              </a:ln>
              <a:solidFill>
                <a:srgbClr val="002060"/>
              </a:solidFill>
              <a:effectLst/>
              <a:uLnTx/>
              <a:uFillTx/>
              <a:latin typeface="Segoe UI" panose="020B0502040204020203" pitchFamily="34" charset="0"/>
              <a:ea typeface="メイリオ" panose="020B0604030504040204" pitchFamily="50" charset="-128"/>
              <a:cs typeface="+mn-cs"/>
            </a:endParaRPr>
          </a:p>
          <a:p>
            <a:pPr marL="0" marR="0" lvl="0" indent="0" algn="ctr" defTabSz="873125" rtl="0" eaLnBrk="1" fontAlgn="auto" latinLnBrk="0" hangingPunct="1">
              <a:lnSpc>
                <a:spcPct val="100000"/>
              </a:lnSpc>
              <a:spcBef>
                <a:spcPct val="0"/>
              </a:spcBef>
              <a:spcAft>
                <a:spcPts val="0"/>
              </a:spcAft>
              <a:buClrTx/>
              <a:buSzTx/>
              <a:buFontTx/>
              <a:buNone/>
              <a:tabLst/>
              <a:defRPr/>
            </a:pPr>
            <a:endParaRPr kumimoji="1" lang="ja-JP" altLang="en-US" sz="2300" b="1" i="0" u="none" strike="noStrike" kern="1200" cap="none" spc="0" normalizeH="0" noProof="0" dirty="0">
              <a:ln>
                <a:noFill/>
              </a:ln>
              <a:solidFill>
                <a:srgbClr val="002060"/>
              </a:solidFill>
              <a:effectLst/>
              <a:uLnTx/>
              <a:uFillTx/>
              <a:latin typeface="Segoe UI" panose="020B0502040204020203" pitchFamily="34" charset="0"/>
              <a:ea typeface="メイリオ" panose="020B0604030504040204" pitchFamily="50" charset="-128"/>
              <a:cs typeface="+mn-cs"/>
            </a:endParaRPr>
          </a:p>
          <a:p>
            <a:pPr marL="0" marR="0" lvl="0" indent="0" algn="ctr" defTabSz="873125" rtl="0" eaLnBrk="1" fontAlgn="auto" latinLnBrk="0" hangingPunct="1">
              <a:lnSpc>
                <a:spcPct val="100000"/>
              </a:lnSpc>
              <a:spcBef>
                <a:spcPct val="0"/>
              </a:spcBef>
              <a:spcAft>
                <a:spcPts val="0"/>
              </a:spcAft>
              <a:buClrTx/>
              <a:buSzTx/>
              <a:buFontTx/>
              <a:buNone/>
              <a:tabLst/>
              <a:defRPr/>
            </a:pPr>
            <a:endParaRPr kumimoji="1" lang="en-US" altLang="ja-JP" sz="2300" b="1"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0" marR="0" lvl="0" indent="0" algn="ctr" defTabSz="873125" rtl="0" eaLnBrk="1" fontAlgn="auto" latinLnBrk="0" hangingPunct="1">
              <a:lnSpc>
                <a:spcPct val="100000"/>
              </a:lnSpc>
              <a:spcBef>
                <a:spcPct val="0"/>
              </a:spcBef>
              <a:spcAft>
                <a:spcPts val="0"/>
              </a:spcAft>
              <a:buClrTx/>
              <a:buSzTx/>
              <a:buFontTx/>
              <a:buNone/>
              <a:tabLst/>
              <a:defRPr/>
            </a:pPr>
            <a:endParaRPr kumimoji="1" lang="en-US" altLang="ja-JP" sz="2300" b="1"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0" marR="0" lvl="0" indent="0" algn="ctr" defTabSz="873125" rtl="0" eaLnBrk="1" fontAlgn="auto" latinLnBrk="0" hangingPunct="1">
              <a:lnSpc>
                <a:spcPct val="100000"/>
              </a:lnSpc>
              <a:spcBef>
                <a:spcPct val="0"/>
              </a:spcBef>
              <a:spcAft>
                <a:spcPts val="0"/>
              </a:spcAft>
              <a:buClrTx/>
              <a:buSzTx/>
              <a:buFontTx/>
              <a:buNone/>
              <a:tabLst/>
              <a:defRPr/>
            </a:pPr>
            <a:endParaRPr kumimoji="1" lang="en-US" altLang="ja-JP" sz="2300" b="1"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0" marR="0" lvl="0" indent="0" algn="ctr" defTabSz="873125" rtl="0" eaLnBrk="1" fontAlgn="auto" latinLnBrk="0" hangingPunct="1">
              <a:lnSpc>
                <a:spcPct val="100000"/>
              </a:lnSpc>
              <a:spcBef>
                <a:spcPct val="0"/>
              </a:spcBef>
              <a:spcAft>
                <a:spcPts val="0"/>
              </a:spcAft>
              <a:buClrTx/>
              <a:buSzTx/>
              <a:buFontTx/>
              <a:buNone/>
              <a:tabLst/>
              <a:defRPr/>
            </a:pPr>
            <a:endParaRPr kumimoji="1" lang="ja-JP" altLang="en-US" sz="2300" b="1"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p:txBody>
      </p:sp>
      <p:sp>
        <p:nvSpPr>
          <p:cNvPr id="92167" name="Text Box 7">
            <a:extLst>
              <a:ext uri="{FF2B5EF4-FFF2-40B4-BE49-F238E27FC236}">
                <a16:creationId xmlns:a16="http://schemas.microsoft.com/office/drawing/2014/main" id="{24CD15FC-1D9B-4D5F-A904-5376FDEFB64B}"/>
              </a:ext>
            </a:extLst>
          </p:cNvPr>
          <p:cNvSpPr txBox="1">
            <a:spLocks noChangeArrowheads="1"/>
          </p:cNvSpPr>
          <p:nvPr/>
        </p:nvSpPr>
        <p:spPr bwMode="auto">
          <a:xfrm>
            <a:off x="611560" y="3731816"/>
            <a:ext cx="4360242" cy="2388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50000"/>
              </a:spcBef>
              <a:spcAft>
                <a:spcPts val="0"/>
              </a:spcAft>
              <a:buClrTx/>
              <a:buSzTx/>
              <a:buFontTx/>
              <a:buNone/>
              <a:tabLst/>
              <a:defRPr/>
            </a:pPr>
            <a:r>
              <a:rPr kumimoji="1" lang="ja-JP" altLang="en-US" sz="19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a:t>
            </a:r>
            <a:r>
              <a:rPr kumimoji="1" lang="ja-JP" altLang="en-US" sz="23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濁りがつよい</a:t>
            </a:r>
          </a:p>
          <a:p>
            <a:pPr marL="0" marR="0" lvl="0" indent="0" algn="l" defTabSz="873125" rtl="0" eaLnBrk="1" fontAlgn="auto" latinLnBrk="0" hangingPunct="1">
              <a:lnSpc>
                <a:spcPct val="100000"/>
              </a:lnSpc>
              <a:spcBef>
                <a:spcPct val="50000"/>
              </a:spcBef>
              <a:spcAft>
                <a:spcPts val="0"/>
              </a:spcAft>
              <a:buClrTx/>
              <a:buSzTx/>
              <a:buFontTx/>
              <a:buNone/>
              <a:tabLst/>
              <a:defRPr/>
            </a:pPr>
            <a:r>
              <a:rPr kumimoji="1" lang="ja-JP" altLang="en-US" sz="23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・黄色っぽい、緑色っぽい</a:t>
            </a:r>
          </a:p>
          <a:p>
            <a:pPr marL="0" marR="0" lvl="0" indent="0" algn="l" defTabSz="873125" rtl="0" eaLnBrk="1" fontAlgn="auto" latinLnBrk="0" hangingPunct="1">
              <a:lnSpc>
                <a:spcPct val="100000"/>
              </a:lnSpc>
              <a:spcBef>
                <a:spcPct val="50000"/>
              </a:spcBef>
              <a:spcAft>
                <a:spcPts val="0"/>
              </a:spcAft>
              <a:buClrTx/>
              <a:buSzTx/>
              <a:buFontTx/>
              <a:buNone/>
              <a:tabLst/>
              <a:defRPr/>
            </a:pPr>
            <a:r>
              <a:rPr kumimoji="1" lang="ja-JP" altLang="en-US" sz="23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・うっすら赤い、明らかに赤い</a:t>
            </a:r>
          </a:p>
          <a:p>
            <a:pPr marL="0" marR="0" lvl="0" indent="0" algn="l" defTabSz="873125" rtl="0" eaLnBrk="1" fontAlgn="auto" latinLnBrk="0" hangingPunct="1">
              <a:lnSpc>
                <a:spcPct val="100000"/>
              </a:lnSpc>
              <a:spcBef>
                <a:spcPct val="50000"/>
              </a:spcBef>
              <a:spcAft>
                <a:spcPts val="0"/>
              </a:spcAft>
              <a:buClrTx/>
              <a:buSzTx/>
              <a:buFontTx/>
              <a:buNone/>
              <a:tabLst/>
              <a:defRPr/>
            </a:pPr>
            <a:r>
              <a:rPr kumimoji="1" lang="ja-JP" altLang="en-US" sz="23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・粘り気がある、</a:t>
            </a:r>
          </a:p>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3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　逆にサラサラしている</a:t>
            </a:r>
            <a:endParaRPr kumimoji="1" lang="en-US" altLang="ja-JP" sz="23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p:txBody>
      </p:sp>
      <p:sp>
        <p:nvSpPr>
          <p:cNvPr id="92168" name="Text Box 7">
            <a:extLst>
              <a:ext uri="{FF2B5EF4-FFF2-40B4-BE49-F238E27FC236}">
                <a16:creationId xmlns:a16="http://schemas.microsoft.com/office/drawing/2014/main" id="{AB9F6633-F2C2-4744-8B51-DB86C9662DBF}"/>
              </a:ext>
            </a:extLst>
          </p:cNvPr>
          <p:cNvSpPr txBox="1">
            <a:spLocks noChangeArrowheads="1"/>
          </p:cNvSpPr>
          <p:nvPr/>
        </p:nvSpPr>
        <p:spPr bwMode="auto">
          <a:xfrm>
            <a:off x="5292725" y="3681016"/>
            <a:ext cx="3455739" cy="1503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50000"/>
              </a:spcBef>
              <a:spcAft>
                <a:spcPts val="0"/>
              </a:spcAft>
              <a:buClrTx/>
              <a:buSzTx/>
              <a:buFontTx/>
              <a:buNone/>
              <a:tabLst/>
              <a:defRPr/>
            </a:pPr>
            <a:r>
              <a:rPr kumimoji="1" lang="ja-JP" altLang="en-US" sz="23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・いつもより量が多い</a:t>
            </a:r>
          </a:p>
          <a:p>
            <a:pPr marL="0" marR="0" lvl="0" indent="0" algn="l" defTabSz="873125" rtl="0" eaLnBrk="1" fontAlgn="auto" latinLnBrk="0" hangingPunct="1">
              <a:lnSpc>
                <a:spcPct val="100000"/>
              </a:lnSpc>
              <a:spcBef>
                <a:spcPct val="50000"/>
              </a:spcBef>
              <a:spcAft>
                <a:spcPts val="0"/>
              </a:spcAft>
              <a:buClrTx/>
              <a:buSzTx/>
              <a:buFontTx/>
              <a:buNone/>
              <a:tabLst/>
              <a:defRPr/>
            </a:pPr>
            <a:r>
              <a:rPr kumimoji="1" lang="ja-JP" altLang="en-US" sz="23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・粘り気が強い、硬い</a:t>
            </a:r>
          </a:p>
          <a:p>
            <a:pPr marL="0" marR="0" lvl="0" indent="0" algn="l" defTabSz="873125" rtl="0" eaLnBrk="1" fontAlgn="auto" latinLnBrk="0" hangingPunct="1">
              <a:lnSpc>
                <a:spcPct val="100000"/>
              </a:lnSpc>
              <a:spcBef>
                <a:spcPct val="50000"/>
              </a:spcBef>
              <a:spcAft>
                <a:spcPts val="0"/>
              </a:spcAft>
              <a:buClrTx/>
              <a:buSzTx/>
              <a:buFontTx/>
              <a:buNone/>
              <a:tabLst/>
              <a:defRPr/>
            </a:pPr>
            <a:endParaRPr kumimoji="1" lang="en-US" altLang="ja-JP" sz="23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p:txBody>
      </p:sp>
      <p:sp>
        <p:nvSpPr>
          <p:cNvPr id="92169" name="Text Box 6">
            <a:extLst>
              <a:ext uri="{FF2B5EF4-FFF2-40B4-BE49-F238E27FC236}">
                <a16:creationId xmlns:a16="http://schemas.microsoft.com/office/drawing/2014/main" id="{638568D0-F9E0-4F60-B633-3AB45B9CCE00}"/>
              </a:ext>
            </a:extLst>
          </p:cNvPr>
          <p:cNvSpPr txBox="1">
            <a:spLocks noChangeArrowheads="1"/>
          </p:cNvSpPr>
          <p:nvPr/>
        </p:nvSpPr>
        <p:spPr bwMode="auto">
          <a:xfrm>
            <a:off x="5292725" y="1952303"/>
            <a:ext cx="2375619"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50000"/>
              </a:spcBef>
              <a:spcAft>
                <a:spcPts val="0"/>
              </a:spcAft>
              <a:buClrTx/>
              <a:buSzTx/>
              <a:buFontTx/>
              <a:buNone/>
              <a:tabLst/>
              <a:defRPr/>
            </a:pPr>
            <a:r>
              <a:rPr kumimoji="1" lang="ja-JP" altLang="en-US" sz="23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・においなし</a:t>
            </a:r>
          </a:p>
        </p:txBody>
      </p:sp>
      <p:sp>
        <p:nvSpPr>
          <p:cNvPr id="3" name="タイトル 2">
            <a:extLst>
              <a:ext uri="{FF2B5EF4-FFF2-40B4-BE49-F238E27FC236}">
                <a16:creationId xmlns:a16="http://schemas.microsoft.com/office/drawing/2014/main" id="{C11EF9B7-41BD-4D51-811A-7FCB59EA4EC3}"/>
              </a:ext>
            </a:extLst>
          </p:cNvPr>
          <p:cNvSpPr>
            <a:spLocks noGrp="1"/>
          </p:cNvSpPr>
          <p:nvPr>
            <p:ph type="title"/>
          </p:nvPr>
        </p:nvSpPr>
        <p:spPr/>
        <p:txBody>
          <a:bodyPr>
            <a:normAutofit fontScale="90000"/>
          </a:bodyPr>
          <a:lstStyle/>
          <a:p>
            <a:r>
              <a:rPr lang="ja-JP" altLang="en-US" dirty="0"/>
              <a:t>喀痰の性状</a:t>
            </a:r>
          </a:p>
        </p:txBody>
      </p:sp>
      <p:sp>
        <p:nvSpPr>
          <p:cNvPr id="11" name="テキスト ボックス 10">
            <a:extLst>
              <a:ext uri="{FF2B5EF4-FFF2-40B4-BE49-F238E27FC236}">
                <a16:creationId xmlns:a16="http://schemas.microsoft.com/office/drawing/2014/main" id="{A87A5AD4-7278-453A-9DB4-9C0CE81E88BE}"/>
              </a:ext>
            </a:extLst>
          </p:cNvPr>
          <p:cNvSpPr txBox="1"/>
          <p:nvPr/>
        </p:nvSpPr>
        <p:spPr>
          <a:xfrm>
            <a:off x="6039118" y="169200"/>
            <a:ext cx="1773242"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4-2.</a:t>
            </a:r>
            <a:r>
              <a:rPr lang="ja-JP" altLang="en-US" sz="1400" b="1" dirty="0">
                <a:solidFill>
                  <a:schemeClr val="bg1"/>
                </a:solidFill>
                <a:latin typeface="游ゴシック" panose="020B0400000000000000" pitchFamily="50" charset="-128"/>
                <a:ea typeface="游ゴシック" panose="020B0400000000000000" pitchFamily="50" charset="-128"/>
              </a:rPr>
              <a:t>喀痰吸引の基本</a:t>
            </a:r>
          </a:p>
        </p:txBody>
      </p:sp>
      <p:sp>
        <p:nvSpPr>
          <p:cNvPr id="10" name="スライド番号プレースホルダー 1">
            <a:extLst>
              <a:ext uri="{FF2B5EF4-FFF2-40B4-BE49-F238E27FC236}">
                <a16:creationId xmlns:a16="http://schemas.microsoft.com/office/drawing/2014/main" id="{B05484CC-4BA5-45A7-9B90-5690068CD755}"/>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65</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1634811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5">
            <a:extLst>
              <a:ext uri="{FF2B5EF4-FFF2-40B4-BE49-F238E27FC236}">
                <a16:creationId xmlns:a16="http://schemas.microsoft.com/office/drawing/2014/main" id="{BAA638A8-93DC-4E8F-9366-D237E9DA4FF3}"/>
              </a:ext>
            </a:extLst>
          </p:cNvPr>
          <p:cNvSpPr txBox="1">
            <a:spLocks noChangeArrowheads="1"/>
          </p:cNvSpPr>
          <p:nvPr/>
        </p:nvSpPr>
        <p:spPr bwMode="auto">
          <a:xfrm>
            <a:off x="251521" y="1296000"/>
            <a:ext cx="8640959" cy="4923292"/>
          </a:xfrm>
          <a:prstGeom prst="rect">
            <a:avLst/>
          </a:prstGeom>
          <a:noFill/>
          <a:ln>
            <a:noFill/>
          </a:ln>
          <a:extLst/>
        </p:spPr>
        <p:txBody>
          <a:bodyPr wrap="square" lIns="87269" tIns="43635" rIns="87269" bIns="43635">
            <a:spAutoFit/>
          </a:bodyPr>
          <a:lstStyle>
            <a:lvl1pPr defTabSz="873125" eaLnBrk="0" hangingPunct="0">
              <a:defRPr kumimoji="1">
                <a:solidFill>
                  <a:schemeClr val="tx1"/>
                </a:solidFill>
                <a:latin typeface="Arial" charset="0"/>
                <a:ea typeface="ＭＳ Ｐゴシック" charset="-128"/>
              </a:defRPr>
            </a:lvl1pPr>
            <a:lvl2pPr marL="708025" indent="-271463" defTabSz="873125" eaLnBrk="0" hangingPunct="0">
              <a:defRPr kumimoji="1">
                <a:solidFill>
                  <a:schemeClr val="tx1"/>
                </a:solidFill>
                <a:latin typeface="Arial" charset="0"/>
                <a:ea typeface="ＭＳ Ｐゴシック" charset="-128"/>
              </a:defRPr>
            </a:lvl2pPr>
            <a:lvl3pPr marL="1090613" indent="-217488" defTabSz="873125" eaLnBrk="0" hangingPunct="0">
              <a:defRPr kumimoji="1">
                <a:solidFill>
                  <a:schemeClr val="tx1"/>
                </a:solidFill>
                <a:latin typeface="Arial" charset="0"/>
                <a:ea typeface="ＭＳ Ｐゴシック" charset="-128"/>
              </a:defRPr>
            </a:lvl3pPr>
            <a:lvl4pPr marL="1527175" indent="-217488" defTabSz="873125" eaLnBrk="0" hangingPunct="0">
              <a:defRPr kumimoji="1">
                <a:solidFill>
                  <a:schemeClr val="tx1"/>
                </a:solidFill>
                <a:latin typeface="Arial" charset="0"/>
                <a:ea typeface="ＭＳ Ｐゴシック" charset="-128"/>
              </a:defRPr>
            </a:lvl4pPr>
            <a:lvl5pPr marL="1963738" indent="-219075" defTabSz="873125" eaLnBrk="0" hangingPunct="0">
              <a:defRPr kumimoji="1">
                <a:solidFill>
                  <a:schemeClr val="tx1"/>
                </a:solidFill>
                <a:latin typeface="Arial" charset="0"/>
                <a:ea typeface="ＭＳ Ｐゴシック" charset="-128"/>
              </a:defRPr>
            </a:lvl5pPr>
            <a:lvl6pPr marL="2420938" indent="-219075" defTabSz="873125" eaLnBrk="0" fontAlgn="base" hangingPunct="0">
              <a:spcBef>
                <a:spcPct val="0"/>
              </a:spcBef>
              <a:spcAft>
                <a:spcPct val="0"/>
              </a:spcAft>
              <a:defRPr kumimoji="1">
                <a:solidFill>
                  <a:schemeClr val="tx1"/>
                </a:solidFill>
                <a:latin typeface="Arial" charset="0"/>
                <a:ea typeface="ＭＳ Ｐゴシック" charset="-128"/>
              </a:defRPr>
            </a:lvl6pPr>
            <a:lvl7pPr marL="2878138" indent="-219075" defTabSz="873125" eaLnBrk="0" fontAlgn="base" hangingPunct="0">
              <a:spcBef>
                <a:spcPct val="0"/>
              </a:spcBef>
              <a:spcAft>
                <a:spcPct val="0"/>
              </a:spcAft>
              <a:defRPr kumimoji="1">
                <a:solidFill>
                  <a:schemeClr val="tx1"/>
                </a:solidFill>
                <a:latin typeface="Arial" charset="0"/>
                <a:ea typeface="ＭＳ Ｐゴシック" charset="-128"/>
              </a:defRPr>
            </a:lvl7pPr>
            <a:lvl8pPr marL="3335338" indent="-219075" defTabSz="873125" eaLnBrk="0" fontAlgn="base" hangingPunct="0">
              <a:spcBef>
                <a:spcPct val="0"/>
              </a:spcBef>
              <a:spcAft>
                <a:spcPct val="0"/>
              </a:spcAft>
              <a:defRPr kumimoji="1">
                <a:solidFill>
                  <a:schemeClr val="tx1"/>
                </a:solidFill>
                <a:latin typeface="Arial" charset="0"/>
                <a:ea typeface="ＭＳ Ｐゴシック" charset="-128"/>
              </a:defRPr>
            </a:lvl8pPr>
            <a:lvl9pPr marL="3792538" indent="-219075" defTabSz="873125" eaLnBrk="0" fontAlgn="base" hangingPunct="0">
              <a:spcBef>
                <a:spcPct val="0"/>
              </a:spcBef>
              <a:spcAft>
                <a:spcPct val="0"/>
              </a:spcAft>
              <a:defRPr kumimoji="1">
                <a:solidFill>
                  <a:schemeClr val="tx1"/>
                </a:solidFill>
                <a:latin typeface="Arial" charset="0"/>
                <a:ea typeface="ＭＳ Ｐゴシック" charset="-128"/>
              </a:defRPr>
            </a:lvl9pPr>
          </a:lstStyle>
          <a:p>
            <a:pPr marL="0" marR="0" lvl="0" indent="0" algn="l" defTabSz="873125"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noProof="0" dirty="0">
                <a:ln>
                  <a:noFill/>
                </a:ln>
                <a:solidFill>
                  <a:prstClr val="black">
                    <a:lumMod val="50000"/>
                    <a:lumOff val="50000"/>
                  </a:prstClr>
                </a:solidFill>
                <a:effectLst/>
                <a:uLnTx/>
                <a:uFillTx/>
                <a:latin typeface="Segoe UI" panose="020B0502040204020203" pitchFamily="34" charset="0"/>
                <a:ea typeface="メイリオ" panose="020B0604030504040204" pitchFamily="50" charset="-128"/>
                <a:cs typeface="+mn-cs"/>
              </a:rPr>
              <a:t>●</a:t>
            </a:r>
            <a:r>
              <a:rPr kumimoji="1" lang="ja-JP" altLang="en-US" sz="2400" b="0" i="0" u="none" strike="noStrike" kern="1200" cap="none" spc="0" normalizeH="0" noProof="0" dirty="0">
                <a:ln>
                  <a:noFill/>
                </a:ln>
                <a:solidFill>
                  <a:prstClr val="black">
                    <a:lumMod val="50000"/>
                    <a:lumOff val="50000"/>
                  </a:prstClr>
                </a:solidFill>
                <a:effectLst/>
                <a:uLnTx/>
                <a:uFillTx/>
                <a:latin typeface="Segoe UI" panose="020B0502040204020203" pitchFamily="34" charset="0"/>
                <a:ea typeface="メイリオ" panose="020B0604030504040204" pitchFamily="50" charset="-128"/>
                <a:cs typeface="+mn-cs"/>
              </a:rPr>
              <a:t>　</a:t>
            </a:r>
            <a:r>
              <a:rPr kumimoji="1" lang="ja-JP" altLang="en-US" sz="24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反射的な嚥下や弱い咳き込みしかできない遷延性の</a:t>
            </a:r>
          </a:p>
          <a:p>
            <a:pPr marL="0" marR="0" lvl="0" indent="0" algn="l" defTabSz="873125" rtl="0" eaLnBrk="1" fontAlgn="auto" latinLnBrk="0" hangingPunct="1">
              <a:lnSpc>
                <a:spcPct val="100000"/>
              </a:lnSpc>
              <a:spcBef>
                <a:spcPts val="0"/>
              </a:spcBef>
              <a:spcAft>
                <a:spcPts val="0"/>
              </a:spcAft>
              <a:buClrTx/>
              <a:buSzTx/>
              <a:buFontTx/>
              <a:buNone/>
              <a:tabLst/>
              <a:defRPr/>
            </a:pPr>
            <a:r>
              <a:rPr lang="ja-JP" altLang="en-US" sz="2400" dirty="0">
                <a:solidFill>
                  <a:prstClr val="black"/>
                </a:solidFill>
                <a:latin typeface="Segoe UI" panose="020B0502040204020203" pitchFamily="34" charset="0"/>
                <a:ea typeface="メイリオ" panose="020B0604030504040204" pitchFamily="50" charset="-128"/>
              </a:rPr>
              <a:t>　　</a:t>
            </a:r>
            <a:r>
              <a:rPr kumimoji="1" lang="ja-JP" altLang="en-US" sz="24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意識障害や高度の脳発達障害のある場合：</a:t>
            </a:r>
          </a:p>
          <a:p>
            <a:pPr marL="0" marR="0" lvl="0" indent="0" algn="l" defTabSz="873125" rtl="0" eaLnBrk="1" fontAlgn="auto" latinLnBrk="0" hangingPunct="1">
              <a:lnSpc>
                <a:spcPct val="40000"/>
              </a:lnSpc>
              <a:spcBef>
                <a:spcPts val="0"/>
              </a:spcBef>
              <a:spcAft>
                <a:spcPts val="0"/>
              </a:spcAft>
              <a:buClrTx/>
              <a:buSzTx/>
              <a:buFontTx/>
              <a:buNone/>
              <a:tabLst/>
              <a:defRPr/>
            </a:pPr>
            <a:endParaRPr kumimoji="1" lang="ja-JP" altLang="en-US" sz="2400" b="0" i="0" u="none" strike="noStrike" kern="1200" cap="none" spc="0" normalizeH="0" noProof="0" dirty="0">
              <a:ln>
                <a:noFill/>
              </a:ln>
              <a:solidFill>
                <a:prstClr val="white"/>
              </a:solidFill>
              <a:effectLst/>
              <a:uLnTx/>
              <a:uFillTx/>
              <a:latin typeface="Segoe UI" panose="020B0502040204020203" pitchFamily="34" charset="0"/>
              <a:ea typeface="メイリオ" panose="020B0604030504040204" pitchFamily="50" charset="-128"/>
              <a:cs typeface="+mn-cs"/>
            </a:endParaRPr>
          </a:p>
          <a:p>
            <a:pPr marL="0" marR="0" lvl="0" indent="0" algn="l" defTabSz="873125"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noProof="0" dirty="0">
                <a:ln>
                  <a:noFill/>
                </a:ln>
                <a:solidFill>
                  <a:srgbClr val="C00000"/>
                </a:solidFill>
                <a:effectLst/>
                <a:uLnTx/>
                <a:uFillTx/>
                <a:latin typeface="Segoe UI" panose="020B0502040204020203" pitchFamily="34" charset="0"/>
                <a:ea typeface="メイリオ" panose="020B0604030504040204" pitchFamily="50" charset="-128"/>
                <a:cs typeface="+mn-cs"/>
              </a:rPr>
              <a:t>　　先天性疾患や脳性麻痺等の重症心身障害児、</a:t>
            </a:r>
          </a:p>
          <a:p>
            <a:pPr marL="0" marR="0" lvl="0" indent="0" algn="l" defTabSz="873125"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noProof="0" dirty="0">
                <a:ln>
                  <a:noFill/>
                </a:ln>
                <a:solidFill>
                  <a:srgbClr val="C00000"/>
                </a:solidFill>
                <a:effectLst/>
                <a:uLnTx/>
                <a:uFillTx/>
                <a:latin typeface="Segoe UI" panose="020B0502040204020203" pitchFamily="34" charset="0"/>
                <a:ea typeface="メイリオ" panose="020B0604030504040204" pitchFamily="50" charset="-128"/>
                <a:cs typeface="+mn-cs"/>
              </a:rPr>
              <a:t>　　事故による脳外傷、脳血管障害や低酸素血症による</a:t>
            </a:r>
          </a:p>
          <a:p>
            <a:pPr marL="0" marR="0" lvl="0" indent="0" algn="l" defTabSz="873125"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noProof="0" dirty="0">
                <a:ln>
                  <a:noFill/>
                </a:ln>
                <a:solidFill>
                  <a:srgbClr val="C00000"/>
                </a:solidFill>
                <a:effectLst/>
                <a:uLnTx/>
                <a:uFillTx/>
                <a:latin typeface="Segoe UI" panose="020B0502040204020203" pitchFamily="34" charset="0"/>
                <a:ea typeface="メイリオ" panose="020B0604030504040204" pitchFamily="50" charset="-128"/>
                <a:cs typeface="+mn-cs"/>
              </a:rPr>
              <a:t>　　重度の脳障害など</a:t>
            </a:r>
          </a:p>
          <a:p>
            <a:pPr marL="0" marR="0" lvl="0" indent="0" algn="l" defTabSz="873125" rtl="0" eaLnBrk="1" fontAlgn="auto" latinLnBrk="0" hangingPunct="1">
              <a:lnSpc>
                <a:spcPct val="40000"/>
              </a:lnSpc>
              <a:spcBef>
                <a:spcPts val="0"/>
              </a:spcBef>
              <a:spcAft>
                <a:spcPts val="0"/>
              </a:spcAft>
              <a:buClrTx/>
              <a:buSzTx/>
              <a:buFontTx/>
              <a:buNone/>
              <a:tabLst/>
              <a:defRPr/>
            </a:pPr>
            <a:endParaRPr kumimoji="1" lang="ja-JP" altLang="en-US" sz="800" b="0" i="0" u="none" strike="noStrike" kern="1200" cap="none" spc="0" normalizeH="0" noProof="0" dirty="0">
              <a:ln>
                <a:noFill/>
              </a:ln>
              <a:solidFill>
                <a:srgbClr val="FF99CC"/>
              </a:solidFill>
              <a:effectLst/>
              <a:uLnTx/>
              <a:uFillTx/>
              <a:latin typeface="Segoe UI" panose="020B0502040204020203" pitchFamily="34" charset="0"/>
              <a:ea typeface="メイリオ" panose="020B0604030504040204" pitchFamily="50" charset="-128"/>
              <a:cs typeface="+mn-cs"/>
            </a:endParaRPr>
          </a:p>
          <a:p>
            <a:pPr lvl="0" eaLnBrk="1" hangingPunct="1">
              <a:spcBef>
                <a:spcPts val="600"/>
              </a:spcBef>
              <a:defRPr/>
            </a:pPr>
            <a:r>
              <a:rPr lang="en-US" altLang="ja-JP" sz="2400" dirty="0">
                <a:solidFill>
                  <a:prstClr val="black">
                    <a:lumMod val="50000"/>
                    <a:lumOff val="50000"/>
                  </a:prstClr>
                </a:solidFill>
                <a:latin typeface="Segoe UI" panose="020B0502040204020203" pitchFamily="34" charset="0"/>
                <a:ea typeface="メイリオ" panose="020B0604030504040204" pitchFamily="50" charset="-128"/>
              </a:rPr>
              <a:t>●</a:t>
            </a:r>
            <a:r>
              <a:rPr lang="ja-JP" altLang="en-US" sz="2400" dirty="0">
                <a:solidFill>
                  <a:prstClr val="black">
                    <a:lumMod val="50000"/>
                    <a:lumOff val="50000"/>
                  </a:prstClr>
                </a:solidFill>
                <a:latin typeface="Segoe UI" panose="020B0502040204020203" pitchFamily="34" charset="0"/>
                <a:ea typeface="メイリオ" panose="020B0604030504040204" pitchFamily="50" charset="-128"/>
              </a:rPr>
              <a:t>　</a:t>
            </a:r>
            <a:r>
              <a:rPr kumimoji="1" lang="ja-JP" altLang="en-US" sz="24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全身の運動機能とともに嚥下・呼吸機能も二次的に低下</a:t>
            </a:r>
          </a:p>
          <a:p>
            <a:pPr lvl="0" eaLnBrk="1" hangingPunct="1">
              <a:spcBef>
                <a:spcPts val="600"/>
              </a:spcBef>
              <a:defRPr/>
            </a:pPr>
            <a:r>
              <a:rPr lang="ja-JP" altLang="en-US" sz="2400" dirty="0">
                <a:solidFill>
                  <a:prstClr val="black"/>
                </a:solidFill>
                <a:latin typeface="Segoe UI" panose="020B0502040204020203" pitchFamily="34" charset="0"/>
                <a:ea typeface="メイリオ" panose="020B0604030504040204" pitchFamily="50" charset="-128"/>
              </a:rPr>
              <a:t>　　</a:t>
            </a:r>
            <a:r>
              <a:rPr kumimoji="1" lang="ja-JP" altLang="en-US" sz="24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した場合：</a:t>
            </a:r>
          </a:p>
          <a:p>
            <a:pPr marL="0" marR="0" lvl="0" indent="0" algn="l" defTabSz="873125" rtl="0" eaLnBrk="1" fontAlgn="auto" latinLnBrk="0" hangingPunct="1">
              <a:lnSpc>
                <a:spcPct val="40000"/>
              </a:lnSpc>
              <a:spcBef>
                <a:spcPts val="0"/>
              </a:spcBef>
              <a:spcAft>
                <a:spcPts val="0"/>
              </a:spcAft>
              <a:buClrTx/>
              <a:buSzTx/>
              <a:buFontTx/>
              <a:buNone/>
              <a:tabLst/>
              <a:defRPr/>
            </a:pPr>
            <a:r>
              <a:rPr kumimoji="1" lang="ja-JP" altLang="en-US" sz="2400" b="0" i="0" u="none" strike="noStrike" kern="1200" cap="none" spc="0" normalizeH="0" noProof="0" dirty="0">
                <a:ln>
                  <a:noFill/>
                </a:ln>
                <a:solidFill>
                  <a:prstClr val="white"/>
                </a:solidFill>
                <a:effectLst/>
                <a:uLnTx/>
                <a:uFillTx/>
                <a:latin typeface="Segoe UI" panose="020B0502040204020203" pitchFamily="34" charset="0"/>
                <a:ea typeface="メイリオ" panose="020B0604030504040204" pitchFamily="50" charset="-128"/>
                <a:cs typeface="+mn-cs"/>
              </a:rPr>
              <a:t>　　</a:t>
            </a:r>
          </a:p>
          <a:p>
            <a:pPr marL="0" marR="0" lvl="0" indent="0" algn="l" defTabSz="873125"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noProof="0" dirty="0">
                <a:ln>
                  <a:noFill/>
                </a:ln>
                <a:solidFill>
                  <a:srgbClr val="C00000"/>
                </a:solidFill>
                <a:effectLst/>
                <a:uLnTx/>
                <a:uFillTx/>
                <a:latin typeface="Segoe UI" panose="020B0502040204020203" pitchFamily="34" charset="0"/>
                <a:ea typeface="メイリオ" panose="020B0604030504040204" pitchFamily="50" charset="-128"/>
                <a:cs typeface="+mn-cs"/>
              </a:rPr>
              <a:t>　　寝たきりの高齢者、神経筋疾患以外のいろいろな病気</a:t>
            </a:r>
          </a:p>
          <a:p>
            <a:pPr marL="0" marR="0" lvl="0" indent="0" algn="l" defTabSz="873125" rtl="0" eaLnBrk="1" fontAlgn="auto" latinLnBrk="0" hangingPunct="1">
              <a:lnSpc>
                <a:spcPct val="40000"/>
              </a:lnSpc>
              <a:spcBef>
                <a:spcPts val="0"/>
              </a:spcBef>
              <a:spcAft>
                <a:spcPts val="0"/>
              </a:spcAft>
              <a:buClrTx/>
              <a:buSzTx/>
              <a:buFontTx/>
              <a:buNone/>
              <a:tabLst/>
              <a:defRPr/>
            </a:pPr>
            <a:endParaRPr kumimoji="1" lang="ja-JP" altLang="en-US" sz="800" b="0" i="0" u="none" strike="noStrike" kern="1200" cap="none" spc="0" normalizeH="0" noProof="0" dirty="0">
              <a:ln>
                <a:noFill/>
              </a:ln>
              <a:solidFill>
                <a:prstClr val="white"/>
              </a:solidFill>
              <a:effectLst/>
              <a:uLnTx/>
              <a:uFillTx/>
              <a:latin typeface="Segoe UI" panose="020B0502040204020203" pitchFamily="34" charset="0"/>
              <a:ea typeface="メイリオ" panose="020B0604030504040204" pitchFamily="50" charset="-128"/>
              <a:cs typeface="+mn-cs"/>
            </a:endParaRPr>
          </a:p>
          <a:p>
            <a:pPr lvl="0" eaLnBrk="1" hangingPunct="1">
              <a:spcBef>
                <a:spcPts val="600"/>
              </a:spcBef>
              <a:defRPr/>
            </a:pPr>
            <a:r>
              <a:rPr lang="en-US" altLang="ja-JP" sz="2400" dirty="0">
                <a:solidFill>
                  <a:prstClr val="black">
                    <a:lumMod val="50000"/>
                    <a:lumOff val="50000"/>
                  </a:prstClr>
                </a:solidFill>
                <a:latin typeface="Segoe UI" panose="020B0502040204020203" pitchFamily="34" charset="0"/>
                <a:ea typeface="メイリオ" panose="020B0604030504040204" pitchFamily="50" charset="-128"/>
              </a:rPr>
              <a:t>●</a:t>
            </a:r>
            <a:r>
              <a:rPr lang="ja-JP" altLang="en-US" sz="2400" dirty="0">
                <a:solidFill>
                  <a:prstClr val="black">
                    <a:lumMod val="50000"/>
                    <a:lumOff val="50000"/>
                  </a:prstClr>
                </a:solidFill>
                <a:latin typeface="Segoe UI" panose="020B0502040204020203" pitchFamily="34" charset="0"/>
                <a:ea typeface="メイリオ" panose="020B0604030504040204" pitchFamily="50" charset="-128"/>
              </a:rPr>
              <a:t>　</a:t>
            </a:r>
            <a:r>
              <a:rPr kumimoji="1" lang="ja-JP" altLang="en-US" sz="24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嚥下・呼吸機能を一次的に障害する神経・筋疾患：</a:t>
            </a:r>
          </a:p>
          <a:p>
            <a:pPr marL="0" marR="0" lvl="0" indent="0" algn="l" defTabSz="873125" rtl="0" eaLnBrk="1" fontAlgn="auto" latinLnBrk="0" hangingPunct="1">
              <a:lnSpc>
                <a:spcPct val="40000"/>
              </a:lnSpc>
              <a:spcBef>
                <a:spcPts val="0"/>
              </a:spcBef>
              <a:spcAft>
                <a:spcPts val="0"/>
              </a:spcAft>
              <a:buClrTx/>
              <a:buSzTx/>
              <a:buFontTx/>
              <a:buNone/>
              <a:tabLst/>
              <a:defRPr/>
            </a:pPr>
            <a:endParaRPr kumimoji="1" lang="ja-JP" altLang="en-US" sz="2400" b="0" i="0" u="none" strike="noStrike" kern="1200" cap="none" spc="0" normalizeH="0" noProof="0" dirty="0">
              <a:ln>
                <a:noFill/>
              </a:ln>
              <a:solidFill>
                <a:prstClr val="white"/>
              </a:solidFill>
              <a:effectLst/>
              <a:uLnTx/>
              <a:uFillTx/>
              <a:latin typeface="Segoe UI" panose="020B0502040204020203" pitchFamily="34" charset="0"/>
              <a:ea typeface="メイリオ" panose="020B0604030504040204" pitchFamily="50" charset="-128"/>
              <a:cs typeface="+mn-cs"/>
            </a:endParaRPr>
          </a:p>
          <a:p>
            <a:pPr marL="0" marR="0" lvl="0" indent="0" algn="l" defTabSz="873125"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noProof="0" dirty="0">
                <a:ln>
                  <a:noFill/>
                </a:ln>
                <a:solidFill>
                  <a:srgbClr val="C00000"/>
                </a:solidFill>
                <a:effectLst/>
                <a:uLnTx/>
                <a:uFillTx/>
                <a:latin typeface="Segoe UI" panose="020B0502040204020203" pitchFamily="34" charset="0"/>
                <a:ea typeface="メイリオ" panose="020B0604030504040204" pitchFamily="50" charset="-128"/>
                <a:cs typeface="+mn-cs"/>
              </a:rPr>
              <a:t>　　脳梗塞、脳出血、筋ジストロフィー等の筋疾患、進行期</a:t>
            </a:r>
          </a:p>
          <a:p>
            <a:pPr marL="0" marR="0" lvl="0" indent="0" algn="l" defTabSz="873125"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noProof="0" dirty="0">
                <a:ln>
                  <a:noFill/>
                </a:ln>
                <a:solidFill>
                  <a:srgbClr val="C00000"/>
                </a:solidFill>
                <a:effectLst/>
                <a:uLnTx/>
                <a:uFillTx/>
                <a:latin typeface="Segoe UI" panose="020B0502040204020203" pitchFamily="34" charset="0"/>
                <a:ea typeface="メイリオ" panose="020B0604030504040204" pitchFamily="50" charset="-128"/>
                <a:cs typeface="+mn-cs"/>
              </a:rPr>
              <a:t>　　パーキンソン病や筋萎縮性側索硬化症等の神経変性疾患</a:t>
            </a:r>
          </a:p>
        </p:txBody>
      </p:sp>
      <p:sp>
        <p:nvSpPr>
          <p:cNvPr id="2" name="タイトル 1">
            <a:extLst>
              <a:ext uri="{FF2B5EF4-FFF2-40B4-BE49-F238E27FC236}">
                <a16:creationId xmlns:a16="http://schemas.microsoft.com/office/drawing/2014/main" id="{D4EEC6F1-8AE6-4A2F-81DC-D02698BACCC2}"/>
              </a:ext>
            </a:extLst>
          </p:cNvPr>
          <p:cNvSpPr>
            <a:spLocks noGrp="1"/>
          </p:cNvSpPr>
          <p:nvPr>
            <p:ph type="title"/>
          </p:nvPr>
        </p:nvSpPr>
        <p:spPr/>
        <p:txBody>
          <a:bodyPr>
            <a:normAutofit fontScale="90000"/>
          </a:bodyPr>
          <a:lstStyle/>
          <a:p>
            <a:r>
              <a:rPr lang="ja-JP" altLang="en-US" dirty="0"/>
              <a:t>吸引の必要な病態や病気</a:t>
            </a:r>
            <a:endParaRPr kumimoji="1" lang="ja-JP" altLang="en-US" dirty="0"/>
          </a:p>
        </p:txBody>
      </p:sp>
      <p:sp>
        <p:nvSpPr>
          <p:cNvPr id="6" name="テキスト ボックス 5">
            <a:extLst>
              <a:ext uri="{FF2B5EF4-FFF2-40B4-BE49-F238E27FC236}">
                <a16:creationId xmlns:a16="http://schemas.microsoft.com/office/drawing/2014/main" id="{BB10ED6E-20DB-4CE6-BE64-067B5DB4D016}"/>
              </a:ext>
            </a:extLst>
          </p:cNvPr>
          <p:cNvSpPr txBox="1"/>
          <p:nvPr/>
        </p:nvSpPr>
        <p:spPr>
          <a:xfrm>
            <a:off x="6039118" y="169200"/>
            <a:ext cx="1773242"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4-2.</a:t>
            </a:r>
            <a:r>
              <a:rPr lang="ja-JP" altLang="en-US" sz="1400" b="1" dirty="0">
                <a:solidFill>
                  <a:schemeClr val="bg1"/>
                </a:solidFill>
                <a:latin typeface="游ゴシック" panose="020B0400000000000000" pitchFamily="50" charset="-128"/>
                <a:ea typeface="游ゴシック" panose="020B0400000000000000" pitchFamily="50" charset="-128"/>
              </a:rPr>
              <a:t>喀痰吸引の基本</a:t>
            </a:r>
          </a:p>
        </p:txBody>
      </p:sp>
      <p:sp>
        <p:nvSpPr>
          <p:cNvPr id="5" name="スライド番号プレースホルダー 1">
            <a:extLst>
              <a:ext uri="{FF2B5EF4-FFF2-40B4-BE49-F238E27FC236}">
                <a16:creationId xmlns:a16="http://schemas.microsoft.com/office/drawing/2014/main" id="{2FDAD5C8-A6CF-4BCA-9830-A3C6677B2359}"/>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66</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351480159"/>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おもちゃ, 人形, 壁, 室内 が含まれている画像&#10;&#10;非常に高い精度で生成された説明">
            <a:extLst>
              <a:ext uri="{FF2B5EF4-FFF2-40B4-BE49-F238E27FC236}">
                <a16:creationId xmlns:a16="http://schemas.microsoft.com/office/drawing/2014/main" id="{3670CCF4-CEFB-4F6A-A4C3-0841328049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968" y="2987096"/>
            <a:ext cx="4572528" cy="3429396"/>
          </a:xfrm>
          <a:prstGeom prst="rect">
            <a:avLst/>
          </a:prstGeom>
        </p:spPr>
      </p:pic>
      <p:sp>
        <p:nvSpPr>
          <p:cNvPr id="296965" name="Rectangle 2">
            <a:extLst>
              <a:ext uri="{FF2B5EF4-FFF2-40B4-BE49-F238E27FC236}">
                <a16:creationId xmlns:a16="http://schemas.microsoft.com/office/drawing/2014/main" id="{986AB084-E6F6-40F6-9E0E-46787AE2E731}"/>
              </a:ext>
            </a:extLst>
          </p:cNvPr>
          <p:cNvSpPr>
            <a:spLocks noGrp="1" noChangeArrowheads="1"/>
          </p:cNvSpPr>
          <p:nvPr>
            <p:ph type="title"/>
          </p:nvPr>
        </p:nvSpPr>
        <p:spPr/>
        <p:txBody>
          <a:bodyPr>
            <a:noAutofit/>
          </a:bodyPr>
          <a:lstStyle/>
          <a:p>
            <a:pPr eaLnBrk="1" hangingPunct="1"/>
            <a:r>
              <a:rPr lang="ja-JP" altLang="en-US" sz="2900" dirty="0"/>
              <a:t>吸引される方の気持ち、家族の思い</a:t>
            </a:r>
          </a:p>
        </p:txBody>
      </p:sp>
      <p:pic>
        <p:nvPicPr>
          <p:cNvPr id="5" name="図 4" descr="テキスト が含まれている画像&#10;&#10;非常に高い精度で生成された説明">
            <a:extLst>
              <a:ext uri="{FF2B5EF4-FFF2-40B4-BE49-F238E27FC236}">
                <a16:creationId xmlns:a16="http://schemas.microsoft.com/office/drawing/2014/main" id="{0D4F8EF9-4DD3-4A0D-9590-527E809BF7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961" y="1268760"/>
            <a:ext cx="4395132" cy="3266366"/>
          </a:xfrm>
          <a:prstGeom prst="rect">
            <a:avLst/>
          </a:prstGeom>
        </p:spPr>
      </p:pic>
      <p:sp>
        <p:nvSpPr>
          <p:cNvPr id="10" name="テキスト ボックス 9">
            <a:extLst>
              <a:ext uri="{FF2B5EF4-FFF2-40B4-BE49-F238E27FC236}">
                <a16:creationId xmlns:a16="http://schemas.microsoft.com/office/drawing/2014/main" id="{BB56791A-382E-49D3-B55C-5EE2F556436E}"/>
              </a:ext>
            </a:extLst>
          </p:cNvPr>
          <p:cNvSpPr txBox="1"/>
          <p:nvPr/>
        </p:nvSpPr>
        <p:spPr>
          <a:xfrm>
            <a:off x="6039118" y="169200"/>
            <a:ext cx="1773242"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4-2.</a:t>
            </a:r>
            <a:r>
              <a:rPr lang="ja-JP" altLang="en-US" sz="1400" b="1" dirty="0">
                <a:solidFill>
                  <a:schemeClr val="bg1"/>
                </a:solidFill>
                <a:latin typeface="游ゴシック" panose="020B0400000000000000" pitchFamily="50" charset="-128"/>
                <a:ea typeface="游ゴシック" panose="020B0400000000000000" pitchFamily="50" charset="-128"/>
              </a:rPr>
              <a:t>喀痰吸引の基本</a:t>
            </a:r>
          </a:p>
        </p:txBody>
      </p:sp>
      <p:sp>
        <p:nvSpPr>
          <p:cNvPr id="6" name="スライド番号プレースホルダー 1">
            <a:extLst>
              <a:ext uri="{FF2B5EF4-FFF2-40B4-BE49-F238E27FC236}">
                <a16:creationId xmlns:a16="http://schemas.microsoft.com/office/drawing/2014/main" id="{2BFBF4A1-DFC0-4397-AF57-CF45C3BA2896}"/>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67</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1562650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74578818-8575-4055-B454-575B4DEAE43E}"/>
              </a:ext>
            </a:extLst>
          </p:cNvPr>
          <p:cNvSpPr>
            <a:spLocks noGrp="1"/>
          </p:cNvSpPr>
          <p:nvPr>
            <p:ph type="title"/>
          </p:nvPr>
        </p:nvSpPr>
        <p:spPr/>
        <p:txBody>
          <a:bodyPr>
            <a:normAutofit fontScale="90000"/>
          </a:bodyPr>
          <a:lstStyle/>
          <a:p>
            <a:r>
              <a:rPr lang="ja-JP" altLang="en-US" dirty="0"/>
              <a:t>どんな時に吸引する？</a:t>
            </a:r>
            <a:endParaRPr kumimoji="1" lang="ja-JP" altLang="en-US" dirty="0"/>
          </a:p>
        </p:txBody>
      </p:sp>
      <p:sp>
        <p:nvSpPr>
          <p:cNvPr id="96258" name="Rectangle 3">
            <a:extLst>
              <a:ext uri="{FF2B5EF4-FFF2-40B4-BE49-F238E27FC236}">
                <a16:creationId xmlns:a16="http://schemas.microsoft.com/office/drawing/2014/main" id="{9DEC9BAA-23B8-477F-AD12-99D7F98B0553}"/>
              </a:ext>
            </a:extLst>
          </p:cNvPr>
          <p:cNvSpPr>
            <a:spLocks noGrp="1" noChangeArrowheads="1"/>
          </p:cNvSpPr>
          <p:nvPr>
            <p:ph type="body" idx="4294967295"/>
          </p:nvPr>
        </p:nvSpPr>
        <p:spPr>
          <a:xfrm>
            <a:off x="251520" y="3501008"/>
            <a:ext cx="7770813" cy="3827463"/>
          </a:xfrm>
        </p:spPr>
        <p:txBody>
          <a:bodyPr/>
          <a:lstStyle/>
          <a:p>
            <a:pPr eaLnBrk="1" hangingPunct="1">
              <a:buClr>
                <a:schemeClr val="bg2"/>
              </a:buClr>
              <a:buFont typeface="Wingdings" panose="05000000000000000000" pitchFamily="2" charset="2"/>
              <a:buChar char="l"/>
            </a:pPr>
            <a:r>
              <a:rPr lang="ja-JP" altLang="en-US" sz="2300" dirty="0"/>
              <a:t>ナースコール、対象者の表情で要望をキャッチ</a:t>
            </a:r>
          </a:p>
          <a:p>
            <a:pPr eaLnBrk="1" hangingPunct="1">
              <a:buClr>
                <a:schemeClr val="bg2"/>
              </a:buClr>
              <a:buFont typeface="Wingdings" panose="05000000000000000000" pitchFamily="2" charset="2"/>
              <a:buChar char="l"/>
            </a:pPr>
            <a:r>
              <a:rPr lang="ja-JP" altLang="en-US" sz="2300" dirty="0"/>
              <a:t>唾液がたまっている</a:t>
            </a:r>
          </a:p>
          <a:p>
            <a:pPr eaLnBrk="1" hangingPunct="1">
              <a:buClr>
                <a:schemeClr val="bg2"/>
              </a:buClr>
              <a:buFont typeface="Wingdings" panose="05000000000000000000" pitchFamily="2" charset="2"/>
              <a:buChar char="l"/>
            </a:pPr>
            <a:r>
              <a:rPr lang="ja-JP" altLang="en-US" sz="2300" dirty="0"/>
              <a:t>喘鳴など異物の音</a:t>
            </a:r>
          </a:p>
          <a:p>
            <a:pPr eaLnBrk="1" hangingPunct="1">
              <a:buFontTx/>
              <a:buNone/>
            </a:pPr>
            <a:r>
              <a:rPr lang="ja-JP" altLang="en-US" sz="2000" dirty="0"/>
              <a:t>　　★ゴロゴロ、ゼコゼコ、ゼロゼロ・・・</a:t>
            </a:r>
          </a:p>
          <a:p>
            <a:pPr eaLnBrk="1" hangingPunct="1">
              <a:buFontTx/>
              <a:buNone/>
            </a:pPr>
            <a:r>
              <a:rPr lang="ja-JP" altLang="en-US" sz="2000" dirty="0"/>
              <a:t>　　★胸に触ってみると音が響く</a:t>
            </a:r>
          </a:p>
          <a:p>
            <a:pPr eaLnBrk="1" hangingPunct="1">
              <a:buClr>
                <a:schemeClr val="bg2"/>
              </a:buClr>
              <a:buFont typeface="Wingdings" panose="05000000000000000000" pitchFamily="2" charset="2"/>
              <a:buChar char="l"/>
            </a:pPr>
            <a:r>
              <a:rPr lang="ja-JP" altLang="en-US" sz="2300" dirty="0"/>
              <a:t>呼吸器アラーム</a:t>
            </a:r>
            <a:r>
              <a:rPr lang="en-US" altLang="ja-JP" sz="2300" dirty="0"/>
              <a:t>(</a:t>
            </a:r>
            <a:r>
              <a:rPr lang="ja-JP" altLang="en-US" sz="2300" dirty="0"/>
              <a:t>気道内圧の上昇）</a:t>
            </a:r>
          </a:p>
          <a:p>
            <a:pPr eaLnBrk="1" hangingPunct="1">
              <a:buClr>
                <a:schemeClr val="bg2"/>
              </a:buClr>
              <a:buFont typeface="Wingdings" panose="05000000000000000000" pitchFamily="2" charset="2"/>
              <a:buChar char="l"/>
            </a:pPr>
            <a:r>
              <a:rPr lang="ja-JP" altLang="en-US" sz="2300" dirty="0"/>
              <a:t>血中酸素飽和度（</a:t>
            </a:r>
            <a:r>
              <a:rPr lang="en-US" altLang="ja-JP" sz="2300" dirty="0"/>
              <a:t>S</a:t>
            </a:r>
            <a:r>
              <a:rPr lang="ja-JP" altLang="en-US" sz="2300" dirty="0" err="1"/>
              <a:t>ｐ</a:t>
            </a:r>
            <a:r>
              <a:rPr lang="en-US" altLang="ja-JP" sz="2300" dirty="0"/>
              <a:t>O2</a:t>
            </a:r>
            <a:r>
              <a:rPr lang="ja-JP" altLang="en-US" sz="2300" dirty="0"/>
              <a:t>）の低下</a:t>
            </a:r>
          </a:p>
          <a:p>
            <a:pPr eaLnBrk="1" hangingPunct="1"/>
            <a:endParaRPr lang="en-US" altLang="ja-JP" sz="2300" dirty="0"/>
          </a:p>
        </p:txBody>
      </p:sp>
      <p:sp>
        <p:nvSpPr>
          <p:cNvPr id="96259" name="Oval 4">
            <a:extLst>
              <a:ext uri="{FF2B5EF4-FFF2-40B4-BE49-F238E27FC236}">
                <a16:creationId xmlns:a16="http://schemas.microsoft.com/office/drawing/2014/main" id="{FD1C5647-EE19-4929-B47D-2E901F436495}"/>
              </a:ext>
            </a:extLst>
          </p:cNvPr>
          <p:cNvSpPr>
            <a:spLocks noChangeArrowheads="1"/>
          </p:cNvSpPr>
          <p:nvPr/>
        </p:nvSpPr>
        <p:spPr bwMode="auto">
          <a:xfrm>
            <a:off x="3036364" y="1679600"/>
            <a:ext cx="2305050" cy="1368425"/>
          </a:xfrm>
          <a:prstGeom prst="ellipse">
            <a:avLst/>
          </a:prstGeom>
          <a:solidFill>
            <a:schemeClr val="tx2">
              <a:lumMod val="20000"/>
              <a:lumOff val="80000"/>
            </a:schemeClr>
          </a:solidFill>
          <a:ln>
            <a:noFill/>
          </a:ln>
          <a:extLst/>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ctr" defTabSz="873125" rtl="0" eaLnBrk="1" fontAlgn="auto" latinLnBrk="0" hangingPunct="1">
              <a:lnSpc>
                <a:spcPct val="100000"/>
              </a:lnSpc>
              <a:spcBef>
                <a:spcPct val="0"/>
              </a:spcBef>
              <a:spcAft>
                <a:spcPts val="0"/>
              </a:spcAft>
              <a:buClrTx/>
              <a:buSzTx/>
              <a:buFontTx/>
              <a:buNone/>
              <a:tabLst/>
              <a:defRPr/>
            </a:pPr>
            <a:r>
              <a:rPr kumimoji="1" lang="ja-JP" altLang="en-US" sz="23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感情の変化</a:t>
            </a:r>
          </a:p>
        </p:txBody>
      </p:sp>
      <p:sp>
        <p:nvSpPr>
          <p:cNvPr id="96260" name="Oval 5">
            <a:extLst>
              <a:ext uri="{FF2B5EF4-FFF2-40B4-BE49-F238E27FC236}">
                <a16:creationId xmlns:a16="http://schemas.microsoft.com/office/drawing/2014/main" id="{77FEAAA3-9934-4C69-9AEB-19C2EE72797C}"/>
              </a:ext>
            </a:extLst>
          </p:cNvPr>
          <p:cNvSpPr>
            <a:spLocks noChangeArrowheads="1"/>
          </p:cNvSpPr>
          <p:nvPr/>
        </p:nvSpPr>
        <p:spPr bwMode="auto">
          <a:xfrm>
            <a:off x="697183" y="1663725"/>
            <a:ext cx="2303462" cy="1368425"/>
          </a:xfrm>
          <a:prstGeom prst="ellipse">
            <a:avLst/>
          </a:prstGeom>
          <a:solidFill>
            <a:schemeClr val="accent2">
              <a:lumMod val="20000"/>
              <a:lumOff val="80000"/>
            </a:schemeClr>
          </a:solidFill>
          <a:ln>
            <a:noFill/>
          </a:ln>
          <a:extLst/>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ctr" defTabSz="873125" rtl="0" eaLnBrk="1" fontAlgn="auto" latinLnBrk="0" hangingPunct="1">
              <a:lnSpc>
                <a:spcPct val="100000"/>
              </a:lnSpc>
              <a:spcBef>
                <a:spcPct val="0"/>
              </a:spcBef>
              <a:spcAft>
                <a:spcPts val="0"/>
              </a:spcAft>
              <a:buClrTx/>
              <a:buSzTx/>
              <a:buFontTx/>
              <a:buNone/>
              <a:tabLst/>
              <a:defRPr/>
            </a:pPr>
            <a:r>
              <a:rPr kumimoji="1" lang="ja-JP" altLang="en-US" sz="23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食事</a:t>
            </a:r>
          </a:p>
          <a:p>
            <a:pPr marL="0" marR="0" lvl="0" indent="0" algn="ctr" defTabSz="873125" rtl="0" eaLnBrk="1" fontAlgn="auto" latinLnBrk="0" hangingPunct="1">
              <a:lnSpc>
                <a:spcPct val="100000"/>
              </a:lnSpc>
              <a:spcBef>
                <a:spcPct val="0"/>
              </a:spcBef>
              <a:spcAft>
                <a:spcPts val="0"/>
              </a:spcAft>
              <a:buClrTx/>
              <a:buSzTx/>
              <a:buFontTx/>
              <a:buNone/>
              <a:tabLst/>
              <a:defRPr/>
            </a:pPr>
            <a:r>
              <a:rPr kumimoji="1" lang="ja-JP" altLang="en-US" sz="23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飲水</a:t>
            </a:r>
          </a:p>
        </p:txBody>
      </p:sp>
      <p:sp>
        <p:nvSpPr>
          <p:cNvPr id="96261" name="Oval 6">
            <a:extLst>
              <a:ext uri="{FF2B5EF4-FFF2-40B4-BE49-F238E27FC236}">
                <a16:creationId xmlns:a16="http://schemas.microsoft.com/office/drawing/2014/main" id="{430DCF99-3AA1-4F0A-B21E-44C6C42201B0}"/>
              </a:ext>
            </a:extLst>
          </p:cNvPr>
          <p:cNvSpPr>
            <a:spLocks noChangeArrowheads="1"/>
          </p:cNvSpPr>
          <p:nvPr/>
        </p:nvSpPr>
        <p:spPr bwMode="auto">
          <a:xfrm>
            <a:off x="5377133" y="1628800"/>
            <a:ext cx="3097212" cy="1511300"/>
          </a:xfrm>
          <a:prstGeom prst="ellipse">
            <a:avLst/>
          </a:prstGeom>
          <a:solidFill>
            <a:schemeClr val="bg1">
              <a:lumMod val="85000"/>
            </a:schemeClr>
          </a:solidFill>
          <a:ln>
            <a:noFill/>
          </a:ln>
          <a:extLst/>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ctr" defTabSz="873125" rtl="0" eaLnBrk="1" fontAlgn="auto" latinLnBrk="0" hangingPunct="1">
              <a:lnSpc>
                <a:spcPct val="100000"/>
              </a:lnSpc>
              <a:spcBef>
                <a:spcPct val="0"/>
              </a:spcBef>
              <a:spcAft>
                <a:spcPts val="0"/>
              </a:spcAft>
              <a:buClrTx/>
              <a:buSzTx/>
              <a:buFontTx/>
              <a:buNone/>
              <a:tabLst/>
              <a:defRPr/>
            </a:pPr>
            <a:r>
              <a:rPr kumimoji="1" lang="ja-JP" altLang="en-US" sz="190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咽頭炎、肺炎など</a:t>
            </a:r>
          </a:p>
          <a:p>
            <a:pPr marL="0" marR="0" lvl="0" indent="0" algn="ctr" defTabSz="873125" rtl="0" eaLnBrk="1" fontAlgn="auto" latinLnBrk="0" hangingPunct="1">
              <a:lnSpc>
                <a:spcPct val="100000"/>
              </a:lnSpc>
              <a:spcBef>
                <a:spcPct val="0"/>
              </a:spcBef>
              <a:spcAft>
                <a:spcPts val="0"/>
              </a:spcAft>
              <a:buClrTx/>
              <a:buSzTx/>
              <a:buFontTx/>
              <a:buNone/>
              <a:tabLst/>
              <a:defRPr/>
            </a:pPr>
            <a:r>
              <a:rPr kumimoji="1" lang="ja-JP" altLang="en-US" sz="190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炎症による分泌物亢進</a:t>
            </a:r>
          </a:p>
        </p:txBody>
      </p:sp>
      <p:sp>
        <p:nvSpPr>
          <p:cNvPr id="96262" name="AutoShape 7">
            <a:extLst>
              <a:ext uri="{FF2B5EF4-FFF2-40B4-BE49-F238E27FC236}">
                <a16:creationId xmlns:a16="http://schemas.microsoft.com/office/drawing/2014/main" id="{9B2E1E5A-06B8-4CA2-B9AD-C08C06E61832}"/>
              </a:ext>
            </a:extLst>
          </p:cNvPr>
          <p:cNvSpPr>
            <a:spLocks noChangeArrowheads="1"/>
          </p:cNvSpPr>
          <p:nvPr/>
        </p:nvSpPr>
        <p:spPr bwMode="auto">
          <a:xfrm>
            <a:off x="322758" y="1125562"/>
            <a:ext cx="5113338" cy="503238"/>
          </a:xfrm>
          <a:prstGeom prst="homePlate">
            <a:avLst>
              <a:gd name="adj" fmla="val 25402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defTabSz="873125" rtl="0" eaLnBrk="1" fontAlgn="auto" latinLnBrk="0" hangingPunct="1">
              <a:lnSpc>
                <a:spcPct val="100000"/>
              </a:lnSpc>
              <a:spcBef>
                <a:spcPct val="0"/>
              </a:spcBef>
              <a:spcAft>
                <a:spcPts val="0"/>
              </a:spcAft>
              <a:buClrTx/>
              <a:buSzTx/>
              <a:buFontTx/>
              <a:buNone/>
              <a:tabLst/>
              <a:defRPr/>
            </a:pPr>
            <a:r>
              <a:rPr kumimoji="1" lang="ja-JP" altLang="en-US" sz="2200" b="1"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喀痰が多くなるとき</a:t>
            </a:r>
          </a:p>
        </p:txBody>
      </p:sp>
      <p:sp>
        <p:nvSpPr>
          <p:cNvPr id="96263" name="AutoShape 8">
            <a:extLst>
              <a:ext uri="{FF2B5EF4-FFF2-40B4-BE49-F238E27FC236}">
                <a16:creationId xmlns:a16="http://schemas.microsoft.com/office/drawing/2014/main" id="{FAA27FF2-A5CC-4B16-B153-559759A17F6D}"/>
              </a:ext>
            </a:extLst>
          </p:cNvPr>
          <p:cNvSpPr>
            <a:spLocks noChangeArrowheads="1"/>
          </p:cNvSpPr>
          <p:nvPr/>
        </p:nvSpPr>
        <p:spPr bwMode="auto">
          <a:xfrm>
            <a:off x="322758" y="3068960"/>
            <a:ext cx="2014538" cy="503237"/>
          </a:xfrm>
          <a:prstGeom prst="homePlate">
            <a:avLst>
              <a:gd name="adj" fmla="val 10007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ctr" defTabSz="873125" rtl="0" eaLnBrk="1" fontAlgn="auto" latinLnBrk="0" hangingPunct="1">
              <a:lnSpc>
                <a:spcPct val="100000"/>
              </a:lnSpc>
              <a:spcBef>
                <a:spcPct val="0"/>
              </a:spcBef>
              <a:spcAft>
                <a:spcPts val="0"/>
              </a:spcAft>
              <a:buClrTx/>
              <a:buSzTx/>
              <a:buFontTx/>
              <a:buNone/>
              <a:tabLst/>
              <a:defRPr/>
            </a:pPr>
            <a:r>
              <a:rPr kumimoji="1" lang="ja-JP" altLang="en-US" sz="2200" b="1"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吸引すべき時</a:t>
            </a:r>
          </a:p>
        </p:txBody>
      </p:sp>
      <p:sp>
        <p:nvSpPr>
          <p:cNvPr id="33801" name="AutoShape 9">
            <a:extLst>
              <a:ext uri="{FF2B5EF4-FFF2-40B4-BE49-F238E27FC236}">
                <a16:creationId xmlns:a16="http://schemas.microsoft.com/office/drawing/2014/main" id="{B048C6E4-17B3-405D-B597-6F3176705E1D}"/>
              </a:ext>
            </a:extLst>
          </p:cNvPr>
          <p:cNvSpPr>
            <a:spLocks noChangeArrowheads="1"/>
          </p:cNvSpPr>
          <p:nvPr/>
        </p:nvSpPr>
        <p:spPr bwMode="auto">
          <a:xfrm>
            <a:off x="5760765" y="4603751"/>
            <a:ext cx="2987948" cy="1838325"/>
          </a:xfrm>
          <a:prstGeom prst="foldedCorner">
            <a:avLst>
              <a:gd name="adj" fmla="val 12500"/>
            </a:avLst>
          </a:prstGeom>
          <a:solidFill>
            <a:schemeClr val="bg1"/>
          </a:solidFill>
          <a:ln w="28575">
            <a:solidFill>
              <a:srgbClr val="C00000"/>
            </a:solidFill>
            <a:headEnd/>
            <a:tailEnd/>
          </a:ln>
        </p:spPr>
        <p:style>
          <a:lnRef idx="1">
            <a:schemeClr val="accent2"/>
          </a:lnRef>
          <a:fillRef idx="2">
            <a:schemeClr val="accent2"/>
          </a:fillRef>
          <a:effectRef idx="1">
            <a:schemeClr val="accent2"/>
          </a:effectRef>
          <a:fontRef idx="minor">
            <a:schemeClr val="dk1"/>
          </a:fontRef>
        </p:style>
        <p:txBody>
          <a:bodyPr wrap="none" lIns="87269" tIns="252000" rIns="87269" bIns="43635" anchor="ctr"/>
          <a:lstStyle/>
          <a:p>
            <a:pPr marL="108000" marR="0" lvl="0" indent="0" algn="l" defTabSz="873125"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吸引のタイミング</a:t>
            </a:r>
          </a:p>
          <a:p>
            <a:pPr marL="108000" marR="0" lvl="0" indent="0" algn="l" defTabSz="873125"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（どうなったら行うか、</a:t>
            </a:r>
          </a:p>
          <a:p>
            <a:pPr marL="108000" marR="0" lvl="0" indent="0" algn="l" defTabSz="873125"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どういうときに行うか</a:t>
            </a:r>
            <a:r>
              <a:rPr kumimoji="1" lang="ja-JP" altLang="en-US" sz="1800" b="1" i="0" u="none" strike="noStrike" kern="1200" cap="none" spc="-30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a:t>
            </a:r>
            <a:r>
              <a:rPr kumimoji="1" lang="ja-JP" altLang="en-US" sz="1800" b="1"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a:t>
            </a:r>
          </a:p>
          <a:p>
            <a:pPr marL="108000" marR="0" lvl="0" indent="0" algn="l" defTabSz="873125"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家族や医療職と</a:t>
            </a:r>
          </a:p>
          <a:p>
            <a:pPr marL="108000" marR="0" lvl="0" indent="0" algn="l" defTabSz="873125"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あらかじめ相談しておく</a:t>
            </a:r>
          </a:p>
        </p:txBody>
      </p:sp>
      <p:cxnSp>
        <p:nvCxnSpPr>
          <p:cNvPr id="3" name="直線コネクタ 2">
            <a:extLst>
              <a:ext uri="{FF2B5EF4-FFF2-40B4-BE49-F238E27FC236}">
                <a16:creationId xmlns:a16="http://schemas.microsoft.com/office/drawing/2014/main" id="{AE741A68-B38F-408B-9DB0-5BB800AA34F6}"/>
              </a:ext>
            </a:extLst>
          </p:cNvPr>
          <p:cNvCxnSpPr/>
          <p:nvPr/>
        </p:nvCxnSpPr>
        <p:spPr>
          <a:xfrm>
            <a:off x="5147941" y="1249363"/>
            <a:ext cx="3671887" cy="0"/>
          </a:xfrm>
          <a:prstGeom prst="line">
            <a:avLst/>
          </a:prstGeom>
          <a:ln w="41275">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E6FF2223-EEEE-43D4-A4F7-4E18EDD811CD}"/>
              </a:ext>
            </a:extLst>
          </p:cNvPr>
          <p:cNvCxnSpPr/>
          <p:nvPr/>
        </p:nvCxnSpPr>
        <p:spPr>
          <a:xfrm>
            <a:off x="2195191" y="3284984"/>
            <a:ext cx="6553522" cy="0"/>
          </a:xfrm>
          <a:prstGeom prst="line">
            <a:avLst/>
          </a:prstGeom>
          <a:ln w="41275">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15155EA2-FDDF-4572-9D02-E01E413825D1}"/>
              </a:ext>
            </a:extLst>
          </p:cNvPr>
          <p:cNvSpPr txBox="1"/>
          <p:nvPr/>
        </p:nvSpPr>
        <p:spPr>
          <a:xfrm>
            <a:off x="6039118" y="169200"/>
            <a:ext cx="1773242"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4-2.</a:t>
            </a:r>
            <a:r>
              <a:rPr lang="ja-JP" altLang="en-US" sz="1400" b="1" dirty="0">
                <a:solidFill>
                  <a:schemeClr val="bg1"/>
                </a:solidFill>
                <a:latin typeface="游ゴシック" panose="020B0400000000000000" pitchFamily="50" charset="-128"/>
                <a:ea typeface="游ゴシック" panose="020B0400000000000000" pitchFamily="50" charset="-128"/>
              </a:rPr>
              <a:t>喀痰吸引の基本</a:t>
            </a:r>
          </a:p>
        </p:txBody>
      </p:sp>
      <p:sp>
        <p:nvSpPr>
          <p:cNvPr id="16" name="テキスト ボックス 15">
            <a:extLst>
              <a:ext uri="{FF2B5EF4-FFF2-40B4-BE49-F238E27FC236}">
                <a16:creationId xmlns:a16="http://schemas.microsoft.com/office/drawing/2014/main" id="{CA5334D3-F813-4181-A1A6-D89E3F30500C}"/>
              </a:ext>
            </a:extLst>
          </p:cNvPr>
          <p:cNvSpPr txBox="1"/>
          <p:nvPr/>
        </p:nvSpPr>
        <p:spPr>
          <a:xfrm>
            <a:off x="423843" y="6294512"/>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15" name="スライド番号プレースホルダー 1">
            <a:extLst>
              <a:ext uri="{FF2B5EF4-FFF2-40B4-BE49-F238E27FC236}">
                <a16:creationId xmlns:a16="http://schemas.microsoft.com/office/drawing/2014/main" id="{D71B80BE-1E1B-4E4F-9563-006705595927}"/>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68</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4871641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Text Box 3">
            <a:extLst>
              <a:ext uri="{FF2B5EF4-FFF2-40B4-BE49-F238E27FC236}">
                <a16:creationId xmlns:a16="http://schemas.microsoft.com/office/drawing/2014/main" id="{087401E4-C1B5-4725-AF94-DCD9C1E720EF}"/>
              </a:ext>
            </a:extLst>
          </p:cNvPr>
          <p:cNvSpPr txBox="1">
            <a:spLocks noChangeArrowheads="1"/>
          </p:cNvSpPr>
          <p:nvPr/>
        </p:nvSpPr>
        <p:spPr bwMode="auto">
          <a:xfrm>
            <a:off x="179511" y="1212423"/>
            <a:ext cx="8856985"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tabLst>
                <a:tab pos="6281738" algn="l"/>
              </a:tabLst>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tabLst>
                <a:tab pos="6281738" algn="l"/>
              </a:tabLst>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tabLst>
                <a:tab pos="6281738" algn="l"/>
              </a:tabLst>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tabLst>
                <a:tab pos="6281738" algn="l"/>
              </a:tabLst>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tabLst>
                <a:tab pos="6281738" algn="l"/>
              </a:tabLst>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tabLst>
                <a:tab pos="6281738" algn="l"/>
              </a:tabLst>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tabLst>
                <a:tab pos="6281738" algn="l"/>
              </a:tabLst>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tabLst>
                <a:tab pos="6281738" algn="l"/>
              </a:tabLst>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tabLst>
                <a:tab pos="6281738" algn="l"/>
              </a:tabLst>
              <a:defRPr kumimoji="1" sz="1900">
                <a:solidFill>
                  <a:schemeClr val="tx1"/>
                </a:solidFill>
                <a:latin typeface="Arial" panose="020B0604020202020204" pitchFamily="34" charset="0"/>
                <a:ea typeface="ＭＳ Ｐゴシック" panose="020B0600070205080204" pitchFamily="50" charset="-128"/>
              </a:defRPr>
            </a:lvl9pPr>
          </a:lstStyle>
          <a:p>
            <a:pPr marL="324000" marR="0" lvl="0" indent="-324000" algn="l" defTabSz="914400" rtl="0" eaLnBrk="1" fontAlgn="auto" latinLnBrk="0" hangingPunct="1">
              <a:lnSpc>
                <a:spcPts val="2600"/>
              </a:lnSpc>
              <a:spcBef>
                <a:spcPts val="1200"/>
              </a:spcBef>
              <a:spcAft>
                <a:spcPts val="0"/>
              </a:spcAft>
              <a:buClrTx/>
              <a:buSzTx/>
              <a:buFontTx/>
              <a:buNone/>
              <a:tabLst>
                <a:tab pos="6281738" algn="l"/>
              </a:tabLst>
              <a:defRPr/>
            </a:pPr>
            <a:r>
              <a:rPr kumimoji="1" lang="ja-JP" altLang="en-US" sz="2400" b="0" i="0" u="none" strike="noStrike" kern="1200" cap="none" spc="0" normalizeH="0" noProof="0" dirty="0">
                <a:ln>
                  <a:noFill/>
                </a:ln>
                <a:solidFill>
                  <a:srgbClr val="000000"/>
                </a:solidFill>
                <a:effectLst/>
                <a:uLnTx/>
                <a:uFillTx/>
                <a:latin typeface="Segoe UI" panose="020B0502040204020203" pitchFamily="34" charset="0"/>
                <a:ea typeface="メイリオ" panose="020B0604030504040204" pitchFamily="50" charset="-128"/>
                <a:cs typeface="+mn-cs"/>
              </a:rPr>
              <a:t>・喀痰などが出やすいような姿勢を保持－横向き（側臥位</a:t>
            </a:r>
            <a:r>
              <a:rPr kumimoji="1" lang="ja-JP" altLang="en-US" sz="2400" b="0" i="0" u="none" strike="noStrike" kern="1200" cap="none" spc="-300" normalizeH="0" noProof="0" dirty="0">
                <a:ln>
                  <a:noFill/>
                </a:ln>
                <a:solidFill>
                  <a:srgbClr val="000000"/>
                </a:solidFill>
                <a:effectLst/>
                <a:uLnTx/>
                <a:uFillTx/>
                <a:latin typeface="Segoe UI" panose="020B0502040204020203" pitchFamily="34" charset="0"/>
                <a:ea typeface="メイリオ" panose="020B0604030504040204" pitchFamily="50" charset="-128"/>
                <a:cs typeface="+mn-cs"/>
              </a:rPr>
              <a:t>）</a:t>
            </a:r>
            <a:r>
              <a:rPr kumimoji="1" lang="ja-JP" altLang="en-US" sz="2400" b="0" i="0" u="none" strike="noStrike" kern="1200" cap="none" spc="0" normalizeH="0" noProof="0" dirty="0">
                <a:ln>
                  <a:noFill/>
                </a:ln>
                <a:solidFill>
                  <a:srgbClr val="000000"/>
                </a:solidFill>
                <a:effectLst/>
                <a:uLnTx/>
                <a:uFillTx/>
                <a:latin typeface="Segoe UI" panose="020B0502040204020203" pitchFamily="34" charset="0"/>
                <a:ea typeface="メイリオ" panose="020B0604030504040204" pitchFamily="50" charset="-128"/>
                <a:cs typeface="+mn-cs"/>
              </a:rPr>
              <a:t>、うつぶせ（腹臥位）</a:t>
            </a:r>
          </a:p>
          <a:p>
            <a:pPr marL="324000" lvl="0" indent="-324000">
              <a:lnSpc>
                <a:spcPts val="2600"/>
              </a:lnSpc>
              <a:spcBef>
                <a:spcPts val="1200"/>
              </a:spcBef>
              <a:buNone/>
              <a:defRPr/>
            </a:pPr>
            <a:r>
              <a:rPr lang="ja-JP" altLang="en-US" sz="2400" dirty="0">
                <a:solidFill>
                  <a:srgbClr val="000000"/>
                </a:solidFill>
                <a:latin typeface="Segoe UI" panose="020B0502040204020203" pitchFamily="34" charset="0"/>
                <a:ea typeface="メイリオ" panose="020B0604030504040204" pitchFamily="50" charset="-128"/>
              </a:rPr>
              <a:t>・喀痰など</a:t>
            </a:r>
            <a:r>
              <a:rPr kumimoji="1" lang="ja-JP" altLang="en-US" sz="2400" b="0" i="0" u="none" strike="noStrike" kern="1200" cap="none" spc="0" normalizeH="0" noProof="0" dirty="0">
                <a:ln>
                  <a:noFill/>
                </a:ln>
                <a:solidFill>
                  <a:srgbClr val="000000"/>
                </a:solidFill>
                <a:effectLst/>
                <a:uLnTx/>
                <a:uFillTx/>
                <a:latin typeface="Segoe UI" panose="020B0502040204020203" pitchFamily="34" charset="0"/>
                <a:ea typeface="メイリオ" panose="020B0604030504040204" pitchFamily="50" charset="-128"/>
                <a:cs typeface="+mn-cs"/>
              </a:rPr>
              <a:t>が貯留しても</a:t>
            </a:r>
            <a:r>
              <a:rPr kumimoji="1" lang="ja-JP" altLang="en-US" sz="2400" b="0" i="0" u="none" strike="noStrike" kern="1200" cap="none" spc="-110" normalizeH="0" noProof="0" dirty="0">
                <a:ln>
                  <a:noFill/>
                </a:ln>
                <a:solidFill>
                  <a:srgbClr val="000000"/>
                </a:solidFill>
                <a:effectLst/>
                <a:uLnTx/>
                <a:uFillTx/>
                <a:latin typeface="Segoe UI" panose="020B0502040204020203" pitchFamily="34" charset="0"/>
                <a:ea typeface="メイリオ" panose="020B0604030504040204" pitchFamily="50" charset="-128"/>
                <a:cs typeface="+mn-cs"/>
              </a:rPr>
              <a:t>苦しくならないように</a:t>
            </a:r>
            <a:r>
              <a:rPr kumimoji="1" lang="ja-JP" altLang="en-US" sz="2400" b="0" i="0" u="none" strike="noStrike" kern="1200" cap="none" spc="-300" normalizeH="0" noProof="0" dirty="0">
                <a:ln>
                  <a:noFill/>
                </a:ln>
                <a:solidFill>
                  <a:srgbClr val="000000"/>
                </a:solidFill>
                <a:effectLst/>
                <a:uLnTx/>
                <a:uFillTx/>
                <a:latin typeface="Segoe UI" panose="020B0502040204020203" pitchFamily="34" charset="0"/>
                <a:ea typeface="メイリオ" panose="020B0604030504040204" pitchFamily="50" charset="-128"/>
                <a:cs typeface="+mn-cs"/>
              </a:rPr>
              <a:t>、</a:t>
            </a:r>
            <a:r>
              <a:rPr kumimoji="1" lang="ja-JP" altLang="en-US" sz="2400" b="0" i="0" u="none" strike="noStrike" kern="1200" cap="none" spc="0" normalizeH="0" noProof="0" dirty="0">
                <a:ln>
                  <a:noFill/>
                </a:ln>
                <a:solidFill>
                  <a:srgbClr val="000000"/>
                </a:solidFill>
                <a:effectLst/>
                <a:uLnTx/>
                <a:uFillTx/>
                <a:latin typeface="Segoe UI" panose="020B0502040204020203" pitchFamily="34" charset="0"/>
                <a:ea typeface="メイリオ" panose="020B0604030504040204" pitchFamily="50" charset="-128"/>
                <a:cs typeface="+mn-cs"/>
              </a:rPr>
              <a:t>上気道を広げ、空気の通り道を確保する　   　　　　</a:t>
            </a:r>
          </a:p>
          <a:p>
            <a:pPr marL="324000" lvl="0" indent="-324000">
              <a:lnSpc>
                <a:spcPts val="2600"/>
              </a:lnSpc>
              <a:spcBef>
                <a:spcPts val="1200"/>
              </a:spcBef>
              <a:buNone/>
              <a:defRPr/>
            </a:pPr>
            <a:r>
              <a:rPr lang="ja-JP" altLang="en-US" sz="2400" dirty="0">
                <a:solidFill>
                  <a:srgbClr val="000000"/>
                </a:solidFill>
                <a:latin typeface="Segoe UI" panose="020B0502040204020203" pitchFamily="34" charset="0"/>
                <a:ea typeface="メイリオ" panose="020B0604030504040204" pitchFamily="50" charset="-128"/>
              </a:rPr>
              <a:t>・喀痰が</a:t>
            </a:r>
            <a:r>
              <a:rPr kumimoji="1" lang="ja-JP" altLang="en-US" sz="2400" b="0" i="0" u="none" strike="noStrike" kern="1200" cap="none" spc="0" normalizeH="0" noProof="0" dirty="0">
                <a:ln>
                  <a:noFill/>
                </a:ln>
                <a:solidFill>
                  <a:srgbClr val="000000"/>
                </a:solidFill>
                <a:effectLst/>
                <a:uLnTx/>
                <a:uFillTx/>
                <a:latin typeface="Segoe UI" panose="020B0502040204020203" pitchFamily="34" charset="0"/>
                <a:ea typeface="メイリオ" panose="020B0604030504040204" pitchFamily="50" charset="-128"/>
                <a:cs typeface="+mn-cs"/>
              </a:rPr>
              <a:t>軟らかく切れやすく（出やすく）する</a:t>
            </a:r>
          </a:p>
          <a:p>
            <a:pPr marL="324000" lvl="0" indent="-324000">
              <a:lnSpc>
                <a:spcPts val="2800"/>
              </a:lnSpc>
              <a:spcBef>
                <a:spcPts val="600"/>
              </a:spcBef>
              <a:buNone/>
              <a:defRPr/>
            </a:pPr>
            <a:r>
              <a:rPr lang="ja-JP" altLang="en-US" sz="2300" dirty="0">
                <a:solidFill>
                  <a:srgbClr val="000000"/>
                </a:solidFill>
                <a:latin typeface="Segoe UI" panose="020B0502040204020203" pitchFamily="34" charset="0"/>
                <a:ea typeface="メイリオ" panose="020B0604030504040204" pitchFamily="50" charset="-128"/>
              </a:rPr>
              <a:t>       ・全身的</a:t>
            </a:r>
            <a:r>
              <a:rPr kumimoji="1" lang="ja-JP" altLang="en-US" sz="2300" b="0" i="0" u="none" strike="noStrike" kern="1200" cap="none" spc="0" normalizeH="0" noProof="0" dirty="0">
                <a:ln>
                  <a:noFill/>
                </a:ln>
                <a:solidFill>
                  <a:srgbClr val="000000"/>
                </a:solidFill>
                <a:effectLst/>
                <a:uLnTx/>
                <a:uFillTx/>
                <a:latin typeface="Segoe UI" panose="020B0502040204020203" pitchFamily="34" charset="0"/>
                <a:ea typeface="メイリオ" panose="020B0604030504040204" pitchFamily="50" charset="-128"/>
                <a:cs typeface="+mn-cs"/>
              </a:rPr>
              <a:t>な水分補給</a:t>
            </a:r>
          </a:p>
          <a:p>
            <a:pPr marL="324000" marR="0" lvl="0" indent="-324000" algn="l" defTabSz="914400" rtl="0" eaLnBrk="1" fontAlgn="auto" latinLnBrk="0" hangingPunct="1">
              <a:lnSpc>
                <a:spcPts val="2800"/>
              </a:lnSpc>
              <a:spcBef>
                <a:spcPts val="0"/>
              </a:spcBef>
              <a:spcAft>
                <a:spcPts val="0"/>
              </a:spcAft>
              <a:buClrTx/>
              <a:buSzTx/>
              <a:buFontTx/>
              <a:buNone/>
              <a:tabLst>
                <a:tab pos="6281738" algn="l"/>
              </a:tabLst>
              <a:defRPr/>
            </a:pPr>
            <a:r>
              <a:rPr kumimoji="1" lang="ja-JP" altLang="en-US" sz="2300" b="0" i="0" u="none" strike="noStrike" kern="1200" cap="none" spc="0" normalizeH="0" noProof="0" dirty="0">
                <a:ln>
                  <a:noFill/>
                </a:ln>
                <a:solidFill>
                  <a:srgbClr val="000000"/>
                </a:solidFill>
                <a:effectLst/>
                <a:uLnTx/>
                <a:uFillTx/>
                <a:latin typeface="Segoe UI" panose="020B0502040204020203" pitchFamily="34" charset="0"/>
                <a:ea typeface="メイリオ" panose="020B0604030504040204" pitchFamily="50" charset="-128"/>
                <a:cs typeface="+mn-cs"/>
              </a:rPr>
              <a:t>　　 （体が潤って</a:t>
            </a:r>
            <a:r>
              <a:rPr kumimoji="1" lang="ja-JP" altLang="en-US" sz="2300" b="0" i="0" u="none" strike="noStrike" kern="1200" cap="none" spc="0" normalizeH="0" noProof="0" dirty="0">
                <a:ln>
                  <a:noFill/>
                </a:ln>
                <a:effectLst/>
                <a:uLnTx/>
                <a:uFillTx/>
                <a:latin typeface="Segoe UI" panose="020B0502040204020203" pitchFamily="34" charset="0"/>
                <a:ea typeface="メイリオ" panose="020B0604030504040204" pitchFamily="50" charset="-128"/>
                <a:cs typeface="+mn-cs"/>
              </a:rPr>
              <a:t>喀痰</a:t>
            </a:r>
            <a:r>
              <a:rPr kumimoji="1" lang="ja-JP" altLang="en-US" sz="2300" b="0" i="0" u="none" strike="noStrike" kern="1200" cap="none" spc="0" normalizeH="0" noProof="0" dirty="0">
                <a:ln>
                  <a:noFill/>
                </a:ln>
                <a:solidFill>
                  <a:srgbClr val="000000"/>
                </a:solidFill>
                <a:effectLst/>
                <a:uLnTx/>
                <a:uFillTx/>
                <a:latin typeface="Segoe UI" panose="020B0502040204020203" pitchFamily="34" charset="0"/>
                <a:ea typeface="メイリオ" panose="020B0604030504040204" pitchFamily="50" charset="-128"/>
                <a:cs typeface="+mn-cs"/>
              </a:rPr>
              <a:t>が出やすくなるようにする）</a:t>
            </a:r>
          </a:p>
          <a:p>
            <a:pPr marL="324000" marR="0" lvl="0" indent="-324000" algn="l" defTabSz="914400" rtl="0" eaLnBrk="1" fontAlgn="auto" latinLnBrk="0" hangingPunct="1">
              <a:lnSpc>
                <a:spcPts val="2800"/>
              </a:lnSpc>
              <a:spcBef>
                <a:spcPts val="0"/>
              </a:spcBef>
              <a:spcAft>
                <a:spcPts val="0"/>
              </a:spcAft>
              <a:buClrTx/>
              <a:buSzTx/>
              <a:buFontTx/>
              <a:buNone/>
              <a:tabLst>
                <a:tab pos="6281738" algn="l"/>
              </a:tabLst>
              <a:defRPr/>
            </a:pPr>
            <a:r>
              <a:rPr kumimoji="1" lang="ja-JP" altLang="en-US" sz="2300" b="0" i="0" u="none" strike="noStrike" kern="1200" cap="none" spc="0" normalizeH="0" noProof="0" dirty="0">
                <a:ln>
                  <a:noFill/>
                </a:ln>
                <a:solidFill>
                  <a:srgbClr val="000000"/>
                </a:solidFill>
                <a:effectLst/>
                <a:uLnTx/>
                <a:uFillTx/>
                <a:latin typeface="Segoe UI" panose="020B0502040204020203" pitchFamily="34" charset="0"/>
                <a:ea typeface="メイリオ" panose="020B0604030504040204" pitchFamily="50" charset="-128"/>
                <a:cs typeface="+mn-cs"/>
              </a:rPr>
              <a:t>　　・空気の加湿　　</a:t>
            </a:r>
          </a:p>
          <a:p>
            <a:pPr marL="324000" marR="0" lvl="0" indent="-324000" algn="l" defTabSz="914400" rtl="0" eaLnBrk="1" fontAlgn="auto" latinLnBrk="0" hangingPunct="1">
              <a:lnSpc>
                <a:spcPts val="2800"/>
              </a:lnSpc>
              <a:spcBef>
                <a:spcPts val="0"/>
              </a:spcBef>
              <a:spcAft>
                <a:spcPts val="0"/>
              </a:spcAft>
              <a:buClrTx/>
              <a:buSzTx/>
              <a:buFontTx/>
              <a:buNone/>
              <a:tabLst>
                <a:tab pos="6281738" algn="l"/>
              </a:tabLst>
              <a:defRPr/>
            </a:pPr>
            <a:r>
              <a:rPr kumimoji="1" lang="ja-JP" altLang="en-US" sz="2300" b="0" i="0" u="none" strike="noStrike" kern="1200" cap="none" spc="0" normalizeH="0" noProof="0" dirty="0">
                <a:ln>
                  <a:noFill/>
                </a:ln>
                <a:solidFill>
                  <a:srgbClr val="000000"/>
                </a:solidFill>
                <a:effectLst/>
                <a:uLnTx/>
                <a:uFillTx/>
                <a:latin typeface="Segoe UI" panose="020B0502040204020203" pitchFamily="34" charset="0"/>
                <a:ea typeface="メイリオ" panose="020B0604030504040204" pitchFamily="50" charset="-128"/>
                <a:cs typeface="+mn-cs"/>
              </a:rPr>
              <a:t>　　・吸入（ネブライザー）</a:t>
            </a:r>
          </a:p>
          <a:p>
            <a:pPr marL="324000" marR="0" lvl="0" indent="-324000" algn="l" defTabSz="914400" rtl="0" eaLnBrk="1" fontAlgn="auto" latinLnBrk="0" hangingPunct="1">
              <a:lnSpc>
                <a:spcPts val="2800"/>
              </a:lnSpc>
              <a:spcBef>
                <a:spcPts val="0"/>
              </a:spcBef>
              <a:spcAft>
                <a:spcPts val="0"/>
              </a:spcAft>
              <a:buClrTx/>
              <a:buSzTx/>
              <a:buFontTx/>
              <a:buNone/>
              <a:tabLst>
                <a:tab pos="6281738" algn="l"/>
              </a:tabLst>
              <a:defRPr/>
            </a:pPr>
            <a:r>
              <a:rPr kumimoji="1" lang="ja-JP" altLang="en-US" sz="2300" b="0" i="0" u="none" strike="noStrike" kern="1200" cap="none" spc="0" normalizeH="0" noProof="0" dirty="0">
                <a:ln>
                  <a:noFill/>
                </a:ln>
                <a:solidFill>
                  <a:srgbClr val="000000"/>
                </a:solidFill>
                <a:effectLst/>
                <a:uLnTx/>
                <a:uFillTx/>
                <a:latin typeface="Segoe UI" panose="020B0502040204020203" pitchFamily="34" charset="0"/>
                <a:ea typeface="メイリオ" panose="020B0604030504040204" pitchFamily="50" charset="-128"/>
                <a:cs typeface="+mn-cs"/>
              </a:rPr>
              <a:t>　　・薬（去痰剤等）</a:t>
            </a:r>
          </a:p>
          <a:p>
            <a:pPr marL="324000" lvl="0" indent="-324000">
              <a:lnSpc>
                <a:spcPts val="2600"/>
              </a:lnSpc>
              <a:spcBef>
                <a:spcPts val="1000"/>
              </a:spcBef>
              <a:buNone/>
              <a:defRPr/>
            </a:pPr>
            <a:r>
              <a:rPr kumimoji="1" lang="ja-JP" altLang="en-US" sz="2400" b="0" i="0" u="none" strike="noStrike" kern="1200" cap="none" spc="0" normalizeH="0" noProof="0" dirty="0">
                <a:ln>
                  <a:noFill/>
                </a:ln>
                <a:solidFill>
                  <a:srgbClr val="000000"/>
                </a:solidFill>
                <a:effectLst/>
                <a:uLnTx/>
                <a:uFillTx/>
                <a:latin typeface="Segoe UI" panose="020B0502040204020203" pitchFamily="34" charset="0"/>
                <a:ea typeface="メイリオ" panose="020B0604030504040204" pitchFamily="50" charset="-128"/>
                <a:cs typeface="+mn-cs"/>
              </a:rPr>
              <a:t>・体を</a:t>
            </a:r>
            <a:r>
              <a:rPr lang="ja-JP" altLang="en-US" sz="2400" dirty="0">
                <a:solidFill>
                  <a:srgbClr val="000000"/>
                </a:solidFill>
                <a:latin typeface="Segoe UI" panose="020B0502040204020203" pitchFamily="34" charset="0"/>
                <a:ea typeface="メイリオ" panose="020B0604030504040204" pitchFamily="50" charset="-128"/>
              </a:rPr>
              <a:t>動かし喀痰が</a:t>
            </a:r>
            <a:r>
              <a:rPr kumimoji="1" lang="ja-JP" altLang="en-US" sz="2400" b="0" i="0" u="none" strike="noStrike" kern="1200" cap="none" spc="0" normalizeH="0" noProof="0" dirty="0">
                <a:ln>
                  <a:noFill/>
                </a:ln>
                <a:solidFill>
                  <a:srgbClr val="000000"/>
                </a:solidFill>
                <a:effectLst/>
                <a:uLnTx/>
                <a:uFillTx/>
                <a:latin typeface="Segoe UI" panose="020B0502040204020203" pitchFamily="34" charset="0"/>
                <a:ea typeface="メイリオ" panose="020B0604030504040204" pitchFamily="50" charset="-128"/>
                <a:cs typeface="+mn-cs"/>
              </a:rPr>
              <a:t>出やすくする</a:t>
            </a:r>
          </a:p>
          <a:p>
            <a:pPr marL="324000" marR="0" lvl="0" indent="-324000" algn="l" defTabSz="914400" rtl="0" eaLnBrk="1" fontAlgn="auto" latinLnBrk="0" hangingPunct="1">
              <a:lnSpc>
                <a:spcPts val="2600"/>
              </a:lnSpc>
              <a:spcBef>
                <a:spcPts val="1000"/>
              </a:spcBef>
              <a:spcAft>
                <a:spcPts val="0"/>
              </a:spcAft>
              <a:buClrTx/>
              <a:buSzTx/>
              <a:buFontTx/>
              <a:buNone/>
              <a:tabLst>
                <a:tab pos="6281738" algn="l"/>
              </a:tabLst>
              <a:defRPr/>
            </a:pPr>
            <a:r>
              <a:rPr kumimoji="1" lang="ja-JP" altLang="en-US" sz="2400" b="0" i="0" u="none" strike="noStrike" kern="1200" cap="none" spc="0" normalizeH="0" noProof="0" dirty="0">
                <a:ln>
                  <a:noFill/>
                </a:ln>
                <a:solidFill>
                  <a:srgbClr val="000000"/>
                </a:solidFill>
                <a:effectLst/>
                <a:uLnTx/>
                <a:uFillTx/>
                <a:latin typeface="Segoe UI" panose="020B0502040204020203" pitchFamily="34" charset="0"/>
                <a:ea typeface="メイリオ" panose="020B0604030504040204" pitchFamily="50" charset="-128"/>
                <a:cs typeface="+mn-cs"/>
              </a:rPr>
              <a:t>・呼吸運動を介助し換気を促進する</a:t>
            </a:r>
          </a:p>
          <a:p>
            <a:pPr marL="324000" marR="0" lvl="0" indent="-324000" algn="l" defTabSz="914400" rtl="0" eaLnBrk="1" fontAlgn="auto" latinLnBrk="0" hangingPunct="1">
              <a:lnSpc>
                <a:spcPts val="2600"/>
              </a:lnSpc>
              <a:spcBef>
                <a:spcPts val="1000"/>
              </a:spcBef>
              <a:spcAft>
                <a:spcPts val="0"/>
              </a:spcAft>
              <a:buClrTx/>
              <a:buSzTx/>
              <a:buFontTx/>
              <a:buNone/>
              <a:tabLst>
                <a:tab pos="6281738" algn="l"/>
              </a:tabLst>
              <a:defRPr/>
            </a:pPr>
            <a:r>
              <a:rPr kumimoji="1" lang="ja-JP" altLang="en-US" sz="2400" b="0" i="0" u="none" strike="noStrike" kern="1200" cap="none" spc="0" normalizeH="0" noProof="0" dirty="0">
                <a:ln>
                  <a:noFill/>
                </a:ln>
                <a:solidFill>
                  <a:srgbClr val="080236"/>
                </a:solidFill>
                <a:effectLst/>
                <a:uLnTx/>
                <a:uFillTx/>
                <a:latin typeface="Segoe UI" panose="020B0502040204020203" pitchFamily="34" charset="0"/>
                <a:ea typeface="メイリオ" panose="020B0604030504040204" pitchFamily="50" charset="-128"/>
                <a:cs typeface="+mn-cs"/>
              </a:rPr>
              <a:t>・適切な吸引</a:t>
            </a:r>
          </a:p>
        </p:txBody>
      </p:sp>
      <p:sp>
        <p:nvSpPr>
          <p:cNvPr id="61444" name="Text Box 5">
            <a:extLst>
              <a:ext uri="{FF2B5EF4-FFF2-40B4-BE49-F238E27FC236}">
                <a16:creationId xmlns:a16="http://schemas.microsoft.com/office/drawing/2014/main" id="{C78EA442-8FED-48FA-B7AA-F99BDAE9D9D5}"/>
              </a:ext>
            </a:extLst>
          </p:cNvPr>
          <p:cNvSpPr txBox="1">
            <a:spLocks noChangeArrowheads="1"/>
          </p:cNvSpPr>
          <p:nvPr/>
        </p:nvSpPr>
        <p:spPr bwMode="auto">
          <a:xfrm>
            <a:off x="5328000" y="4005064"/>
            <a:ext cx="3420393" cy="2371212"/>
          </a:xfrm>
          <a:prstGeom prst="rect">
            <a:avLst/>
          </a:prstGeom>
          <a:noFill/>
          <a:ln w="2857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square" lIns="144000" tIns="72000" rIns="144000" bIns="36000" anchor="ctr" anchorCtr="0">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600"/>
              </a:spcAft>
              <a:buClrTx/>
              <a:buSzTx/>
              <a:buFontTx/>
              <a:buNone/>
              <a:tabLst/>
              <a:defRPr/>
            </a:pPr>
            <a:r>
              <a:rPr kumimoji="1" lang="ja-JP" altLang="en-US" sz="2200" b="1" i="0" u="none" strike="noStrike" kern="1200" cap="none" spc="0" normalizeH="0" noProof="0" dirty="0">
                <a:ln>
                  <a:noFill/>
                </a:ln>
                <a:solidFill>
                  <a:srgbClr val="C00000"/>
                </a:solidFill>
                <a:effectLst/>
                <a:uLnTx/>
                <a:uFillTx/>
                <a:latin typeface="Segoe UI" panose="020B0502040204020203" pitchFamily="34" charset="0"/>
                <a:ea typeface="メイリオ" panose="020B0604030504040204" pitchFamily="50" charset="-128"/>
                <a:cs typeface="+mn-cs"/>
              </a:rPr>
              <a:t>基本的な考え方</a:t>
            </a: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000" b="1" i="0" u="none" strike="noStrike" kern="1200" cap="none" spc="0" normalizeH="0" noProof="0" dirty="0">
                <a:ln>
                  <a:noFill/>
                </a:ln>
                <a:solidFill>
                  <a:srgbClr val="000000"/>
                </a:solidFill>
                <a:effectLst/>
                <a:uLnTx/>
                <a:uFillTx/>
                <a:latin typeface="Segoe UI" panose="020B0502040204020203" pitchFamily="34" charset="0"/>
                <a:ea typeface="メイリオ" panose="020B0604030504040204" pitchFamily="50" charset="-128"/>
                <a:cs typeface="+mn-cs"/>
              </a:rPr>
              <a:t>吸引しなくてもよい状況をつくる取組</a:t>
            </a:r>
            <a:r>
              <a:rPr kumimoji="1" lang="ja-JP" altLang="en-US" sz="2000" b="0" i="0" u="none" strike="noStrike" kern="1200" cap="none" spc="0" normalizeH="0" noProof="0" dirty="0">
                <a:ln>
                  <a:noFill/>
                </a:ln>
                <a:solidFill>
                  <a:srgbClr val="000000"/>
                </a:solidFill>
                <a:effectLst/>
                <a:uLnTx/>
                <a:uFillTx/>
                <a:latin typeface="Segoe UI" panose="020B0502040204020203" pitchFamily="34" charset="0"/>
                <a:ea typeface="メイリオ" panose="020B0604030504040204" pitchFamily="50" charset="-128"/>
                <a:cs typeface="+mn-cs"/>
              </a:rPr>
              <a:t>を、医療職との連携の下でしっかりと実践する。</a:t>
            </a:r>
            <a:endParaRPr kumimoji="1" lang="en-US" altLang="ja-JP" sz="2000" b="0" i="0" u="none" strike="noStrike" kern="1200" cap="none" spc="0" normalizeH="0" noProof="0" dirty="0">
              <a:ln>
                <a:noFill/>
              </a:ln>
              <a:solidFill>
                <a:srgbClr val="000000"/>
              </a:solidFill>
              <a:effectLst/>
              <a:uLnTx/>
              <a:uFillTx/>
              <a:latin typeface="Segoe UI" panose="020B0502040204020203" pitchFamily="34" charset="0"/>
              <a:ea typeface="メイリオ" panose="020B0604030504040204" pitchFamily="50"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000" b="0" i="0" u="none" strike="noStrike" kern="1200" cap="none" spc="0" normalizeH="0" noProof="0" dirty="0">
                <a:ln>
                  <a:noFill/>
                </a:ln>
                <a:solidFill>
                  <a:srgbClr val="000000"/>
                </a:solidFill>
                <a:effectLst/>
                <a:uLnTx/>
                <a:uFillTx/>
                <a:latin typeface="Segoe UI" panose="020B0502040204020203" pitchFamily="34" charset="0"/>
                <a:ea typeface="メイリオ" panose="020B0604030504040204" pitchFamily="50" charset="-128"/>
                <a:cs typeface="+mn-cs"/>
              </a:rPr>
              <a:t>その上で</a:t>
            </a:r>
            <a:r>
              <a:rPr kumimoji="1" lang="ja-JP" altLang="en-US" sz="2000" b="1" i="0" u="none" strike="noStrike" kern="1200" cap="none" spc="0" normalizeH="0" noProof="0" dirty="0">
                <a:ln>
                  <a:noFill/>
                </a:ln>
                <a:solidFill>
                  <a:srgbClr val="000000"/>
                </a:solidFill>
                <a:effectLst/>
                <a:uLnTx/>
                <a:uFillTx/>
                <a:latin typeface="Segoe UI" panose="020B0502040204020203" pitchFamily="34" charset="0"/>
                <a:ea typeface="メイリオ" panose="020B0604030504040204" pitchFamily="50" charset="-128"/>
                <a:cs typeface="+mn-cs"/>
              </a:rPr>
              <a:t>必要最小限の医療的な対応</a:t>
            </a:r>
            <a:r>
              <a:rPr kumimoji="1" lang="ja-JP" altLang="en-US" sz="2000" b="0" i="0" u="none" strike="noStrike" kern="1200" cap="none" spc="0" normalizeH="0" noProof="0" dirty="0">
                <a:ln>
                  <a:noFill/>
                </a:ln>
                <a:solidFill>
                  <a:srgbClr val="000000"/>
                </a:solidFill>
                <a:effectLst/>
                <a:uLnTx/>
                <a:uFillTx/>
                <a:latin typeface="Segoe UI" panose="020B0502040204020203" pitchFamily="34" charset="0"/>
                <a:ea typeface="メイリオ" panose="020B0604030504040204" pitchFamily="50" charset="-128"/>
                <a:cs typeface="+mn-cs"/>
              </a:rPr>
              <a:t>として</a:t>
            </a:r>
            <a:r>
              <a:rPr kumimoji="1" lang="ja-JP" altLang="en-US" sz="2000" b="1" i="0" u="none" strike="noStrike" kern="1200" cap="none" spc="0" normalizeH="0" noProof="0" dirty="0">
                <a:ln>
                  <a:noFill/>
                </a:ln>
                <a:effectLst/>
                <a:uLnTx/>
                <a:uFillTx/>
                <a:latin typeface="Segoe UI" panose="020B0502040204020203" pitchFamily="34" charset="0"/>
                <a:ea typeface="メイリオ" panose="020B0604030504040204" pitchFamily="50" charset="-128"/>
                <a:cs typeface="+mn-cs"/>
              </a:rPr>
              <a:t>吸引</a:t>
            </a:r>
            <a:r>
              <a:rPr kumimoji="1" lang="ja-JP" altLang="en-US" sz="2000" b="0" i="0" u="none" strike="noStrike" kern="1200" cap="none" spc="0" normalizeH="0" noProof="0" dirty="0">
                <a:ln>
                  <a:noFill/>
                </a:ln>
                <a:solidFill>
                  <a:srgbClr val="000000"/>
                </a:solidFill>
                <a:effectLst/>
                <a:uLnTx/>
                <a:uFillTx/>
                <a:latin typeface="Segoe UI" panose="020B0502040204020203" pitchFamily="34" charset="0"/>
                <a:ea typeface="メイリオ" panose="020B0604030504040204" pitchFamily="50" charset="-128"/>
                <a:cs typeface="+mn-cs"/>
              </a:rPr>
              <a:t>を行う。</a:t>
            </a:r>
          </a:p>
        </p:txBody>
      </p:sp>
      <p:sp>
        <p:nvSpPr>
          <p:cNvPr id="2" name="タイトル 1">
            <a:extLst>
              <a:ext uri="{FF2B5EF4-FFF2-40B4-BE49-F238E27FC236}">
                <a16:creationId xmlns:a16="http://schemas.microsoft.com/office/drawing/2014/main" id="{25E61C3A-9E9C-4289-8E8A-C4483F45012D}"/>
              </a:ext>
            </a:extLst>
          </p:cNvPr>
          <p:cNvSpPr>
            <a:spLocks noGrp="1"/>
          </p:cNvSpPr>
          <p:nvPr>
            <p:ph type="title"/>
          </p:nvPr>
        </p:nvSpPr>
        <p:spPr/>
        <p:txBody>
          <a:bodyPr>
            <a:normAutofit fontScale="90000"/>
          </a:bodyPr>
          <a:lstStyle/>
          <a:p>
            <a:r>
              <a:rPr lang="ja-JP" altLang="en-US" dirty="0"/>
              <a:t>喀痰などの分泌物への対応</a:t>
            </a:r>
            <a:endParaRPr kumimoji="1" lang="ja-JP" altLang="en-US" dirty="0"/>
          </a:p>
        </p:txBody>
      </p:sp>
      <p:sp>
        <p:nvSpPr>
          <p:cNvPr id="9" name="テキスト ボックス 8">
            <a:extLst>
              <a:ext uri="{FF2B5EF4-FFF2-40B4-BE49-F238E27FC236}">
                <a16:creationId xmlns:a16="http://schemas.microsoft.com/office/drawing/2014/main" id="{727C9D0B-6724-4E94-9D77-69DF3F3F96CE}"/>
              </a:ext>
            </a:extLst>
          </p:cNvPr>
          <p:cNvSpPr txBox="1"/>
          <p:nvPr/>
        </p:nvSpPr>
        <p:spPr>
          <a:xfrm>
            <a:off x="6039118" y="169200"/>
            <a:ext cx="1773242"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4-2.</a:t>
            </a:r>
            <a:r>
              <a:rPr lang="ja-JP" altLang="en-US" sz="1400" b="1" dirty="0">
                <a:solidFill>
                  <a:schemeClr val="bg1"/>
                </a:solidFill>
                <a:latin typeface="游ゴシック" panose="020B0400000000000000" pitchFamily="50" charset="-128"/>
                <a:ea typeface="游ゴシック" panose="020B0400000000000000" pitchFamily="50" charset="-128"/>
              </a:rPr>
              <a:t>喀痰吸引の基本</a:t>
            </a:r>
          </a:p>
        </p:txBody>
      </p:sp>
      <p:sp>
        <p:nvSpPr>
          <p:cNvPr id="7" name="テキスト ボックス 6">
            <a:extLst>
              <a:ext uri="{FF2B5EF4-FFF2-40B4-BE49-F238E27FC236}">
                <a16:creationId xmlns:a16="http://schemas.microsoft.com/office/drawing/2014/main" id="{88AD5BEB-5380-411D-BE8A-67A31B53F808}"/>
              </a:ext>
            </a:extLst>
          </p:cNvPr>
          <p:cNvSpPr txBox="1"/>
          <p:nvPr/>
        </p:nvSpPr>
        <p:spPr>
          <a:xfrm>
            <a:off x="360000" y="6431925"/>
            <a:ext cx="8388713" cy="138499"/>
          </a:xfrm>
          <a:prstGeom prst="rect">
            <a:avLst/>
          </a:prstGeom>
          <a:noFill/>
        </p:spPr>
        <p:txBody>
          <a:bodyPr wrap="square" lIns="0" tIns="0" rIns="0" bIns="0" rtlCol="0">
            <a:spAutoFit/>
          </a:bodyPr>
          <a:lstStyle/>
          <a:p>
            <a:r>
              <a:rPr lang="ja-JP" altLang="en-US" sz="900" dirty="0">
                <a:latin typeface="Segoe UI" panose="020B0502040204020203" pitchFamily="34" charset="0"/>
                <a:ea typeface="メイリオ" panose="020B0604030504040204" pitchFamily="50" charset="-128"/>
              </a:rPr>
              <a:t>出典）文部科学省「特別支援学校における介護職員等によるたんの吸引等（特定の者対象）研修テキスト」（平成</a:t>
            </a:r>
            <a:r>
              <a:rPr lang="en-US" altLang="ja-JP" sz="900" dirty="0">
                <a:latin typeface="Segoe UI" panose="020B0502040204020203" pitchFamily="34" charset="0"/>
                <a:ea typeface="メイリオ" panose="020B0604030504040204" pitchFamily="50" charset="-128"/>
              </a:rPr>
              <a:t>24</a:t>
            </a:r>
            <a:r>
              <a:rPr lang="ja-JP" altLang="en-US" sz="900" dirty="0">
                <a:latin typeface="Segoe UI" panose="020B0502040204020203" pitchFamily="34" charset="0"/>
                <a:ea typeface="メイリオ" panose="020B0604030504040204" pitchFamily="50" charset="-128"/>
              </a:rPr>
              <a:t>年</a:t>
            </a:r>
            <a:r>
              <a:rPr lang="en-US" altLang="ja-JP" sz="900" dirty="0">
                <a:latin typeface="Segoe UI" panose="020B0502040204020203" pitchFamily="34" charset="0"/>
                <a:ea typeface="メイリオ" panose="020B0604030504040204" pitchFamily="50" charset="-128"/>
              </a:rPr>
              <a:t>3</a:t>
            </a:r>
            <a:r>
              <a:rPr lang="ja-JP" altLang="en-US" sz="900" dirty="0">
                <a:latin typeface="Segoe UI" panose="020B0502040204020203" pitchFamily="34" charset="0"/>
                <a:ea typeface="メイリオ" panose="020B0604030504040204" pitchFamily="50" charset="-128"/>
              </a:rPr>
              <a:t>月）を一部改変</a:t>
            </a:r>
            <a:endParaRPr kumimoji="1" lang="ja-JP" altLang="en-US" sz="900" dirty="0">
              <a:latin typeface="Segoe UI" panose="020B0502040204020203" pitchFamily="34" charset="0"/>
              <a:ea typeface="メイリオ" panose="020B0604030504040204" pitchFamily="50" charset="-128"/>
            </a:endParaRPr>
          </a:p>
        </p:txBody>
      </p:sp>
      <p:sp>
        <p:nvSpPr>
          <p:cNvPr id="8" name="スライド番号プレースホルダー 1">
            <a:extLst>
              <a:ext uri="{FF2B5EF4-FFF2-40B4-BE49-F238E27FC236}">
                <a16:creationId xmlns:a16="http://schemas.microsoft.com/office/drawing/2014/main" id="{E4D5825C-7D66-4A25-A1D1-4372498A4BA2}"/>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69</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7911910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95F8F623-BA11-4754-AB64-C5A8F517971F}"/>
              </a:ext>
            </a:extLst>
          </p:cNvPr>
          <p:cNvSpPr txBox="1">
            <a:spLocks noChangeArrowheads="1"/>
          </p:cNvSpPr>
          <p:nvPr/>
        </p:nvSpPr>
        <p:spPr bwMode="auto">
          <a:xfrm>
            <a:off x="251520" y="1268760"/>
            <a:ext cx="8497193" cy="4204634"/>
          </a:xfrm>
          <a:prstGeom prst="rect">
            <a:avLst/>
          </a:prstGeom>
          <a:noFill/>
          <a:ln w="9525">
            <a:noFill/>
            <a:miter lim="800000"/>
            <a:headEnd/>
            <a:tailEnd/>
          </a:ln>
        </p:spPr>
        <p:txBody>
          <a:bodyPr wrap="square" lIns="87269" tIns="43635" rIns="87269" bIns="43635">
            <a:spAutoFit/>
          </a:bodyPr>
          <a:lstStyle/>
          <a:p>
            <a:pPr marR="0" lvl="0" algn="l" defTabSz="873125" rtl="0" eaLnBrk="1" fontAlgn="auto" latinLnBrk="0" hangingPunct="1">
              <a:lnSpc>
                <a:spcPts val="3200"/>
              </a:lnSpc>
              <a:spcAft>
                <a:spcPts val="0"/>
              </a:spcAft>
              <a:buClr>
                <a:srgbClr val="EEECE1"/>
              </a:buClr>
              <a:buSzTx/>
              <a:buFont typeface="Wingdings" pitchFamily="2" charset="2"/>
              <a:buChar char="l"/>
              <a:tabLst/>
              <a:defRPr/>
            </a:pPr>
            <a:r>
              <a:rPr kumimoji="1" lang="ja-JP" altLang="en-US" sz="30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体位ドレナ－ジ（体位交換）</a:t>
            </a:r>
            <a:endParaRPr kumimoji="1" lang="en-US" altLang="ja-JP" sz="30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R="0" lvl="0" algn="l" defTabSz="873125" rtl="0" eaLnBrk="1" fontAlgn="auto" latinLnBrk="0" hangingPunct="1">
              <a:lnSpc>
                <a:spcPts val="3200"/>
              </a:lnSpc>
              <a:spcAft>
                <a:spcPts val="0"/>
              </a:spcAft>
              <a:buClr>
                <a:srgbClr val="EEECE1"/>
              </a:buClr>
              <a:buSzTx/>
              <a:buFont typeface="Wingdings" pitchFamily="2" charset="2"/>
              <a:buChar char="l"/>
              <a:tabLst/>
              <a:defRPr/>
            </a:pPr>
            <a:endParaRPr kumimoji="1" lang="ja-JP" altLang="en-US" sz="30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R="0" lvl="0" algn="l" defTabSz="873125" rtl="0" eaLnBrk="1" fontAlgn="auto" latinLnBrk="0" hangingPunct="1">
              <a:lnSpc>
                <a:spcPts val="3200"/>
              </a:lnSpc>
              <a:spcAft>
                <a:spcPts val="0"/>
              </a:spcAft>
              <a:buClr>
                <a:srgbClr val="EEECE1"/>
              </a:buClr>
              <a:buSzTx/>
              <a:buFont typeface="Wingdings" pitchFamily="2" charset="2"/>
              <a:buChar char="l"/>
              <a:tabLst/>
              <a:defRPr/>
            </a:pPr>
            <a:r>
              <a:rPr kumimoji="1" lang="ja-JP" altLang="en-US" sz="30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スクイ－ジング</a:t>
            </a:r>
            <a:endParaRPr kumimoji="1" lang="en-US" altLang="ja-JP" sz="30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R="0" lvl="0" algn="l" defTabSz="873125" rtl="0" eaLnBrk="1" fontAlgn="auto" latinLnBrk="0" hangingPunct="1">
              <a:lnSpc>
                <a:spcPts val="3200"/>
              </a:lnSpc>
              <a:spcAft>
                <a:spcPts val="0"/>
              </a:spcAft>
              <a:buClr>
                <a:srgbClr val="EEECE1"/>
              </a:buClr>
              <a:buSzTx/>
              <a:buFont typeface="Wingdings" pitchFamily="2" charset="2"/>
              <a:buChar char="l"/>
              <a:tabLst/>
              <a:defRPr/>
            </a:pPr>
            <a:endParaRPr kumimoji="1" lang="ja-JP" altLang="en-US" sz="30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R="0" lvl="0" algn="l" defTabSz="873125" rtl="0" eaLnBrk="1" fontAlgn="auto" latinLnBrk="0" hangingPunct="1">
              <a:lnSpc>
                <a:spcPts val="3200"/>
              </a:lnSpc>
              <a:spcAft>
                <a:spcPts val="0"/>
              </a:spcAft>
              <a:buClr>
                <a:srgbClr val="EEECE1"/>
              </a:buClr>
              <a:buSzTx/>
              <a:buFont typeface="Wingdings" pitchFamily="2" charset="2"/>
              <a:buChar char="l"/>
              <a:tabLst/>
              <a:defRPr/>
            </a:pPr>
            <a:r>
              <a:rPr kumimoji="1" lang="ja-JP" altLang="en-US" sz="30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軽打法</a:t>
            </a:r>
            <a:endParaRPr kumimoji="1" lang="en-US" altLang="ja-JP" sz="30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R="0" lvl="0" algn="l" defTabSz="873125" rtl="0" eaLnBrk="1" fontAlgn="auto" latinLnBrk="0" hangingPunct="1">
              <a:lnSpc>
                <a:spcPts val="3200"/>
              </a:lnSpc>
              <a:spcAft>
                <a:spcPts val="0"/>
              </a:spcAft>
              <a:buClr>
                <a:srgbClr val="EEECE1"/>
              </a:buClr>
              <a:buSzTx/>
              <a:buFont typeface="Wingdings" pitchFamily="2" charset="2"/>
              <a:buChar char="l"/>
              <a:tabLst/>
              <a:defRPr/>
            </a:pPr>
            <a:endParaRPr kumimoji="1" lang="ja-JP" altLang="en-US" sz="30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R="0" lvl="0" algn="l" defTabSz="873125" rtl="0" eaLnBrk="1" fontAlgn="auto" latinLnBrk="0" hangingPunct="1">
              <a:lnSpc>
                <a:spcPts val="3200"/>
              </a:lnSpc>
              <a:spcAft>
                <a:spcPts val="0"/>
              </a:spcAft>
              <a:buClr>
                <a:srgbClr val="EEECE1"/>
              </a:buClr>
              <a:buSzTx/>
              <a:buFont typeface="Wingdings" pitchFamily="2" charset="2"/>
              <a:buChar char="l"/>
              <a:tabLst/>
              <a:defRPr/>
            </a:pPr>
            <a:r>
              <a:rPr kumimoji="1" lang="ja-JP" altLang="en-US" sz="30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振動法</a:t>
            </a:r>
            <a:endParaRPr kumimoji="1" lang="en-US" altLang="ja-JP" sz="30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R="0" lvl="0" algn="l" defTabSz="873125" rtl="0" eaLnBrk="1" fontAlgn="auto" latinLnBrk="0" hangingPunct="1">
              <a:lnSpc>
                <a:spcPts val="3200"/>
              </a:lnSpc>
              <a:spcAft>
                <a:spcPts val="0"/>
              </a:spcAft>
              <a:buClr>
                <a:srgbClr val="EEECE1"/>
              </a:buClr>
              <a:buSzTx/>
              <a:buFont typeface="Wingdings" pitchFamily="2" charset="2"/>
              <a:buChar char="l"/>
              <a:tabLst/>
              <a:defRPr/>
            </a:pPr>
            <a:endParaRPr kumimoji="1" lang="en-US" altLang="ja-JP" sz="30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R="0" lvl="0" algn="l" defTabSz="873125" rtl="0" eaLnBrk="1" fontAlgn="auto" latinLnBrk="0" hangingPunct="1">
              <a:lnSpc>
                <a:spcPts val="3200"/>
              </a:lnSpc>
              <a:spcAft>
                <a:spcPts val="0"/>
              </a:spcAft>
              <a:buClr>
                <a:srgbClr val="EEECE1"/>
              </a:buClr>
              <a:buSzTx/>
              <a:buFont typeface="Wingdings" pitchFamily="2" charset="2"/>
              <a:buChar char="l"/>
              <a:tabLst/>
              <a:defRPr/>
            </a:pPr>
            <a:r>
              <a:rPr kumimoji="1" lang="ja-JP" altLang="en-US" sz="30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カフアシスト</a:t>
            </a:r>
            <a:br>
              <a:rPr kumimoji="1" lang="en-US" altLang="ja-JP" sz="30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br>
            <a:r>
              <a:rPr kumimoji="1" lang="en-US" altLang="ja-JP" sz="30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 </a:t>
            </a:r>
            <a:r>
              <a:rPr kumimoji="1" lang="ja-JP" altLang="en-US" sz="30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（右写真）</a:t>
            </a:r>
            <a:endParaRPr kumimoji="1" lang="en-US" altLang="ja-JP" sz="30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p:txBody>
      </p:sp>
      <p:sp>
        <p:nvSpPr>
          <p:cNvPr id="100357" name="テキスト ボックス 4">
            <a:extLst>
              <a:ext uri="{FF2B5EF4-FFF2-40B4-BE49-F238E27FC236}">
                <a16:creationId xmlns:a16="http://schemas.microsoft.com/office/drawing/2014/main" id="{4913CCF3-CE64-43F7-82E9-1BB315091CEE}"/>
              </a:ext>
            </a:extLst>
          </p:cNvPr>
          <p:cNvSpPr txBox="1">
            <a:spLocks noChangeArrowheads="1"/>
          </p:cNvSpPr>
          <p:nvPr/>
        </p:nvSpPr>
        <p:spPr bwMode="auto">
          <a:xfrm>
            <a:off x="263357" y="5472000"/>
            <a:ext cx="8557115" cy="888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600" i="0" u="none" strike="noStrike" kern="1200" cap="none" spc="0" normalizeH="0" noProof="0" dirty="0">
                <a:ln>
                  <a:noFill/>
                </a:ln>
                <a:effectLst/>
                <a:uLnTx/>
                <a:uFillTx/>
                <a:latin typeface="Segoe UI" panose="020B0502040204020203" pitchFamily="34" charset="0"/>
                <a:ea typeface="メイリオ" panose="020B0604030504040204" pitchFamily="50" charset="-128"/>
                <a:cs typeface="+mn-cs"/>
              </a:rPr>
              <a:t>喀痰は、排痰促進法後しばらくして（</a:t>
            </a:r>
            <a:r>
              <a:rPr kumimoji="1" lang="en-US" altLang="ja-JP" sz="2600" i="0" u="none" strike="noStrike" kern="1200" cap="none" spc="0" normalizeH="0" noProof="0" dirty="0">
                <a:ln>
                  <a:noFill/>
                </a:ln>
                <a:effectLst/>
                <a:uLnTx/>
                <a:uFillTx/>
                <a:latin typeface="Segoe UI" panose="020B0502040204020203" pitchFamily="34" charset="0"/>
                <a:ea typeface="メイリオ" panose="020B0604030504040204" pitchFamily="50" charset="-128"/>
                <a:cs typeface="+mn-cs"/>
              </a:rPr>
              <a:t>15</a:t>
            </a:r>
            <a:r>
              <a:rPr kumimoji="1" lang="ja-JP" altLang="en-US" sz="2600" i="0" u="none" strike="noStrike" kern="1200" cap="none" spc="0" normalizeH="0" noProof="0" dirty="0">
                <a:ln>
                  <a:noFill/>
                </a:ln>
                <a:effectLst/>
                <a:uLnTx/>
                <a:uFillTx/>
                <a:latin typeface="Segoe UI" panose="020B0502040204020203" pitchFamily="34" charset="0"/>
                <a:ea typeface="メイリオ" panose="020B0604030504040204" pitchFamily="50" charset="-128"/>
                <a:cs typeface="+mn-cs"/>
              </a:rPr>
              <a:t>～</a:t>
            </a:r>
            <a:r>
              <a:rPr kumimoji="1" lang="en-US" altLang="ja-JP" sz="2600" i="0" u="none" strike="noStrike" kern="1200" cap="none" spc="0" normalizeH="0" noProof="0" dirty="0">
                <a:ln>
                  <a:noFill/>
                </a:ln>
                <a:effectLst/>
                <a:uLnTx/>
                <a:uFillTx/>
                <a:latin typeface="Segoe UI" panose="020B0502040204020203" pitchFamily="34" charset="0"/>
                <a:ea typeface="メイリオ" panose="020B0604030504040204" pitchFamily="50" charset="-128"/>
                <a:cs typeface="+mn-cs"/>
              </a:rPr>
              <a:t>30</a:t>
            </a:r>
            <a:r>
              <a:rPr kumimoji="1" lang="ja-JP" altLang="en-US" sz="2600" i="0" u="none" strike="noStrike" kern="1200" cap="none" spc="0" normalizeH="0" noProof="0" dirty="0">
                <a:ln>
                  <a:noFill/>
                </a:ln>
                <a:effectLst/>
                <a:uLnTx/>
                <a:uFillTx/>
                <a:latin typeface="Segoe UI" panose="020B0502040204020203" pitchFamily="34" charset="0"/>
                <a:ea typeface="メイリオ" panose="020B0604030504040204" pitchFamily="50" charset="-128"/>
                <a:cs typeface="+mn-cs"/>
              </a:rPr>
              <a:t>分後）</a:t>
            </a:r>
            <a:endParaRPr kumimoji="1" lang="en-US" altLang="ja-JP" sz="2600" i="0" u="none" strike="noStrike" kern="1200" cap="none" spc="0" normalizeH="0" noProof="0" dirty="0">
              <a:ln>
                <a:noFill/>
              </a:ln>
              <a:effectLst/>
              <a:uLnTx/>
              <a:uFillTx/>
              <a:latin typeface="Segoe UI" panose="020B0502040204020203" pitchFamily="34" charset="0"/>
              <a:ea typeface="メイリオ" panose="020B0604030504040204" pitchFamily="50" charset="-128"/>
              <a:cs typeface="+mn-cs"/>
            </a:endParaRPr>
          </a:p>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600" i="0" u="none" strike="noStrike" kern="1200" cap="none" spc="0" normalizeH="0" noProof="0" dirty="0">
                <a:ln>
                  <a:noFill/>
                </a:ln>
                <a:effectLst/>
                <a:uLnTx/>
                <a:uFillTx/>
                <a:latin typeface="Segoe UI" panose="020B0502040204020203" pitchFamily="34" charset="0"/>
                <a:ea typeface="メイリオ" panose="020B0604030504040204" pitchFamily="50" charset="-128"/>
                <a:cs typeface="+mn-cs"/>
              </a:rPr>
              <a:t>出てくる。</a:t>
            </a:r>
          </a:p>
        </p:txBody>
      </p:sp>
      <p:sp>
        <p:nvSpPr>
          <p:cNvPr id="3" name="タイトル 2">
            <a:extLst>
              <a:ext uri="{FF2B5EF4-FFF2-40B4-BE49-F238E27FC236}">
                <a16:creationId xmlns:a16="http://schemas.microsoft.com/office/drawing/2014/main" id="{492458C3-F3FA-48C3-B8D6-FA4D760BF4FB}"/>
              </a:ext>
            </a:extLst>
          </p:cNvPr>
          <p:cNvSpPr>
            <a:spLocks noGrp="1"/>
          </p:cNvSpPr>
          <p:nvPr>
            <p:ph type="title"/>
          </p:nvPr>
        </p:nvSpPr>
        <p:spPr/>
        <p:txBody>
          <a:bodyPr>
            <a:normAutofit fontScale="90000"/>
          </a:bodyPr>
          <a:lstStyle/>
          <a:p>
            <a:r>
              <a:rPr lang="ja-JP" altLang="en-US" dirty="0"/>
              <a:t>排痰促進法</a:t>
            </a:r>
            <a:endParaRPr kumimoji="1" lang="ja-JP" altLang="en-US" dirty="0"/>
          </a:p>
        </p:txBody>
      </p:sp>
      <p:sp>
        <p:nvSpPr>
          <p:cNvPr id="12" name="テキスト ボックス 11">
            <a:extLst>
              <a:ext uri="{FF2B5EF4-FFF2-40B4-BE49-F238E27FC236}">
                <a16:creationId xmlns:a16="http://schemas.microsoft.com/office/drawing/2014/main" id="{4BC585F6-3C45-4C32-AA0D-E82A68EA95F6}"/>
              </a:ext>
            </a:extLst>
          </p:cNvPr>
          <p:cNvSpPr txBox="1"/>
          <p:nvPr/>
        </p:nvSpPr>
        <p:spPr>
          <a:xfrm>
            <a:off x="6039118" y="169200"/>
            <a:ext cx="1773242"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4-2.</a:t>
            </a:r>
            <a:r>
              <a:rPr lang="ja-JP" altLang="en-US" sz="1400" b="1" dirty="0">
                <a:solidFill>
                  <a:schemeClr val="bg1"/>
                </a:solidFill>
                <a:latin typeface="游ゴシック" panose="020B0400000000000000" pitchFamily="50" charset="-128"/>
                <a:ea typeface="游ゴシック" panose="020B0400000000000000" pitchFamily="50" charset="-128"/>
              </a:rPr>
              <a:t>喀痰吸引の基本</a:t>
            </a:r>
          </a:p>
        </p:txBody>
      </p:sp>
      <p:sp>
        <p:nvSpPr>
          <p:cNvPr id="9" name="テキスト ボックス 8">
            <a:extLst>
              <a:ext uri="{FF2B5EF4-FFF2-40B4-BE49-F238E27FC236}">
                <a16:creationId xmlns:a16="http://schemas.microsoft.com/office/drawing/2014/main" id="{2E4D1488-42A6-4A8A-B133-1347CA15BDCC}"/>
              </a:ext>
            </a:extLst>
          </p:cNvPr>
          <p:cNvSpPr txBox="1"/>
          <p:nvPr/>
        </p:nvSpPr>
        <p:spPr>
          <a:xfrm>
            <a:off x="423843" y="6294512"/>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grpSp>
        <p:nvGrpSpPr>
          <p:cNvPr id="4" name="グループ化 3">
            <a:extLst>
              <a:ext uri="{FF2B5EF4-FFF2-40B4-BE49-F238E27FC236}">
                <a16:creationId xmlns:a16="http://schemas.microsoft.com/office/drawing/2014/main" id="{B0AFF8E5-F36D-4A73-BE0F-71E04B5B8558}"/>
              </a:ext>
            </a:extLst>
          </p:cNvPr>
          <p:cNvGrpSpPr/>
          <p:nvPr/>
        </p:nvGrpSpPr>
        <p:grpSpPr>
          <a:xfrm>
            <a:off x="4139952" y="1908000"/>
            <a:ext cx="4607862" cy="3469379"/>
            <a:chOff x="4139952" y="1908000"/>
            <a:chExt cx="4607862" cy="3469379"/>
          </a:xfrm>
        </p:grpSpPr>
        <p:pic>
          <p:nvPicPr>
            <p:cNvPr id="10" name="図 3">
              <a:extLst>
                <a:ext uri="{FF2B5EF4-FFF2-40B4-BE49-F238E27FC236}">
                  <a16:creationId xmlns:a16="http://schemas.microsoft.com/office/drawing/2014/main" id="{B5B22BD6-89AC-4600-AA07-A77323D9C6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139952" y="1908000"/>
              <a:ext cx="4607862" cy="3469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四角形: 角を丸くする 10">
              <a:extLst>
                <a:ext uri="{FF2B5EF4-FFF2-40B4-BE49-F238E27FC236}">
                  <a16:creationId xmlns:a16="http://schemas.microsoft.com/office/drawing/2014/main" id="{FEACE993-B63C-40B8-88D9-64D8DCD818FE}"/>
                </a:ext>
              </a:extLst>
            </p:cNvPr>
            <p:cNvSpPr/>
            <p:nvPr/>
          </p:nvSpPr>
          <p:spPr>
            <a:xfrm rot="1107501">
              <a:off x="5415720" y="2699514"/>
              <a:ext cx="598296" cy="255777"/>
            </a:xfrm>
            <a:prstGeom prst="round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スライド番号プレースホルダー 1">
            <a:extLst>
              <a:ext uri="{FF2B5EF4-FFF2-40B4-BE49-F238E27FC236}">
                <a16:creationId xmlns:a16="http://schemas.microsoft.com/office/drawing/2014/main" id="{6F18B22A-3580-4D18-9A4F-0EB85F125108}"/>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70</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828929949"/>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7C2B1F-733A-4600-A98D-442090DE9C2F}"/>
              </a:ext>
            </a:extLst>
          </p:cNvPr>
          <p:cNvSpPr>
            <a:spLocks noGrp="1"/>
          </p:cNvSpPr>
          <p:nvPr>
            <p:ph type="title"/>
          </p:nvPr>
        </p:nvSpPr>
        <p:spPr/>
        <p:txBody>
          <a:bodyPr>
            <a:normAutofit fontScale="90000"/>
          </a:bodyPr>
          <a:lstStyle/>
          <a:p>
            <a:r>
              <a:rPr lang="ja-JP" altLang="en-US" dirty="0"/>
              <a:t>喀痰を出しやすくする姿勢（体位ドレナージ）</a:t>
            </a:r>
            <a:endParaRPr kumimoji="1" lang="ja-JP" altLang="en-US" dirty="0"/>
          </a:p>
        </p:txBody>
      </p:sp>
      <p:sp>
        <p:nvSpPr>
          <p:cNvPr id="10" name="テキスト ボックス 9">
            <a:extLst>
              <a:ext uri="{FF2B5EF4-FFF2-40B4-BE49-F238E27FC236}">
                <a16:creationId xmlns:a16="http://schemas.microsoft.com/office/drawing/2014/main" id="{651659C2-C3E1-4353-9F44-6EB2FDCA2349}"/>
              </a:ext>
            </a:extLst>
          </p:cNvPr>
          <p:cNvSpPr txBox="1"/>
          <p:nvPr/>
        </p:nvSpPr>
        <p:spPr>
          <a:xfrm>
            <a:off x="6039118" y="169200"/>
            <a:ext cx="1773242"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4-2.</a:t>
            </a:r>
            <a:r>
              <a:rPr lang="ja-JP" altLang="en-US" sz="1400" b="1" dirty="0">
                <a:solidFill>
                  <a:schemeClr val="bg1"/>
                </a:solidFill>
                <a:latin typeface="游ゴシック" panose="020B0400000000000000" pitchFamily="50" charset="-128"/>
                <a:ea typeface="游ゴシック" panose="020B0400000000000000" pitchFamily="50" charset="-128"/>
              </a:rPr>
              <a:t>喀痰吸引の基本</a:t>
            </a:r>
          </a:p>
        </p:txBody>
      </p:sp>
      <p:pic>
        <p:nvPicPr>
          <p:cNvPr id="6" name="図 5">
            <a:extLst>
              <a:ext uri="{FF2B5EF4-FFF2-40B4-BE49-F238E27FC236}">
                <a16:creationId xmlns:a16="http://schemas.microsoft.com/office/drawing/2014/main" id="{73442F1E-0963-4CEF-BBF8-920486B05B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000" y="1151999"/>
            <a:ext cx="8562194" cy="4806560"/>
          </a:xfrm>
          <a:prstGeom prst="rect">
            <a:avLst/>
          </a:prstGeom>
        </p:spPr>
      </p:pic>
      <p:sp>
        <p:nvSpPr>
          <p:cNvPr id="7" name="テキスト ボックス 6">
            <a:extLst>
              <a:ext uri="{FF2B5EF4-FFF2-40B4-BE49-F238E27FC236}">
                <a16:creationId xmlns:a16="http://schemas.microsoft.com/office/drawing/2014/main" id="{FA57465D-8297-4A6A-8603-EA88C214070A}"/>
              </a:ext>
            </a:extLst>
          </p:cNvPr>
          <p:cNvSpPr txBox="1"/>
          <p:nvPr/>
        </p:nvSpPr>
        <p:spPr>
          <a:xfrm>
            <a:off x="288000" y="5940000"/>
            <a:ext cx="8501732"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rPr>
              <a:t>出典）介護職員によるたんの吸引等の研修テキスト </a:t>
            </a:r>
            <a:r>
              <a:rPr kumimoji="1" lang="en-US" altLang="ja-JP" sz="9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rPr>
              <a:t>- </a:t>
            </a:r>
            <a:r>
              <a:rPr kumimoji="1" lang="ja-JP" altLang="en-US" sz="9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rPr>
              <a:t>平成</a:t>
            </a:r>
            <a:r>
              <a:rPr kumimoji="1" lang="en-US" altLang="ja-JP" sz="9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rPr>
              <a:t>27</a:t>
            </a:r>
            <a:r>
              <a:rPr kumimoji="1" lang="ja-JP" altLang="en-US" sz="9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rPr>
              <a:t>年改正版</a:t>
            </a:r>
            <a:endParaRPr kumimoji="1" lang="en-US" altLang="ja-JP" sz="9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endParaRPr>
          </a:p>
          <a:p>
            <a:pPr lvl="0">
              <a:defRPr/>
            </a:pPr>
            <a:r>
              <a:rPr lang="ja-JP" altLang="en-US" sz="900" dirty="0">
                <a:solidFill>
                  <a:prstClr val="black"/>
                </a:solidFill>
                <a:latin typeface="Segoe UI" panose="020B0502040204020203" pitchFamily="34" charset="0"/>
                <a:ea typeface="メイリオ" panose="020B0604030504040204" pitchFamily="50" charset="-128"/>
              </a:rPr>
              <a:t>（平成</a:t>
            </a:r>
            <a:r>
              <a:rPr lang="en-US" altLang="ja-JP" sz="900" dirty="0">
                <a:solidFill>
                  <a:prstClr val="black"/>
                </a:solidFill>
                <a:latin typeface="Segoe UI" panose="020B0502040204020203" pitchFamily="34" charset="0"/>
                <a:ea typeface="メイリオ" panose="020B0604030504040204" pitchFamily="50" charset="-128"/>
              </a:rPr>
              <a:t>26 </a:t>
            </a:r>
            <a:r>
              <a:rPr lang="ja-JP" altLang="en-US" sz="900" dirty="0">
                <a:solidFill>
                  <a:prstClr val="black"/>
                </a:solidFill>
                <a:latin typeface="Segoe UI" panose="020B0502040204020203" pitchFamily="34" charset="0"/>
                <a:ea typeface="メイリオ" panose="020B0604030504040204" pitchFamily="50" charset="-128"/>
              </a:rPr>
              <a:t>年度セーフティネット支援対策等事業費補助金（社会福祉推進事業分）</a:t>
            </a:r>
            <a:r>
              <a:rPr kumimoji="1" lang="ja-JP" altLang="en-US" sz="9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rPr>
              <a:t>　</a:t>
            </a:r>
            <a:r>
              <a:rPr lang="ja-JP" altLang="en-US" sz="900" dirty="0">
                <a:solidFill>
                  <a:prstClr val="black"/>
                </a:solidFill>
                <a:latin typeface="Segoe UI" panose="020B0502040204020203" pitchFamily="34" charset="0"/>
                <a:ea typeface="メイリオ" panose="020B0604030504040204" pitchFamily="50" charset="-128"/>
              </a:rPr>
              <a:t>介護職員等によるたんの吸引等の研修テキストの見直しに関する調査研究事業，</a:t>
            </a:r>
            <a:r>
              <a:rPr lang="zh-TW" altLang="en-US" sz="900" dirty="0">
                <a:solidFill>
                  <a:prstClr val="black"/>
                </a:solidFill>
                <a:latin typeface="Segoe UI" panose="020B0502040204020203" pitchFamily="34" charset="0"/>
                <a:ea typeface="メイリオ" panose="020B0604030504040204" pitchFamily="50" charset="-128"/>
              </a:rPr>
              <a:t>一般社団法人 全国訪問看護事業協会</a:t>
            </a:r>
            <a:r>
              <a:rPr kumimoji="1" lang="ja-JP" altLang="en-US" sz="9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rPr>
              <a:t>）</a:t>
            </a:r>
          </a:p>
        </p:txBody>
      </p:sp>
      <p:sp>
        <p:nvSpPr>
          <p:cNvPr id="8" name="スライド番号プレースホルダー 1">
            <a:extLst>
              <a:ext uri="{FF2B5EF4-FFF2-40B4-BE49-F238E27FC236}">
                <a16:creationId xmlns:a16="http://schemas.microsoft.com/office/drawing/2014/main" id="{F7B089AF-103F-4C6D-AD33-C9BC9C2D63C7}"/>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71</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3324489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9A4CAC6-FE4F-4361-B129-819BC4D88A10}"/>
              </a:ext>
            </a:extLst>
          </p:cNvPr>
          <p:cNvSpPr txBox="1"/>
          <p:nvPr/>
        </p:nvSpPr>
        <p:spPr>
          <a:xfrm>
            <a:off x="1547664" y="1359668"/>
            <a:ext cx="5976664" cy="557164"/>
          </a:xfrm>
          <a:prstGeom prst="roundRect">
            <a:avLst/>
          </a:prstGeom>
        </p:spPr>
        <p:style>
          <a:lnRef idx="2">
            <a:schemeClr val="accent2"/>
          </a:lnRef>
          <a:fillRef idx="1">
            <a:schemeClr val="lt1"/>
          </a:fillRef>
          <a:effectRef idx="0">
            <a:schemeClr val="accent2"/>
          </a:effectRef>
          <a:fontRef idx="minor">
            <a:schemeClr val="dk1"/>
          </a:fontRef>
        </p:style>
        <p:txBody>
          <a:bodyPr wrap="square" tIns="7200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リスクマネジメントの意識を持つ</a:t>
            </a:r>
          </a:p>
        </p:txBody>
      </p:sp>
      <p:sp>
        <p:nvSpPr>
          <p:cNvPr id="3" name="タイトル 2">
            <a:extLst>
              <a:ext uri="{FF2B5EF4-FFF2-40B4-BE49-F238E27FC236}">
                <a16:creationId xmlns:a16="http://schemas.microsoft.com/office/drawing/2014/main" id="{DE90D41F-0135-477F-AC62-56601A22F899}"/>
              </a:ext>
            </a:extLst>
          </p:cNvPr>
          <p:cNvSpPr>
            <a:spLocks noGrp="1"/>
          </p:cNvSpPr>
          <p:nvPr>
            <p:ph type="title"/>
          </p:nvPr>
        </p:nvSpPr>
        <p:spPr/>
        <p:txBody>
          <a:bodyPr>
            <a:normAutofit fontScale="90000"/>
          </a:bodyPr>
          <a:lstStyle/>
          <a:p>
            <a:r>
              <a:rPr lang="ja-JP" altLang="en-US" dirty="0"/>
              <a:t>吸引により起こりうること</a:t>
            </a:r>
          </a:p>
        </p:txBody>
      </p:sp>
      <p:grpSp>
        <p:nvGrpSpPr>
          <p:cNvPr id="2" name="グループ化 1"/>
          <p:cNvGrpSpPr/>
          <p:nvPr/>
        </p:nvGrpSpPr>
        <p:grpSpPr>
          <a:xfrm>
            <a:off x="5076056" y="1658526"/>
            <a:ext cx="3816424" cy="1770473"/>
            <a:chOff x="5431730" y="1658527"/>
            <a:chExt cx="3460750" cy="1624012"/>
          </a:xfrm>
        </p:grpSpPr>
        <p:sp>
          <p:nvSpPr>
            <p:cNvPr id="98307" name="AutoShape 4">
              <a:extLst>
                <a:ext uri="{FF2B5EF4-FFF2-40B4-BE49-F238E27FC236}">
                  <a16:creationId xmlns:a16="http://schemas.microsoft.com/office/drawing/2014/main" id="{FD819293-7F0D-416A-8234-11C4D95069D7}"/>
                </a:ext>
              </a:extLst>
            </p:cNvPr>
            <p:cNvSpPr>
              <a:spLocks noChangeArrowheads="1"/>
            </p:cNvSpPr>
            <p:nvPr/>
          </p:nvSpPr>
          <p:spPr bwMode="auto">
            <a:xfrm>
              <a:off x="5431730" y="2058577"/>
              <a:ext cx="2160587" cy="1223962"/>
            </a:xfrm>
            <a:prstGeom prst="irregularSeal1">
              <a:avLst/>
            </a:prstGeom>
            <a:solidFill>
              <a:srgbClr val="FFC0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ctr" defTabSz="873125" rtl="0" eaLnBrk="1" fontAlgn="auto" latinLnBrk="0" hangingPunct="1">
                <a:lnSpc>
                  <a:spcPct val="100000"/>
                </a:lnSpc>
                <a:spcBef>
                  <a:spcPct val="0"/>
                </a:spcBef>
                <a:spcAft>
                  <a:spcPts val="0"/>
                </a:spcAft>
                <a:buClrTx/>
                <a:buSzTx/>
                <a:buFontTx/>
                <a:buNone/>
                <a:tabLst/>
                <a:defRPr/>
              </a:pPr>
              <a:r>
                <a:rPr kumimoji="1" lang="ja-JP" altLang="en-US" sz="2300" b="1" i="0" u="none" strike="noStrike" kern="1200" cap="none" spc="0" normalizeH="0" noProof="0" dirty="0">
                  <a:ln>
                    <a:noFill/>
                  </a:ln>
                  <a:solidFill>
                    <a:prstClr val="white"/>
                  </a:solidFill>
                  <a:effectLst/>
                  <a:uLnTx/>
                  <a:uFillTx/>
                  <a:latin typeface="Segoe UI" panose="020B0502040204020203" pitchFamily="34" charset="0"/>
                  <a:ea typeface="メイリオ" panose="020B0604030504040204" pitchFamily="50" charset="-128"/>
                  <a:cs typeface="+mn-cs"/>
                </a:rPr>
                <a:t>痛い</a:t>
              </a:r>
            </a:p>
          </p:txBody>
        </p:sp>
        <p:sp>
          <p:nvSpPr>
            <p:cNvPr id="98308" name="AutoShape 5">
              <a:extLst>
                <a:ext uri="{FF2B5EF4-FFF2-40B4-BE49-F238E27FC236}">
                  <a16:creationId xmlns:a16="http://schemas.microsoft.com/office/drawing/2014/main" id="{D0C5B825-4199-4C8B-9CFC-B5E9AE7B4B29}"/>
                </a:ext>
              </a:extLst>
            </p:cNvPr>
            <p:cNvSpPr>
              <a:spLocks noChangeArrowheads="1"/>
            </p:cNvSpPr>
            <p:nvPr/>
          </p:nvSpPr>
          <p:spPr bwMode="auto">
            <a:xfrm>
              <a:off x="6733480" y="1658527"/>
              <a:ext cx="2159000" cy="1223962"/>
            </a:xfrm>
            <a:prstGeom prst="irregularSeal1">
              <a:avLst/>
            </a:prstGeom>
            <a:solidFill>
              <a:srgbClr val="333399"/>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ctr" defTabSz="873125" rtl="0" eaLnBrk="1" fontAlgn="auto" latinLnBrk="0" hangingPunct="1">
                <a:lnSpc>
                  <a:spcPct val="100000"/>
                </a:lnSpc>
                <a:spcBef>
                  <a:spcPct val="0"/>
                </a:spcBef>
                <a:spcAft>
                  <a:spcPts val="0"/>
                </a:spcAft>
                <a:buClrTx/>
                <a:buSzTx/>
                <a:buFontTx/>
                <a:buNone/>
                <a:tabLst/>
                <a:defRPr/>
              </a:pPr>
              <a:r>
                <a:rPr kumimoji="1" lang="ja-JP" altLang="en-US" sz="2300" b="1" i="0" u="none" strike="noStrike" kern="1200" cap="none" spc="0" normalizeH="0" noProof="0">
                  <a:ln>
                    <a:noFill/>
                  </a:ln>
                  <a:solidFill>
                    <a:prstClr val="white"/>
                  </a:solidFill>
                  <a:effectLst/>
                  <a:uLnTx/>
                  <a:uFillTx/>
                  <a:latin typeface="Segoe UI" panose="020B0502040204020203" pitchFamily="34" charset="0"/>
                  <a:ea typeface="メイリオ" panose="020B0604030504040204" pitchFamily="50" charset="-128"/>
                  <a:cs typeface="+mn-cs"/>
                </a:rPr>
                <a:t>不快</a:t>
              </a:r>
            </a:p>
          </p:txBody>
        </p:sp>
      </p:grpSp>
      <p:sp>
        <p:nvSpPr>
          <p:cNvPr id="11" name="テキスト ボックス 10">
            <a:extLst>
              <a:ext uri="{FF2B5EF4-FFF2-40B4-BE49-F238E27FC236}">
                <a16:creationId xmlns:a16="http://schemas.microsoft.com/office/drawing/2014/main" id="{5CDF68F4-3105-4276-BD8E-119F7DE16A65}"/>
              </a:ext>
            </a:extLst>
          </p:cNvPr>
          <p:cNvSpPr txBox="1"/>
          <p:nvPr/>
        </p:nvSpPr>
        <p:spPr>
          <a:xfrm>
            <a:off x="6039118" y="169200"/>
            <a:ext cx="1773242"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4-2.</a:t>
            </a:r>
            <a:r>
              <a:rPr lang="ja-JP" altLang="en-US" sz="1400" b="1" dirty="0">
                <a:solidFill>
                  <a:schemeClr val="bg1"/>
                </a:solidFill>
                <a:latin typeface="游ゴシック" panose="020B0400000000000000" pitchFamily="50" charset="-128"/>
                <a:ea typeface="游ゴシック" panose="020B0400000000000000" pitchFamily="50" charset="-128"/>
              </a:rPr>
              <a:t>喀痰吸引の基本</a:t>
            </a:r>
          </a:p>
        </p:txBody>
      </p:sp>
      <p:sp>
        <p:nvSpPr>
          <p:cNvPr id="98306" name="Rectangle 3">
            <a:extLst>
              <a:ext uri="{FF2B5EF4-FFF2-40B4-BE49-F238E27FC236}">
                <a16:creationId xmlns:a16="http://schemas.microsoft.com/office/drawing/2014/main" id="{AC68D5B7-6E78-4EB8-8CAF-0FBAB8AE1115}"/>
              </a:ext>
            </a:extLst>
          </p:cNvPr>
          <p:cNvSpPr>
            <a:spLocks noGrp="1" noChangeArrowheads="1"/>
          </p:cNvSpPr>
          <p:nvPr>
            <p:ph type="body" idx="4294967295"/>
          </p:nvPr>
        </p:nvSpPr>
        <p:spPr>
          <a:xfrm>
            <a:off x="287338" y="2564904"/>
            <a:ext cx="8856662" cy="3416320"/>
          </a:xfrm>
        </p:spPr>
        <p:txBody>
          <a:bodyPr>
            <a:spAutoFit/>
          </a:bodyPr>
          <a:lstStyle/>
          <a:p>
            <a:pPr eaLnBrk="1" hangingPunct="1">
              <a:lnSpc>
                <a:spcPct val="80000"/>
              </a:lnSpc>
              <a:buClr>
                <a:schemeClr val="bg2"/>
              </a:buClr>
              <a:buFont typeface="Wingdings" panose="05000000000000000000" pitchFamily="2" charset="2"/>
              <a:buChar char="l"/>
            </a:pPr>
            <a:r>
              <a:rPr lang="ja-JP" altLang="en-US" sz="2600" dirty="0"/>
              <a:t>吸引される方の苦痛</a:t>
            </a:r>
            <a:endParaRPr lang="en-US" altLang="ja-JP" sz="2600" dirty="0"/>
          </a:p>
          <a:p>
            <a:pPr eaLnBrk="1" hangingPunct="1">
              <a:lnSpc>
                <a:spcPct val="80000"/>
              </a:lnSpc>
              <a:buClr>
                <a:schemeClr val="bg2"/>
              </a:buClr>
              <a:buFont typeface="Wingdings" panose="05000000000000000000" pitchFamily="2" charset="2"/>
              <a:buChar char="l"/>
            </a:pPr>
            <a:endParaRPr lang="en-US" altLang="ja-JP" sz="2600" dirty="0"/>
          </a:p>
          <a:p>
            <a:pPr eaLnBrk="1" hangingPunct="1">
              <a:buClr>
                <a:schemeClr val="bg2"/>
              </a:buClr>
              <a:buFont typeface="Wingdings" panose="05000000000000000000" pitchFamily="2" charset="2"/>
              <a:buChar char="l"/>
            </a:pPr>
            <a:r>
              <a:rPr lang="ja-JP" altLang="en-US" sz="2600" dirty="0"/>
              <a:t>口腔内、鼻腔内、気道の損傷・・カテーテルの先に血液</a:t>
            </a:r>
          </a:p>
          <a:p>
            <a:pPr eaLnBrk="1" hangingPunct="1">
              <a:lnSpc>
                <a:spcPct val="80000"/>
              </a:lnSpc>
              <a:buClr>
                <a:schemeClr val="bg2"/>
              </a:buClr>
              <a:buFont typeface="Wingdings" panose="05000000000000000000" pitchFamily="2" charset="2"/>
              <a:buChar char="l"/>
            </a:pPr>
            <a:endParaRPr lang="ja-JP" altLang="en-US" sz="1400" dirty="0"/>
          </a:p>
          <a:p>
            <a:pPr eaLnBrk="1" hangingPunct="1">
              <a:lnSpc>
                <a:spcPct val="80000"/>
              </a:lnSpc>
              <a:buClr>
                <a:schemeClr val="bg2"/>
              </a:buClr>
              <a:buFont typeface="Wingdings" panose="05000000000000000000" pitchFamily="2" charset="2"/>
              <a:buChar char="l"/>
            </a:pPr>
            <a:r>
              <a:rPr lang="ja-JP" altLang="en-US" sz="2600" dirty="0"/>
              <a:t>低酸素状態・・・顔色不良、血中酸素飽和度の低下</a:t>
            </a:r>
          </a:p>
          <a:p>
            <a:pPr eaLnBrk="1" hangingPunct="1">
              <a:lnSpc>
                <a:spcPct val="80000"/>
              </a:lnSpc>
              <a:spcBef>
                <a:spcPts val="1200"/>
              </a:spcBef>
              <a:buFontTx/>
              <a:buNone/>
            </a:pPr>
            <a:r>
              <a:rPr lang="ja-JP" altLang="en-US" sz="2600" dirty="0"/>
              <a:t>　→ </a:t>
            </a:r>
            <a:r>
              <a:rPr lang="ja-JP" altLang="en-US" sz="2600" b="1" dirty="0">
                <a:solidFill>
                  <a:srgbClr val="C00000"/>
                </a:solidFill>
                <a:latin typeface="ＭＳ Ｐゴシック" panose="020B0600070205080204" pitchFamily="50" charset="-128"/>
              </a:rPr>
              <a:t>排痰促進法などを併用し、</a:t>
            </a:r>
            <a:r>
              <a:rPr lang="en-US" altLang="ja-JP" sz="2600" b="1" dirty="0">
                <a:solidFill>
                  <a:srgbClr val="C00000"/>
                </a:solidFill>
                <a:latin typeface="ＭＳ Ｐゴシック" panose="020B0600070205080204" pitchFamily="50" charset="-128"/>
              </a:rPr>
              <a:t>1</a:t>
            </a:r>
            <a:r>
              <a:rPr lang="ja-JP" altLang="en-US" sz="2600" b="1" dirty="0">
                <a:solidFill>
                  <a:srgbClr val="C00000"/>
                </a:solidFill>
                <a:latin typeface="ＭＳ Ｐゴシック" panose="020B0600070205080204" pitchFamily="50" charset="-128"/>
              </a:rPr>
              <a:t>回に十分な量の吸引が</a:t>
            </a:r>
            <a:endParaRPr lang="en-US" altLang="ja-JP" sz="2600" b="1" dirty="0">
              <a:solidFill>
                <a:srgbClr val="C00000"/>
              </a:solidFill>
              <a:latin typeface="ＭＳ Ｐゴシック" panose="020B0600070205080204" pitchFamily="50" charset="-128"/>
            </a:endParaRPr>
          </a:p>
          <a:p>
            <a:pPr eaLnBrk="1" hangingPunct="1">
              <a:buFontTx/>
              <a:buNone/>
            </a:pPr>
            <a:r>
              <a:rPr lang="ja-JP" altLang="en-US" sz="2600" b="1" dirty="0">
                <a:solidFill>
                  <a:srgbClr val="C00000"/>
                </a:solidFill>
                <a:latin typeface="ＭＳ Ｐゴシック" panose="020B0600070205080204" pitchFamily="50" charset="-128"/>
              </a:rPr>
              <a:t>　　できるようにして吸引回数を減らすべき</a:t>
            </a:r>
            <a:endParaRPr lang="en-US" altLang="ja-JP" sz="2600" b="1" dirty="0">
              <a:solidFill>
                <a:srgbClr val="C00000"/>
              </a:solidFill>
            </a:endParaRPr>
          </a:p>
          <a:p>
            <a:pPr eaLnBrk="1" hangingPunct="1">
              <a:lnSpc>
                <a:spcPct val="80000"/>
              </a:lnSpc>
              <a:buFontTx/>
              <a:buNone/>
            </a:pPr>
            <a:endParaRPr lang="ja-JP" altLang="en-US" sz="1000" dirty="0"/>
          </a:p>
          <a:p>
            <a:pPr eaLnBrk="1" hangingPunct="1">
              <a:lnSpc>
                <a:spcPct val="80000"/>
              </a:lnSpc>
              <a:buClr>
                <a:schemeClr val="bg2"/>
              </a:buClr>
              <a:buFont typeface="Wingdings" panose="05000000000000000000" pitchFamily="2" charset="2"/>
              <a:buChar char="l"/>
            </a:pPr>
            <a:r>
              <a:rPr lang="ja-JP" altLang="en-US" sz="2600" dirty="0"/>
              <a:t>不潔な操作による感染　　</a:t>
            </a:r>
          </a:p>
        </p:txBody>
      </p:sp>
      <p:sp>
        <p:nvSpPr>
          <p:cNvPr id="12" name="テキスト ボックス 11">
            <a:extLst>
              <a:ext uri="{FF2B5EF4-FFF2-40B4-BE49-F238E27FC236}">
                <a16:creationId xmlns:a16="http://schemas.microsoft.com/office/drawing/2014/main" id="{359D695E-DF5A-43FA-B2B2-2ACDFF63178B}"/>
              </a:ext>
            </a:extLst>
          </p:cNvPr>
          <p:cNvSpPr txBox="1"/>
          <p:nvPr/>
        </p:nvSpPr>
        <p:spPr>
          <a:xfrm>
            <a:off x="423843" y="6078488"/>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10" name="スライド番号プレースホルダー 1">
            <a:extLst>
              <a:ext uri="{FF2B5EF4-FFF2-40B4-BE49-F238E27FC236}">
                <a16:creationId xmlns:a16="http://schemas.microsoft.com/office/drawing/2014/main" id="{EDDE62D9-95E4-4A0E-8898-C26D41908F5F}"/>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72</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221149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テキスト ボックス 4">
            <a:extLst>
              <a:ext uri="{FF2B5EF4-FFF2-40B4-BE49-F238E27FC236}">
                <a16:creationId xmlns:a16="http://schemas.microsoft.com/office/drawing/2014/main" id="{795A6AB7-0983-42EB-9152-E9A725B0688B}"/>
              </a:ext>
            </a:extLst>
          </p:cNvPr>
          <p:cNvSpPr txBox="1">
            <a:spLocks noChangeArrowheads="1"/>
          </p:cNvSpPr>
          <p:nvPr/>
        </p:nvSpPr>
        <p:spPr bwMode="auto">
          <a:xfrm>
            <a:off x="251520" y="1260000"/>
            <a:ext cx="8640960" cy="5170646"/>
          </a:xfrm>
          <a:prstGeom prst="rect">
            <a:avLst/>
          </a:prstGeom>
          <a:noFill/>
          <a:ln w="9525">
            <a:noFill/>
            <a:miter lim="800000"/>
            <a:headEnd/>
            <a:tailEnd/>
          </a:ln>
        </p:spPr>
        <p:txBody>
          <a:bodyPr wrap="square">
            <a:spAutoFit/>
          </a:bodyPr>
          <a:lstStyle/>
          <a:p>
            <a:pPr marL="432000" indent="-457200" eaLnBrk="1" hangingPunct="1">
              <a:buClr>
                <a:schemeClr val="tx1">
                  <a:lumMod val="50000"/>
                  <a:lumOff val="50000"/>
                </a:schemeClr>
              </a:buClr>
              <a:buFont typeface="Wingdings" pitchFamily="2" charset="2"/>
              <a:buChar char="l"/>
              <a:defRPr/>
            </a:pPr>
            <a:r>
              <a:rPr lang="ja-JP" altLang="en-US" sz="2400" dirty="0">
                <a:latin typeface="Segoe UI" panose="020B0502040204020203" pitchFamily="34" charset="0"/>
                <a:ea typeface="メイリオ" panose="020B0604030504040204" pitchFamily="50" charset="-128"/>
              </a:rPr>
              <a:t>動脈を触診出来なくても、</a:t>
            </a:r>
            <a:r>
              <a:rPr lang="ja-JP" altLang="en-US" sz="2400" b="1" dirty="0">
                <a:solidFill>
                  <a:srgbClr val="C00000"/>
                </a:solidFill>
                <a:latin typeface="Segoe UI" panose="020B0502040204020203" pitchFamily="34" charset="0"/>
                <a:ea typeface="メイリオ" panose="020B0604030504040204" pitchFamily="50" charset="-128"/>
              </a:rPr>
              <a:t>パルスオキシメーターの表示で知ることができます。</a:t>
            </a:r>
            <a:endParaRPr lang="en-US" altLang="ja-JP" sz="2400" b="1" dirty="0">
              <a:solidFill>
                <a:srgbClr val="C00000"/>
              </a:solidFill>
              <a:latin typeface="Segoe UI" panose="020B0502040204020203" pitchFamily="34" charset="0"/>
              <a:ea typeface="メイリオ" panose="020B0604030504040204" pitchFamily="50" charset="-128"/>
            </a:endParaRPr>
          </a:p>
          <a:p>
            <a:pPr marL="324000" indent="-342900" algn="just" eaLnBrk="1" hangingPunct="1">
              <a:spcBef>
                <a:spcPts val="1200"/>
              </a:spcBef>
              <a:buClr>
                <a:schemeClr val="tx1">
                  <a:lumMod val="50000"/>
                  <a:lumOff val="50000"/>
                </a:schemeClr>
              </a:buClr>
              <a:buFont typeface="Wingdings" pitchFamily="2" charset="2"/>
              <a:buChar char="l"/>
              <a:defRPr/>
            </a:pPr>
            <a:r>
              <a:rPr lang="ja-JP" altLang="en-US" sz="2400" dirty="0">
                <a:latin typeface="Segoe UI" panose="020B0502040204020203" pitchFamily="34" charset="0"/>
                <a:ea typeface="メイリオ" panose="020B0604030504040204" pitchFamily="50" charset="-128"/>
              </a:rPr>
              <a:t>正常値は年齢によって変化　　</a:t>
            </a:r>
            <a:endParaRPr lang="en-US" altLang="ja-JP" sz="2400" dirty="0">
              <a:latin typeface="Segoe UI" panose="020B0502040204020203" pitchFamily="34" charset="0"/>
              <a:ea typeface="メイリオ" panose="020B0604030504040204" pitchFamily="50" charset="-128"/>
            </a:endParaRPr>
          </a:p>
          <a:p>
            <a:pPr marL="288000" algn="just" eaLnBrk="1" hangingPunct="1">
              <a:defRPr/>
            </a:pPr>
            <a:r>
              <a:rPr lang="en-US" altLang="ja-JP" sz="2400" dirty="0">
                <a:latin typeface="Segoe UI" panose="020B0502040204020203" pitchFamily="34" charset="0"/>
                <a:ea typeface="メイリオ" panose="020B0604030504040204" pitchFamily="50" charset="-128"/>
              </a:rPr>
              <a:t>	</a:t>
            </a:r>
            <a:r>
              <a:rPr lang="ja-JP" altLang="en-US" sz="2400" b="1" dirty="0">
                <a:latin typeface="Segoe UI" panose="020B0502040204020203" pitchFamily="34" charset="0"/>
                <a:ea typeface="メイリオ" panose="020B0604030504040204" pitchFamily="50" charset="-128"/>
              </a:rPr>
              <a:t>老　人：</a:t>
            </a:r>
            <a:r>
              <a:rPr lang="en-US" altLang="ja-JP" sz="2400" b="1" dirty="0">
                <a:latin typeface="Segoe UI" panose="020B0502040204020203" pitchFamily="34" charset="0"/>
                <a:ea typeface="メイリオ" panose="020B0604030504040204" pitchFamily="50" charset="-128"/>
              </a:rPr>
              <a:t>60</a:t>
            </a:r>
            <a:r>
              <a:rPr lang="ja-JP" altLang="en-US" sz="2400" b="1" dirty="0">
                <a:latin typeface="Segoe UI" panose="020B0502040204020203" pitchFamily="34" charset="0"/>
                <a:ea typeface="メイリオ" panose="020B0604030504040204" pitchFamily="50" charset="-128"/>
              </a:rPr>
              <a:t>～</a:t>
            </a:r>
            <a:r>
              <a:rPr lang="en-US" altLang="ja-JP" sz="2400" b="1" dirty="0">
                <a:latin typeface="Segoe UI" panose="020B0502040204020203" pitchFamily="34" charset="0"/>
                <a:ea typeface="メイリオ" panose="020B0604030504040204" pitchFamily="50" charset="-128"/>
              </a:rPr>
              <a:t>70</a:t>
            </a:r>
            <a:r>
              <a:rPr lang="ja-JP" altLang="en-US" sz="2400" b="1" dirty="0">
                <a:latin typeface="Segoe UI" panose="020B0502040204020203" pitchFamily="34" charset="0"/>
                <a:ea typeface="メイリオ" panose="020B0604030504040204" pitchFamily="50" charset="-128"/>
              </a:rPr>
              <a:t>回／分</a:t>
            </a:r>
            <a:endParaRPr lang="en-US" altLang="ja-JP" sz="2400" b="1" dirty="0">
              <a:latin typeface="Segoe UI" panose="020B0502040204020203" pitchFamily="34" charset="0"/>
              <a:ea typeface="メイリオ" panose="020B0604030504040204" pitchFamily="50" charset="-128"/>
            </a:endParaRPr>
          </a:p>
          <a:p>
            <a:pPr marL="288000" algn="just" eaLnBrk="1" hangingPunct="1">
              <a:defRPr/>
            </a:pPr>
            <a:r>
              <a:rPr lang="en-US" altLang="ja-JP" sz="2400" b="1" dirty="0">
                <a:latin typeface="Segoe UI" panose="020B0502040204020203" pitchFamily="34" charset="0"/>
                <a:ea typeface="メイリオ" panose="020B0604030504040204" pitchFamily="50" charset="-128"/>
              </a:rPr>
              <a:t>	</a:t>
            </a:r>
            <a:r>
              <a:rPr lang="ja-JP" altLang="en-US" sz="2400" b="1" dirty="0">
                <a:latin typeface="Segoe UI" panose="020B0502040204020203" pitchFamily="34" charset="0"/>
                <a:ea typeface="メイリオ" panose="020B0604030504040204" pitchFamily="50" charset="-128"/>
              </a:rPr>
              <a:t>成　人：</a:t>
            </a:r>
            <a:r>
              <a:rPr lang="en-US" altLang="ja-JP" sz="2400" b="1" dirty="0">
                <a:latin typeface="Segoe UI" panose="020B0502040204020203" pitchFamily="34" charset="0"/>
                <a:ea typeface="メイリオ" panose="020B0604030504040204" pitchFamily="50" charset="-128"/>
              </a:rPr>
              <a:t>60</a:t>
            </a:r>
            <a:r>
              <a:rPr lang="ja-JP" altLang="en-US" sz="2400" b="1" dirty="0">
                <a:latin typeface="Segoe UI" panose="020B0502040204020203" pitchFamily="34" charset="0"/>
                <a:ea typeface="メイリオ" panose="020B0604030504040204" pitchFamily="50" charset="-128"/>
              </a:rPr>
              <a:t>～</a:t>
            </a:r>
            <a:r>
              <a:rPr lang="en-US" altLang="ja-JP" sz="2400" b="1" dirty="0">
                <a:latin typeface="Segoe UI" panose="020B0502040204020203" pitchFamily="34" charset="0"/>
                <a:ea typeface="メイリオ" panose="020B0604030504040204" pitchFamily="50" charset="-128"/>
              </a:rPr>
              <a:t>80</a:t>
            </a:r>
            <a:r>
              <a:rPr lang="ja-JP" altLang="en-US" sz="2400" b="1" dirty="0">
                <a:latin typeface="Segoe UI" panose="020B0502040204020203" pitchFamily="34" charset="0"/>
                <a:ea typeface="メイリオ" panose="020B0604030504040204" pitchFamily="50" charset="-128"/>
              </a:rPr>
              <a:t>回／分</a:t>
            </a:r>
          </a:p>
          <a:p>
            <a:pPr marL="288000" algn="just" eaLnBrk="1" hangingPunct="1">
              <a:defRPr/>
            </a:pPr>
            <a:r>
              <a:rPr lang="en-US" altLang="ja-JP" sz="2400" b="1" dirty="0">
                <a:latin typeface="Segoe UI" panose="020B0502040204020203" pitchFamily="34" charset="0"/>
                <a:ea typeface="メイリオ" panose="020B0604030504040204" pitchFamily="50" charset="-128"/>
              </a:rPr>
              <a:t>	</a:t>
            </a:r>
            <a:r>
              <a:rPr lang="ja-JP" altLang="en-US" sz="2400" b="1" dirty="0">
                <a:latin typeface="Segoe UI" panose="020B0502040204020203" pitchFamily="34" charset="0"/>
                <a:ea typeface="メイリオ" panose="020B0604030504040204" pitchFamily="50" charset="-128"/>
              </a:rPr>
              <a:t>思春期：</a:t>
            </a:r>
            <a:r>
              <a:rPr lang="en-US" altLang="ja-JP" sz="2400" b="1" dirty="0">
                <a:latin typeface="Segoe UI" panose="020B0502040204020203" pitchFamily="34" charset="0"/>
                <a:ea typeface="メイリオ" panose="020B0604030504040204" pitchFamily="50" charset="-128"/>
              </a:rPr>
              <a:t>70</a:t>
            </a:r>
            <a:r>
              <a:rPr lang="ja-JP" altLang="en-US" sz="2400" b="1" dirty="0">
                <a:latin typeface="Segoe UI" panose="020B0502040204020203" pitchFamily="34" charset="0"/>
                <a:ea typeface="メイリオ" panose="020B0604030504040204" pitchFamily="50" charset="-128"/>
              </a:rPr>
              <a:t>～</a:t>
            </a:r>
            <a:r>
              <a:rPr lang="en-US" altLang="ja-JP" sz="2400" b="1" dirty="0">
                <a:latin typeface="Segoe UI" panose="020B0502040204020203" pitchFamily="34" charset="0"/>
                <a:ea typeface="メイリオ" panose="020B0604030504040204" pitchFamily="50" charset="-128"/>
              </a:rPr>
              <a:t>80</a:t>
            </a:r>
            <a:r>
              <a:rPr lang="ja-JP" altLang="en-US" sz="2400" b="1" dirty="0">
                <a:latin typeface="Segoe UI" panose="020B0502040204020203" pitchFamily="34" charset="0"/>
                <a:ea typeface="メイリオ" panose="020B0604030504040204" pitchFamily="50" charset="-128"/>
              </a:rPr>
              <a:t>回／分</a:t>
            </a:r>
          </a:p>
          <a:p>
            <a:pPr marL="288000" algn="just" eaLnBrk="1" hangingPunct="1">
              <a:defRPr/>
            </a:pPr>
            <a:r>
              <a:rPr lang="en-US" altLang="ja-JP" sz="2400" b="1" dirty="0">
                <a:latin typeface="Segoe UI" panose="020B0502040204020203" pitchFamily="34" charset="0"/>
                <a:ea typeface="メイリオ" panose="020B0604030504040204" pitchFamily="50" charset="-128"/>
              </a:rPr>
              <a:t>	</a:t>
            </a:r>
            <a:r>
              <a:rPr lang="ja-JP" altLang="en-US" sz="2400" b="1" dirty="0">
                <a:latin typeface="Segoe UI" panose="020B0502040204020203" pitchFamily="34" charset="0"/>
                <a:ea typeface="メイリオ" panose="020B0604030504040204" pitchFamily="50" charset="-128"/>
              </a:rPr>
              <a:t>学童時：</a:t>
            </a:r>
            <a:r>
              <a:rPr lang="en-US" altLang="ja-JP" sz="2400" b="1" dirty="0">
                <a:latin typeface="Segoe UI" panose="020B0502040204020203" pitchFamily="34" charset="0"/>
                <a:ea typeface="メイリオ" panose="020B0604030504040204" pitchFamily="50" charset="-128"/>
              </a:rPr>
              <a:t>80</a:t>
            </a:r>
            <a:r>
              <a:rPr lang="ja-JP" altLang="en-US" sz="2400" b="1" dirty="0">
                <a:latin typeface="Segoe UI" panose="020B0502040204020203" pitchFamily="34" charset="0"/>
                <a:ea typeface="メイリオ" panose="020B0604030504040204" pitchFamily="50" charset="-128"/>
              </a:rPr>
              <a:t>～</a:t>
            </a:r>
            <a:r>
              <a:rPr lang="en-US" altLang="ja-JP" sz="2400" b="1" dirty="0">
                <a:latin typeface="Segoe UI" panose="020B0502040204020203" pitchFamily="34" charset="0"/>
                <a:ea typeface="メイリオ" panose="020B0604030504040204" pitchFamily="50" charset="-128"/>
              </a:rPr>
              <a:t>90</a:t>
            </a:r>
            <a:r>
              <a:rPr lang="ja-JP" altLang="en-US" sz="2400" b="1" dirty="0">
                <a:latin typeface="Segoe UI" panose="020B0502040204020203" pitchFamily="34" charset="0"/>
                <a:ea typeface="メイリオ" panose="020B0604030504040204" pitchFamily="50" charset="-128"/>
              </a:rPr>
              <a:t>回／分</a:t>
            </a:r>
          </a:p>
          <a:p>
            <a:pPr marL="288000" algn="just" eaLnBrk="1" hangingPunct="1">
              <a:defRPr/>
            </a:pPr>
            <a:r>
              <a:rPr lang="en-US" altLang="ja-JP" sz="2400" b="1" dirty="0">
                <a:latin typeface="Segoe UI" panose="020B0502040204020203" pitchFamily="34" charset="0"/>
                <a:ea typeface="メイリオ" panose="020B0604030504040204" pitchFamily="50" charset="-128"/>
              </a:rPr>
              <a:t>	</a:t>
            </a:r>
            <a:r>
              <a:rPr lang="ja-JP" altLang="en-US" sz="2400" b="1" dirty="0">
                <a:latin typeface="Segoe UI" panose="020B0502040204020203" pitchFamily="34" charset="0"/>
                <a:ea typeface="メイリオ" panose="020B0604030504040204" pitchFamily="50" charset="-128"/>
              </a:rPr>
              <a:t>乳　児：</a:t>
            </a:r>
            <a:r>
              <a:rPr lang="en-US" altLang="ja-JP" sz="2400" b="1" dirty="0">
                <a:latin typeface="Segoe UI" panose="020B0502040204020203" pitchFamily="34" charset="0"/>
                <a:ea typeface="メイリオ" panose="020B0604030504040204" pitchFamily="50" charset="-128"/>
              </a:rPr>
              <a:t>120</a:t>
            </a:r>
            <a:r>
              <a:rPr lang="ja-JP" altLang="en-US" sz="2400" b="1" dirty="0">
                <a:latin typeface="Segoe UI" panose="020B0502040204020203" pitchFamily="34" charset="0"/>
                <a:ea typeface="メイリオ" panose="020B0604030504040204" pitchFamily="50" charset="-128"/>
              </a:rPr>
              <a:t>回前後／分</a:t>
            </a:r>
          </a:p>
          <a:p>
            <a:pPr marL="288000" algn="just" eaLnBrk="1" hangingPunct="1">
              <a:defRPr/>
            </a:pPr>
            <a:r>
              <a:rPr lang="en-US" altLang="ja-JP" sz="2400" b="1" dirty="0">
                <a:latin typeface="Segoe UI" panose="020B0502040204020203" pitchFamily="34" charset="0"/>
                <a:ea typeface="メイリオ" panose="020B0604030504040204" pitchFamily="50" charset="-128"/>
              </a:rPr>
              <a:t>	</a:t>
            </a:r>
            <a:r>
              <a:rPr lang="ja-JP" altLang="en-US" sz="2400" b="1" dirty="0">
                <a:latin typeface="Segoe UI" panose="020B0502040204020203" pitchFamily="34" charset="0"/>
                <a:ea typeface="メイリオ" panose="020B0604030504040204" pitchFamily="50" charset="-128"/>
              </a:rPr>
              <a:t>新生児：</a:t>
            </a:r>
            <a:r>
              <a:rPr lang="en-US" altLang="ja-JP" sz="2400" b="1" dirty="0">
                <a:latin typeface="Segoe UI" panose="020B0502040204020203" pitchFamily="34" charset="0"/>
                <a:ea typeface="メイリオ" panose="020B0604030504040204" pitchFamily="50" charset="-128"/>
              </a:rPr>
              <a:t>130</a:t>
            </a:r>
            <a:r>
              <a:rPr lang="ja-JP" altLang="en-US" sz="2400" b="1" dirty="0">
                <a:latin typeface="Segoe UI" panose="020B0502040204020203" pitchFamily="34" charset="0"/>
                <a:ea typeface="メイリオ" panose="020B0604030504040204" pitchFamily="50" charset="-128"/>
              </a:rPr>
              <a:t>～</a:t>
            </a:r>
            <a:r>
              <a:rPr lang="en-US" altLang="ja-JP" sz="2400" b="1" dirty="0">
                <a:latin typeface="Segoe UI" panose="020B0502040204020203" pitchFamily="34" charset="0"/>
                <a:ea typeface="メイリオ" panose="020B0604030504040204" pitchFamily="50" charset="-128"/>
              </a:rPr>
              <a:t>140</a:t>
            </a:r>
            <a:r>
              <a:rPr lang="ja-JP" altLang="en-US" sz="2400" b="1" dirty="0">
                <a:latin typeface="Segoe UI" panose="020B0502040204020203" pitchFamily="34" charset="0"/>
                <a:ea typeface="メイリオ" panose="020B0604030504040204" pitchFamily="50" charset="-128"/>
              </a:rPr>
              <a:t>回／分</a:t>
            </a:r>
            <a:endParaRPr lang="en-US" altLang="ja-JP" sz="2400" b="1" dirty="0">
              <a:latin typeface="Segoe UI" panose="020B0502040204020203" pitchFamily="34" charset="0"/>
              <a:ea typeface="メイリオ" panose="020B0604030504040204" pitchFamily="50" charset="-128"/>
            </a:endParaRPr>
          </a:p>
          <a:p>
            <a:pPr algn="just" eaLnBrk="1" hangingPunct="1">
              <a:defRPr/>
            </a:pPr>
            <a:endParaRPr lang="en-US" altLang="ja-JP" sz="1200" dirty="0">
              <a:latin typeface="Segoe UI" panose="020B0502040204020203" pitchFamily="34" charset="0"/>
              <a:ea typeface="メイリオ" panose="020B0604030504040204" pitchFamily="50" charset="-128"/>
            </a:endParaRPr>
          </a:p>
          <a:p>
            <a:pPr marL="342900" indent="-342900" algn="just" eaLnBrk="1" hangingPunct="1">
              <a:buClr>
                <a:schemeClr val="tx1">
                  <a:lumMod val="50000"/>
                  <a:lumOff val="50000"/>
                </a:schemeClr>
              </a:buClr>
              <a:buFont typeface="Wingdings" pitchFamily="2" charset="2"/>
              <a:buChar char="l"/>
              <a:defRPr/>
            </a:pPr>
            <a:r>
              <a:rPr lang="ja-JP" altLang="en-US" sz="2400" dirty="0">
                <a:latin typeface="Segoe UI" panose="020B0502040204020203" pitchFamily="34" charset="0"/>
                <a:ea typeface="メイリオ" panose="020B0604030504040204" pitchFamily="50" charset="-128"/>
              </a:rPr>
              <a:t>運動や</a:t>
            </a:r>
            <a:r>
              <a:rPr lang="ja-JP" altLang="en-US" sz="2400" spc="-600" dirty="0">
                <a:latin typeface="Segoe UI" panose="020B0502040204020203" pitchFamily="34" charset="0"/>
                <a:ea typeface="メイリオ" panose="020B0604030504040204" pitchFamily="50" charset="-128"/>
              </a:rPr>
              <a:t>、</a:t>
            </a:r>
            <a:r>
              <a:rPr lang="ja-JP" altLang="en-US" sz="2400" dirty="0">
                <a:latin typeface="Segoe UI" panose="020B0502040204020203" pitchFamily="34" charset="0"/>
                <a:ea typeface="メイリオ" panose="020B0604030504040204" pitchFamily="50" charset="-128"/>
              </a:rPr>
              <a:t>精神的興奮</a:t>
            </a:r>
            <a:r>
              <a:rPr lang="ja-JP" altLang="en-US" sz="2400" spc="-600" dirty="0">
                <a:latin typeface="Segoe UI" panose="020B0502040204020203" pitchFamily="34" charset="0"/>
                <a:ea typeface="メイリオ" panose="020B0604030504040204" pitchFamily="50" charset="-128"/>
              </a:rPr>
              <a:t>、</a:t>
            </a:r>
            <a:r>
              <a:rPr lang="ja-JP" altLang="en-US" sz="2400" dirty="0">
                <a:latin typeface="Segoe UI" panose="020B0502040204020203" pitchFamily="34" charset="0"/>
                <a:ea typeface="メイリオ" panose="020B0604030504040204" pitchFamily="50" charset="-128"/>
              </a:rPr>
              <a:t>入浴等によって体温の上昇とともに、増加。</a:t>
            </a:r>
            <a:endParaRPr lang="en-US" altLang="ja-JP" sz="2400" dirty="0">
              <a:latin typeface="Segoe UI" panose="020B0502040204020203" pitchFamily="34" charset="0"/>
              <a:ea typeface="メイリオ" panose="020B0604030504040204" pitchFamily="50" charset="-128"/>
            </a:endParaRPr>
          </a:p>
          <a:p>
            <a:pPr algn="just" eaLnBrk="1" hangingPunct="1">
              <a:buClr>
                <a:schemeClr val="tx1">
                  <a:lumMod val="50000"/>
                  <a:lumOff val="50000"/>
                </a:schemeClr>
              </a:buClr>
              <a:defRPr/>
            </a:pPr>
            <a:endParaRPr lang="en-US" altLang="ja-JP" sz="1200" dirty="0">
              <a:latin typeface="Segoe UI" panose="020B0502040204020203" pitchFamily="34" charset="0"/>
              <a:ea typeface="メイリオ" panose="020B0604030504040204" pitchFamily="50" charset="-128"/>
            </a:endParaRPr>
          </a:p>
          <a:p>
            <a:pPr marL="342900" indent="-342900" algn="just" eaLnBrk="1" hangingPunct="1">
              <a:buClr>
                <a:schemeClr val="tx1">
                  <a:lumMod val="50000"/>
                  <a:lumOff val="50000"/>
                </a:schemeClr>
              </a:buClr>
              <a:buFont typeface="Wingdings" pitchFamily="2" charset="2"/>
              <a:buChar char="l"/>
              <a:defRPr/>
            </a:pPr>
            <a:r>
              <a:rPr lang="ja-JP" altLang="en-US" sz="2400" b="1" dirty="0">
                <a:solidFill>
                  <a:srgbClr val="C00000"/>
                </a:solidFill>
                <a:latin typeface="Segoe UI" panose="020B0502040204020203" pitchFamily="34" charset="0"/>
                <a:ea typeface="メイリオ" panose="020B0604030504040204" pitchFamily="50" charset="-128"/>
              </a:rPr>
              <a:t>普段の脈拍の幅と異なるかどうかが重要。</a:t>
            </a:r>
          </a:p>
        </p:txBody>
      </p:sp>
      <p:sp>
        <p:nvSpPr>
          <p:cNvPr id="2" name="タイトル 1">
            <a:extLst>
              <a:ext uri="{FF2B5EF4-FFF2-40B4-BE49-F238E27FC236}">
                <a16:creationId xmlns:a16="http://schemas.microsoft.com/office/drawing/2014/main" id="{924247F8-E4D6-495B-AEAC-E72B31A2ACE1}"/>
              </a:ext>
            </a:extLst>
          </p:cNvPr>
          <p:cNvSpPr>
            <a:spLocks noGrp="1"/>
          </p:cNvSpPr>
          <p:nvPr>
            <p:ph type="title"/>
          </p:nvPr>
        </p:nvSpPr>
        <p:spPr/>
        <p:txBody>
          <a:bodyPr>
            <a:normAutofit fontScale="90000"/>
          </a:bodyPr>
          <a:lstStyle/>
          <a:p>
            <a:r>
              <a:rPr kumimoji="1" lang="ja-JP" altLang="en-US" dirty="0"/>
              <a:t>脈拍の測定</a:t>
            </a:r>
          </a:p>
        </p:txBody>
      </p:sp>
      <p:sp>
        <p:nvSpPr>
          <p:cNvPr id="6" name="テキスト ボックス 5">
            <a:extLst>
              <a:ext uri="{FF2B5EF4-FFF2-40B4-BE49-F238E27FC236}">
                <a16:creationId xmlns:a16="http://schemas.microsoft.com/office/drawing/2014/main" id="{0B329C19-B1D3-462C-877F-FE2107188D93}"/>
              </a:ext>
            </a:extLst>
          </p:cNvPr>
          <p:cNvSpPr txBox="1"/>
          <p:nvPr/>
        </p:nvSpPr>
        <p:spPr>
          <a:xfrm>
            <a:off x="6228184" y="169200"/>
            <a:ext cx="1414170"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1</a:t>
            </a:r>
            <a:r>
              <a:rPr kumimoji="1" lang="en-US" altLang="ja-JP" sz="1400" b="1" dirty="0">
                <a:solidFill>
                  <a:schemeClr val="bg1"/>
                </a:solidFill>
                <a:latin typeface="游ゴシック" panose="020B0400000000000000" pitchFamily="50" charset="-128"/>
                <a:ea typeface="游ゴシック" panose="020B0400000000000000" pitchFamily="50" charset="-128"/>
              </a:rPr>
              <a:t>-1.</a:t>
            </a:r>
            <a:r>
              <a:rPr kumimoji="1" lang="ja-JP" altLang="en-US" sz="1400" b="1" dirty="0">
                <a:solidFill>
                  <a:schemeClr val="bg1"/>
                </a:solidFill>
                <a:latin typeface="游ゴシック" panose="020B0400000000000000" pitchFamily="50" charset="-128"/>
                <a:ea typeface="游ゴシック" panose="020B0400000000000000" pitchFamily="50" charset="-128"/>
              </a:rPr>
              <a:t>観察と測定</a:t>
            </a:r>
          </a:p>
        </p:txBody>
      </p:sp>
      <p:sp>
        <p:nvSpPr>
          <p:cNvPr id="5" name="スライド番号プレースホルダー 1">
            <a:extLst>
              <a:ext uri="{FF2B5EF4-FFF2-40B4-BE49-F238E27FC236}">
                <a16:creationId xmlns:a16="http://schemas.microsoft.com/office/drawing/2014/main" id="{258DDE88-FA3C-4296-90D8-FF1F4C192DF8}"/>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4</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1888687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61" name="Text Box 10">
            <a:extLst>
              <a:ext uri="{FF2B5EF4-FFF2-40B4-BE49-F238E27FC236}">
                <a16:creationId xmlns:a16="http://schemas.microsoft.com/office/drawing/2014/main" id="{08BF341F-885F-462E-B492-ED0018DDBC8D}"/>
              </a:ext>
            </a:extLst>
          </p:cNvPr>
          <p:cNvSpPr txBox="1">
            <a:spLocks noChangeArrowheads="1"/>
          </p:cNvSpPr>
          <p:nvPr/>
        </p:nvSpPr>
        <p:spPr bwMode="auto">
          <a:xfrm>
            <a:off x="381362" y="2173498"/>
            <a:ext cx="1509365" cy="1328023"/>
          </a:xfrm>
          <a:prstGeom prst="roundRect">
            <a:avLst/>
          </a:prstGeom>
          <a:ln w="38100">
            <a:solidFill>
              <a:schemeClr val="bg1">
                <a:lumMod val="50000"/>
              </a:schemeClr>
            </a:solidFill>
            <a:headEnd/>
            <a:tailEnd/>
          </a:ln>
          <a:extLst>
            <a:ext uri="{909E8E84-426E-40DD-AFC4-6F175D3DCCD1}">
              <a14:hiddenFill xmlns:a14="http://schemas.microsoft.com/office/drawing/2010/main">
                <a:solidFill>
                  <a:srgbClr val="FFFFFF"/>
                </a:solidFill>
              </a14:hiddenFill>
            </a:ext>
          </a:extLst>
        </p:spPr>
        <p:style>
          <a:lnRef idx="2">
            <a:schemeClr val="accent2"/>
          </a:lnRef>
          <a:fillRef idx="1">
            <a:schemeClr val="lt1"/>
          </a:fillRef>
          <a:effectRef idx="0">
            <a:schemeClr val="accent2"/>
          </a:effectRef>
          <a:fontRef idx="minor">
            <a:schemeClr val="dk1"/>
          </a:fontRef>
        </p:style>
        <p:txBody>
          <a:bodyPr wrap="squar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一生懸命呼吸をしている（努力呼吸が強い）</a:t>
            </a:r>
          </a:p>
        </p:txBody>
      </p:sp>
      <p:sp>
        <p:nvSpPr>
          <p:cNvPr id="49163" name="Text Box 12">
            <a:extLst>
              <a:ext uri="{FF2B5EF4-FFF2-40B4-BE49-F238E27FC236}">
                <a16:creationId xmlns:a16="http://schemas.microsoft.com/office/drawing/2014/main" id="{C5EE3DEE-8ED0-405C-A3FF-A99DBAF8C031}"/>
              </a:ext>
            </a:extLst>
          </p:cNvPr>
          <p:cNvSpPr txBox="1">
            <a:spLocks noChangeArrowheads="1"/>
          </p:cNvSpPr>
          <p:nvPr/>
        </p:nvSpPr>
        <p:spPr bwMode="auto">
          <a:xfrm>
            <a:off x="5760713" y="1497558"/>
            <a:ext cx="2988000" cy="923330"/>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3">
            <a:schemeClr val="lt1"/>
          </a:lnRef>
          <a:fillRef idx="1">
            <a:schemeClr val="accent2"/>
          </a:fillRef>
          <a:effectRef idx="1">
            <a:schemeClr val="accent2"/>
          </a:effectRef>
          <a:fontRef idx="minor">
            <a:schemeClr val="lt1"/>
          </a:fontRef>
        </p:style>
        <p:txBody>
          <a:bodyPr wrap="square"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216000" marR="0" lvl="0" indent="-216000" algn="l" defTabSz="914400" rtl="0" eaLnBrk="1" fontAlgn="auto" latinLnBrk="0" hangingPunct="1">
              <a:lnSpc>
                <a:spcPct val="100000"/>
              </a:lnSpc>
              <a:spcBef>
                <a:spcPct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Segoe UI" panose="020B0502040204020203" pitchFamily="34" charset="0"/>
                <a:ea typeface="メイリオ" panose="020B0604030504040204" pitchFamily="50" charset="-128"/>
                <a:cs typeface="+mn-cs"/>
              </a:rPr>
              <a:t>・下顎を前に出し上気道（咽頭、喉頭）を拡げる</a:t>
            </a:r>
            <a:endParaRPr kumimoji="1" lang="en-US" altLang="ja-JP" sz="1800" b="0" i="0" u="none" strike="noStrike" kern="1200" cap="none" spc="0" normalizeH="0" baseline="0" noProof="0" dirty="0">
              <a:ln>
                <a:noFill/>
              </a:ln>
              <a:solidFill>
                <a:prstClr val="white"/>
              </a:solidFill>
              <a:effectLst/>
              <a:uLnTx/>
              <a:uFillTx/>
              <a:latin typeface="Segoe UI" panose="020B0502040204020203" pitchFamily="34" charset="0"/>
              <a:ea typeface="メイリオ" panose="020B0604030504040204" pitchFamily="50" charset="-128"/>
              <a:cs typeface="+mn-cs"/>
            </a:endParaRPr>
          </a:p>
          <a:p>
            <a:pPr marL="216000" marR="0" lvl="0" indent="-216000" algn="l" defTabSz="914400" rtl="0" eaLnBrk="1" fontAlgn="auto" latinLnBrk="0" hangingPunct="1">
              <a:lnSpc>
                <a:spcPct val="100000"/>
              </a:lnSpc>
              <a:spcBef>
                <a:spcPct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Segoe UI" panose="020B0502040204020203" pitchFamily="34" charset="0"/>
                <a:ea typeface="メイリオ" panose="020B0604030504040204" pitchFamily="50" charset="-128"/>
                <a:cs typeface="+mn-cs"/>
              </a:rPr>
              <a:t>・横向き（側臥位）にする</a:t>
            </a:r>
          </a:p>
        </p:txBody>
      </p:sp>
      <p:sp>
        <p:nvSpPr>
          <p:cNvPr id="49165" name="Text Box 14">
            <a:extLst>
              <a:ext uri="{FF2B5EF4-FFF2-40B4-BE49-F238E27FC236}">
                <a16:creationId xmlns:a16="http://schemas.microsoft.com/office/drawing/2014/main" id="{4E6E3A01-8F19-4DB5-9D74-8411ACD9ED2D}"/>
              </a:ext>
            </a:extLst>
          </p:cNvPr>
          <p:cNvSpPr txBox="1">
            <a:spLocks noChangeArrowheads="1"/>
          </p:cNvSpPr>
          <p:nvPr/>
        </p:nvSpPr>
        <p:spPr bwMode="auto">
          <a:xfrm>
            <a:off x="6048496" y="5932419"/>
            <a:ext cx="1206217" cy="520769"/>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2"/>
          </a:lnRef>
          <a:fillRef idx="2">
            <a:schemeClr val="accent2"/>
          </a:fillRef>
          <a:effectRef idx="1">
            <a:schemeClr val="accent2"/>
          </a:effectRef>
          <a:fontRef idx="minor">
            <a:schemeClr val="dk1"/>
          </a:fontRef>
        </p:style>
        <p:txBody>
          <a:bodyPr wrap="square"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・吸引</a:t>
            </a:r>
          </a:p>
        </p:txBody>
      </p:sp>
      <p:sp>
        <p:nvSpPr>
          <p:cNvPr id="49170" name="Text Box 20">
            <a:extLst>
              <a:ext uri="{FF2B5EF4-FFF2-40B4-BE49-F238E27FC236}">
                <a16:creationId xmlns:a16="http://schemas.microsoft.com/office/drawing/2014/main" id="{82BC8A11-CB3F-4BD5-98A4-5C536CADDF55}"/>
              </a:ext>
            </a:extLst>
          </p:cNvPr>
          <p:cNvSpPr txBox="1">
            <a:spLocks noChangeArrowheads="1"/>
          </p:cNvSpPr>
          <p:nvPr/>
        </p:nvSpPr>
        <p:spPr bwMode="auto">
          <a:xfrm>
            <a:off x="6048496" y="4774571"/>
            <a:ext cx="2700217" cy="923330"/>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2"/>
          </a:lnRef>
          <a:fillRef idx="2">
            <a:schemeClr val="accent2"/>
          </a:fillRef>
          <a:effectRef idx="1">
            <a:schemeClr val="accent2"/>
          </a:effectRef>
          <a:fontRef idx="minor">
            <a:schemeClr val="dk1"/>
          </a:fontRef>
        </p:style>
        <p:txBody>
          <a:bodyPr wrap="square"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216000" marR="0" lvl="0" indent="-216000" algn="l" defTabSz="914400" rtl="0" eaLnBrk="1" fontAlgn="auto" latinLnBrk="0" hangingPunct="1">
              <a:lnSpc>
                <a:spcPct val="100000"/>
              </a:lnSpc>
              <a:spcBef>
                <a:spcPct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・リラックス</a:t>
            </a:r>
            <a:endParaRPr kumimoji="1" lang="en-US" altLang="ja-JP" sz="1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216000" marR="0" lvl="0" indent="-216000" algn="l" defTabSz="914400" rtl="0" eaLnBrk="1" fontAlgn="auto" latinLnBrk="0" hangingPunct="1">
              <a:lnSpc>
                <a:spcPct val="100000"/>
              </a:lnSpc>
              <a:spcBef>
                <a:spcPct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・精神的安静</a:t>
            </a:r>
            <a:endParaRPr kumimoji="1" lang="en-US" altLang="ja-JP" sz="1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216000" marR="0" lvl="0" indent="-216000" algn="l" defTabSz="914400" rtl="0" eaLnBrk="1" fontAlgn="auto" latinLnBrk="0" hangingPunct="1">
              <a:lnSpc>
                <a:spcPct val="100000"/>
              </a:lnSpc>
              <a:spcBef>
                <a:spcPct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・鎮静</a:t>
            </a:r>
          </a:p>
        </p:txBody>
      </p:sp>
      <p:sp>
        <p:nvSpPr>
          <p:cNvPr id="49177" name="Text Box 28">
            <a:extLst>
              <a:ext uri="{FF2B5EF4-FFF2-40B4-BE49-F238E27FC236}">
                <a16:creationId xmlns:a16="http://schemas.microsoft.com/office/drawing/2014/main" id="{411B3668-0EA6-43ED-B50F-E3F3CA81A2EF}"/>
              </a:ext>
            </a:extLst>
          </p:cNvPr>
          <p:cNvSpPr txBox="1">
            <a:spLocks noChangeArrowheads="1"/>
          </p:cNvSpPr>
          <p:nvPr/>
        </p:nvSpPr>
        <p:spPr bwMode="auto">
          <a:xfrm>
            <a:off x="6048496" y="4109786"/>
            <a:ext cx="2700217" cy="520769"/>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2"/>
          </a:lnRef>
          <a:fillRef idx="2">
            <a:schemeClr val="accent2"/>
          </a:fillRef>
          <a:effectRef idx="1">
            <a:schemeClr val="accent2"/>
          </a:effectRef>
          <a:fontRef idx="minor">
            <a:schemeClr val="dk1"/>
          </a:fontRef>
        </p:style>
        <p:txBody>
          <a:bodyPr wrap="square"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216000" marR="0" lvl="0" indent="-216000" algn="l" defTabSz="914400" rtl="0" eaLnBrk="1" fontAlgn="auto" latinLnBrk="0" hangingPunct="1">
              <a:lnSpc>
                <a:spcPct val="100000"/>
              </a:lnSpc>
              <a:spcBef>
                <a:spcPct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・吸入</a:t>
            </a:r>
          </a:p>
        </p:txBody>
      </p:sp>
      <p:sp>
        <p:nvSpPr>
          <p:cNvPr id="49185" name="Line 36">
            <a:extLst>
              <a:ext uri="{FF2B5EF4-FFF2-40B4-BE49-F238E27FC236}">
                <a16:creationId xmlns:a16="http://schemas.microsoft.com/office/drawing/2014/main" id="{C021A7C5-7B83-49C6-A82D-FA6CE6403963}"/>
              </a:ext>
            </a:extLst>
          </p:cNvPr>
          <p:cNvSpPr>
            <a:spLocks noChangeShapeType="1"/>
          </p:cNvSpPr>
          <p:nvPr/>
        </p:nvSpPr>
        <p:spPr bwMode="auto">
          <a:xfrm>
            <a:off x="4602405" y="625574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Segoe UI" panose="020B0502040204020203" pitchFamily="34" charset="0"/>
              <a:ea typeface="メイリオ" panose="020B0604030504040204" pitchFamily="50" charset="-128"/>
              <a:cs typeface="+mn-cs"/>
            </a:endParaRPr>
          </a:p>
        </p:txBody>
      </p:sp>
      <p:sp>
        <p:nvSpPr>
          <p:cNvPr id="49205" name="テキスト ボックス 51">
            <a:extLst>
              <a:ext uri="{FF2B5EF4-FFF2-40B4-BE49-F238E27FC236}">
                <a16:creationId xmlns:a16="http://schemas.microsoft.com/office/drawing/2014/main" id="{8D39AC39-8CF5-4F11-B6D6-6CF5714331FA}"/>
              </a:ext>
            </a:extLst>
          </p:cNvPr>
          <p:cNvSpPr txBox="1">
            <a:spLocks noChangeArrowheads="1"/>
          </p:cNvSpPr>
          <p:nvPr/>
        </p:nvSpPr>
        <p:spPr bwMode="auto">
          <a:xfrm>
            <a:off x="6191150" y="2627620"/>
            <a:ext cx="2557563" cy="408623"/>
          </a:xfrm>
          <a:prstGeom prst="wedgeRoundRectCallout">
            <a:avLst>
              <a:gd name="adj1" fmla="val 12383"/>
              <a:gd name="adj2" fmla="val -137522"/>
              <a:gd name="adj3" fmla="val 16667"/>
            </a:avLst>
          </a:prstGeom>
          <a:ln>
            <a:headEnd/>
            <a:tailEnd/>
          </a:ln>
          <a:extLst>
            <a:ext uri="{909E8E84-426E-40DD-AFC4-6F175D3DCCD1}">
              <a14:hiddenFill xmlns:a14="http://schemas.microsoft.com/office/drawing/2010/main">
                <a:solidFill>
                  <a:srgbClr val="FFFFFF"/>
                </a:solidFill>
              </a14:hiddenFill>
            </a:ext>
          </a:extLst>
        </p:spPr>
        <p:style>
          <a:lnRef idx="2">
            <a:schemeClr val="accent2"/>
          </a:lnRef>
          <a:fillRef idx="1">
            <a:schemeClr val="lt1"/>
          </a:fillRef>
          <a:effectRef idx="0">
            <a:schemeClr val="accent2"/>
          </a:effectRef>
          <a:fontRef idx="minor">
            <a:schemeClr val="dk1"/>
          </a:fontRef>
        </p:style>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rPr>
              <a:t>体を起こすことは要注意</a:t>
            </a:r>
          </a:p>
        </p:txBody>
      </p:sp>
      <p:sp>
        <p:nvSpPr>
          <p:cNvPr id="49206" name="Text Box 2">
            <a:extLst>
              <a:ext uri="{FF2B5EF4-FFF2-40B4-BE49-F238E27FC236}">
                <a16:creationId xmlns:a16="http://schemas.microsoft.com/office/drawing/2014/main" id="{50374EF1-AADE-4454-8720-EECAC5E6A044}"/>
              </a:ext>
            </a:extLst>
          </p:cNvPr>
          <p:cNvSpPr txBox="1">
            <a:spLocks noChangeArrowheads="1"/>
          </p:cNvSpPr>
          <p:nvPr/>
        </p:nvSpPr>
        <p:spPr bwMode="auto">
          <a:xfrm>
            <a:off x="398339" y="1285961"/>
            <a:ext cx="1509365" cy="673262"/>
          </a:xfrm>
          <a:prstGeom prst="roundRect">
            <a:avLst/>
          </a:prstGeom>
          <a:ln w="38100">
            <a:solidFill>
              <a:schemeClr val="bg1">
                <a:lumMod val="50000"/>
              </a:schemeClr>
            </a:solidFill>
            <a:headEnd/>
            <a:tailEnd/>
          </a:ln>
          <a:extLst>
            <a:ext uri="{909E8E84-426E-40DD-AFC4-6F175D3DCCD1}">
              <a14:hiddenFill xmlns:a14="http://schemas.microsoft.com/office/drawing/2010/main">
                <a:solidFill>
                  <a:srgbClr val="FFFFFF"/>
                </a:solidFill>
              </a14:hiddenFill>
            </a:ext>
          </a:extLst>
        </p:spPr>
        <p:style>
          <a:lnRef idx="2">
            <a:schemeClr val="accent2"/>
          </a:lnRef>
          <a:fillRef idx="1">
            <a:schemeClr val="lt1"/>
          </a:fillRef>
          <a:effectRef idx="0">
            <a:schemeClr val="accent2"/>
          </a:effectRef>
          <a:fontRef idx="minor">
            <a:schemeClr val="dk1"/>
          </a:fontRef>
        </p:style>
        <p:txBody>
          <a:bodyPr wrap="square" tIns="54000" bIns="0" anchor="ctr" anchorCtr="1">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呼吸が</a:t>
            </a:r>
            <a:endParaRPr kumimoji="1" lang="en-US" altLang="ja-JP" sz="1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苦しそう</a:t>
            </a:r>
          </a:p>
        </p:txBody>
      </p:sp>
      <p:sp>
        <p:nvSpPr>
          <p:cNvPr id="2" name="タイトル 1">
            <a:extLst>
              <a:ext uri="{FF2B5EF4-FFF2-40B4-BE49-F238E27FC236}">
                <a16:creationId xmlns:a16="http://schemas.microsoft.com/office/drawing/2014/main" id="{58F29337-B72C-4925-88B5-AFAF33C9098D}"/>
              </a:ext>
            </a:extLst>
          </p:cNvPr>
          <p:cNvSpPr>
            <a:spLocks noGrp="1"/>
          </p:cNvSpPr>
          <p:nvPr>
            <p:ph type="title"/>
          </p:nvPr>
        </p:nvSpPr>
        <p:spPr/>
        <p:txBody>
          <a:bodyPr>
            <a:normAutofit fontScale="90000"/>
          </a:bodyPr>
          <a:lstStyle/>
          <a:p>
            <a:r>
              <a:rPr lang="ja-JP" altLang="en-US" dirty="0"/>
              <a:t>呼吸状態が悪化した時の対応のポイント①</a:t>
            </a:r>
            <a:endParaRPr kumimoji="1" lang="ja-JP" altLang="en-US" dirty="0"/>
          </a:p>
        </p:txBody>
      </p:sp>
      <p:grpSp>
        <p:nvGrpSpPr>
          <p:cNvPr id="63" name="グループ化 62"/>
          <p:cNvGrpSpPr/>
          <p:nvPr/>
        </p:nvGrpSpPr>
        <p:grpSpPr>
          <a:xfrm>
            <a:off x="2501410" y="3283555"/>
            <a:ext cx="2100996" cy="810204"/>
            <a:chOff x="2501410" y="3283555"/>
            <a:chExt cx="2100996" cy="810204"/>
          </a:xfrm>
        </p:grpSpPr>
        <p:sp>
          <p:nvSpPr>
            <p:cNvPr id="49156" name="Text Box 5">
              <a:extLst>
                <a:ext uri="{FF2B5EF4-FFF2-40B4-BE49-F238E27FC236}">
                  <a16:creationId xmlns:a16="http://schemas.microsoft.com/office/drawing/2014/main" id="{D95F1176-72B3-4F21-9450-CF10A9C59F7C}"/>
                </a:ext>
              </a:extLst>
            </p:cNvPr>
            <p:cNvSpPr txBox="1">
              <a:spLocks noChangeArrowheads="1"/>
            </p:cNvSpPr>
            <p:nvPr/>
          </p:nvSpPr>
          <p:spPr bwMode="auto">
            <a:xfrm>
              <a:off x="2501410" y="3283555"/>
              <a:ext cx="1219561" cy="810204"/>
            </a:xfrm>
            <a:prstGeom prst="rect">
              <a:avLst/>
            </a:prstGeom>
            <a:solidFill>
              <a:schemeClr val="accent1">
                <a:lumMod val="20000"/>
                <a:lumOff val="80000"/>
              </a:schemeClr>
            </a:solidFill>
            <a:ln w="9525">
              <a:noFill/>
              <a:miter lim="800000"/>
              <a:headEnd/>
              <a:tailEnd/>
            </a:ln>
          </p:spPr>
          <p:txBody>
            <a:bodyPr wrap="square" tIns="108000" bIns="36000" anchor="ctr" anchorCtr="1">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lvl="0">
                <a:lnSpc>
                  <a:spcPct val="80000"/>
                </a:lnSpc>
                <a:spcBef>
                  <a:spcPct val="0"/>
                </a:spcBef>
                <a:buNone/>
                <a:defRPr/>
              </a:pPr>
              <a:r>
                <a:rPr lang="ja-JP" altLang="en-US" sz="1800" b="1" dirty="0">
                  <a:solidFill>
                    <a:schemeClr val="accent1"/>
                  </a:solidFill>
                  <a:latin typeface="Segoe UI" panose="020B0502040204020203" pitchFamily="34" charset="0"/>
                  <a:ea typeface="メイリオ" panose="020B0604030504040204" pitchFamily="50" charset="-128"/>
                </a:rPr>
                <a:t>ガーガー</a:t>
              </a:r>
            </a:p>
            <a:p>
              <a:pPr lvl="0">
                <a:lnSpc>
                  <a:spcPct val="80000"/>
                </a:lnSpc>
                <a:spcBef>
                  <a:spcPct val="0"/>
                </a:spcBef>
                <a:buNone/>
                <a:defRPr/>
              </a:pPr>
              <a:r>
                <a:rPr lang="ja-JP" altLang="en-US" sz="1800" b="1" dirty="0">
                  <a:solidFill>
                    <a:schemeClr val="accent1"/>
                  </a:solidFill>
                  <a:latin typeface="Segoe UI" panose="020B0502040204020203" pitchFamily="34" charset="0"/>
                  <a:ea typeface="メイリオ" panose="020B0604030504040204" pitchFamily="50" charset="-128"/>
                </a:rPr>
                <a:t>ゴーゴー</a:t>
              </a:r>
            </a:p>
            <a:p>
              <a:pPr lvl="0">
                <a:lnSpc>
                  <a:spcPct val="80000"/>
                </a:lnSpc>
                <a:spcBef>
                  <a:spcPct val="0"/>
                </a:spcBef>
                <a:buNone/>
                <a:defRPr/>
              </a:pPr>
              <a:r>
                <a:rPr lang="ja-JP" altLang="en-US" sz="1800" b="1" dirty="0">
                  <a:solidFill>
                    <a:schemeClr val="accent1"/>
                  </a:solidFill>
                  <a:latin typeface="Segoe UI" panose="020B0502040204020203" pitchFamily="34" charset="0"/>
                  <a:ea typeface="メイリオ" panose="020B0604030504040204" pitchFamily="50" charset="-128"/>
                </a:rPr>
                <a:t>グーグー</a:t>
              </a:r>
              <a:endParaRPr kumimoji="1" lang="ja-JP" altLang="en-US" sz="1800" b="1" i="0" u="none" strike="noStrike" kern="1200" cap="none" spc="0" normalizeH="0" baseline="0" noProof="0" dirty="0">
                <a:ln>
                  <a:noFill/>
                </a:ln>
                <a:solidFill>
                  <a:schemeClr val="accent1"/>
                </a:solidFill>
                <a:effectLst/>
                <a:uLnTx/>
                <a:uFillTx/>
                <a:latin typeface="Segoe UI" panose="020B0502040204020203" pitchFamily="34" charset="0"/>
                <a:ea typeface="メイリオ" panose="020B0604030504040204" pitchFamily="50" charset="-128"/>
              </a:endParaRPr>
            </a:p>
          </p:txBody>
        </p:sp>
        <p:sp>
          <p:nvSpPr>
            <p:cNvPr id="49168" name="Text Box 17">
              <a:extLst>
                <a:ext uri="{FF2B5EF4-FFF2-40B4-BE49-F238E27FC236}">
                  <a16:creationId xmlns:a16="http://schemas.microsoft.com/office/drawing/2014/main" id="{FA485E03-D3A7-4174-AE11-6F4EB390F38A}"/>
                </a:ext>
              </a:extLst>
            </p:cNvPr>
            <p:cNvSpPr txBox="1">
              <a:spLocks noChangeArrowheads="1"/>
            </p:cNvSpPr>
            <p:nvPr/>
          </p:nvSpPr>
          <p:spPr bwMode="auto">
            <a:xfrm>
              <a:off x="3695373" y="3356992"/>
              <a:ext cx="877163" cy="707886"/>
            </a:xfrm>
            <a:prstGeom prst="rect">
              <a:avLst/>
            </a:prstGeom>
            <a:noFill/>
            <a:ln w="9525">
              <a:no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auto" latinLnBrk="0" hangingPunct="1">
                <a:lnSpc>
                  <a:spcPts val="2400"/>
                </a:lnSpc>
                <a:spcBef>
                  <a:spcPct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上気道</a:t>
              </a:r>
            </a:p>
            <a:p>
              <a:pPr marL="0" marR="0" lvl="0" indent="0" algn="ctr" defTabSz="914400" rtl="0" eaLnBrk="1" fontAlgn="auto" latinLnBrk="0" hangingPunct="1">
                <a:lnSpc>
                  <a:spcPts val="2400"/>
                </a:lnSpc>
                <a:spcBef>
                  <a:spcPct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狭窄</a:t>
              </a:r>
            </a:p>
          </p:txBody>
        </p:sp>
        <p:sp>
          <p:nvSpPr>
            <p:cNvPr id="3" name="正方形/長方形 2">
              <a:extLst>
                <a:ext uri="{FF2B5EF4-FFF2-40B4-BE49-F238E27FC236}">
                  <a16:creationId xmlns:a16="http://schemas.microsoft.com/office/drawing/2014/main" id="{4C46E2CF-1AAC-4ECF-B2F8-E1B4D8AB4C0F}"/>
                </a:ext>
              </a:extLst>
            </p:cNvPr>
            <p:cNvSpPr/>
            <p:nvPr/>
          </p:nvSpPr>
          <p:spPr>
            <a:xfrm>
              <a:off x="2501410" y="3284984"/>
              <a:ext cx="2100996" cy="80734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grpSp>
        <p:nvGrpSpPr>
          <p:cNvPr id="59" name="グループ化 58"/>
          <p:cNvGrpSpPr/>
          <p:nvPr/>
        </p:nvGrpSpPr>
        <p:grpSpPr>
          <a:xfrm>
            <a:off x="2501410" y="4433303"/>
            <a:ext cx="2214606" cy="853101"/>
            <a:chOff x="2501410" y="4557165"/>
            <a:chExt cx="2214606" cy="853101"/>
          </a:xfrm>
        </p:grpSpPr>
        <p:sp>
          <p:nvSpPr>
            <p:cNvPr id="49158" name="Text Box 7">
              <a:extLst>
                <a:ext uri="{FF2B5EF4-FFF2-40B4-BE49-F238E27FC236}">
                  <a16:creationId xmlns:a16="http://schemas.microsoft.com/office/drawing/2014/main" id="{0755EEE7-80DB-4146-97E2-DD8FDA15470E}"/>
                </a:ext>
              </a:extLst>
            </p:cNvPr>
            <p:cNvSpPr txBox="1">
              <a:spLocks noChangeArrowheads="1"/>
            </p:cNvSpPr>
            <p:nvPr/>
          </p:nvSpPr>
          <p:spPr bwMode="auto">
            <a:xfrm>
              <a:off x="2501410" y="4557165"/>
              <a:ext cx="1219561" cy="827240"/>
            </a:xfrm>
            <a:prstGeom prst="rect">
              <a:avLst/>
            </a:prstGeom>
            <a:solidFill>
              <a:schemeClr val="accent1">
                <a:lumMod val="20000"/>
                <a:lumOff val="80000"/>
              </a:schemeClr>
            </a:solidFill>
            <a:ln w="9525">
              <a:noFill/>
              <a:miter lim="800000"/>
              <a:headEnd/>
              <a:tailEnd/>
            </a:ln>
          </p:spPr>
          <p:txBody>
            <a:bodyPr wrap="square" rIns="0"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lvl="0">
                <a:lnSpc>
                  <a:spcPts val="2100"/>
                </a:lnSpc>
                <a:spcBef>
                  <a:spcPct val="0"/>
                </a:spcBef>
                <a:buNone/>
                <a:defRPr/>
              </a:pPr>
              <a:r>
                <a:rPr lang="ja-JP" altLang="en-US" sz="1650" b="1" spc="-250" dirty="0">
                  <a:solidFill>
                    <a:schemeClr val="accent1"/>
                  </a:solidFill>
                  <a:latin typeface="Segoe UI" panose="020B0502040204020203" pitchFamily="34" charset="0"/>
                  <a:ea typeface="メイリオ" panose="020B0604030504040204" pitchFamily="50" charset="-128"/>
                </a:rPr>
                <a:t>ヒューヒュー</a:t>
              </a:r>
            </a:p>
            <a:p>
              <a:pPr lvl="0">
                <a:lnSpc>
                  <a:spcPts val="2100"/>
                </a:lnSpc>
                <a:spcBef>
                  <a:spcPct val="0"/>
                </a:spcBef>
                <a:buNone/>
                <a:defRPr/>
              </a:pPr>
              <a:r>
                <a:rPr lang="ja-JP" altLang="en-US" sz="1650" b="1" dirty="0">
                  <a:solidFill>
                    <a:schemeClr val="accent1"/>
                  </a:solidFill>
                  <a:latin typeface="Segoe UI" panose="020B0502040204020203" pitchFamily="34" charset="0"/>
                  <a:ea typeface="メイリオ" panose="020B0604030504040204" pitchFamily="50" charset="-128"/>
                </a:rPr>
                <a:t>ゼーゼー</a:t>
              </a:r>
            </a:p>
          </p:txBody>
        </p:sp>
        <p:sp>
          <p:nvSpPr>
            <p:cNvPr id="49200" name="Text Box 18">
              <a:extLst>
                <a:ext uri="{FF2B5EF4-FFF2-40B4-BE49-F238E27FC236}">
                  <a16:creationId xmlns:a16="http://schemas.microsoft.com/office/drawing/2014/main" id="{A5CD00C1-ABD3-4C69-A402-80EEA630CC70}"/>
                </a:ext>
              </a:extLst>
            </p:cNvPr>
            <p:cNvSpPr txBox="1">
              <a:spLocks noChangeArrowheads="1"/>
            </p:cNvSpPr>
            <p:nvPr/>
          </p:nvSpPr>
          <p:spPr bwMode="auto">
            <a:xfrm>
              <a:off x="3608020" y="4653136"/>
              <a:ext cx="1107996" cy="75713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auto" latinLnBrk="0" hangingPunct="1">
                <a:lnSpc>
                  <a:spcPct val="80000"/>
                </a:lnSpc>
                <a:spcBef>
                  <a:spcPct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喘息</a:t>
              </a:r>
            </a:p>
            <a:p>
              <a:pPr marL="0" marR="0" lvl="0" indent="0" algn="ctr" defTabSz="914400" rtl="0" eaLnBrk="1" fontAlgn="auto" latinLnBrk="0" hangingPunct="1">
                <a:lnSpc>
                  <a:spcPct val="80000"/>
                </a:lnSpc>
                <a:spcBef>
                  <a:spcPct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気管</a:t>
              </a:r>
              <a:endParaRPr kumimoji="1" lang="en-US" altLang="ja-JP" sz="1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0" marR="0" lvl="0" indent="0" algn="ctr" defTabSz="914400" rtl="0" eaLnBrk="1" fontAlgn="auto" latinLnBrk="0" hangingPunct="1">
                <a:lnSpc>
                  <a:spcPct val="80000"/>
                </a:lnSpc>
                <a:spcBef>
                  <a:spcPct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軟化</a:t>
              </a:r>
            </a:p>
          </p:txBody>
        </p:sp>
        <p:sp>
          <p:nvSpPr>
            <p:cNvPr id="60" name="正方形/長方形 59">
              <a:extLst>
                <a:ext uri="{FF2B5EF4-FFF2-40B4-BE49-F238E27FC236}">
                  <a16:creationId xmlns:a16="http://schemas.microsoft.com/office/drawing/2014/main" id="{F5B4DC65-E7AF-40D6-B4C2-A8006551D9DD}"/>
                </a:ext>
              </a:extLst>
            </p:cNvPr>
            <p:cNvSpPr/>
            <p:nvPr/>
          </p:nvSpPr>
          <p:spPr>
            <a:xfrm>
              <a:off x="2501410" y="4567113"/>
              <a:ext cx="2100996" cy="80734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grpSp>
        <p:nvGrpSpPr>
          <p:cNvPr id="62" name="グループ化 61"/>
          <p:cNvGrpSpPr/>
          <p:nvPr/>
        </p:nvGrpSpPr>
        <p:grpSpPr>
          <a:xfrm>
            <a:off x="2501410" y="5625948"/>
            <a:ext cx="2220370" cy="827240"/>
            <a:chOff x="2501410" y="5842120"/>
            <a:chExt cx="2220370" cy="827240"/>
          </a:xfrm>
        </p:grpSpPr>
        <p:sp>
          <p:nvSpPr>
            <p:cNvPr id="49157" name="Text Box 6">
              <a:extLst>
                <a:ext uri="{FF2B5EF4-FFF2-40B4-BE49-F238E27FC236}">
                  <a16:creationId xmlns:a16="http://schemas.microsoft.com/office/drawing/2014/main" id="{0DA46FF6-14C4-48A5-8B16-27840B080980}"/>
                </a:ext>
              </a:extLst>
            </p:cNvPr>
            <p:cNvSpPr txBox="1">
              <a:spLocks noChangeArrowheads="1"/>
            </p:cNvSpPr>
            <p:nvPr/>
          </p:nvSpPr>
          <p:spPr bwMode="auto">
            <a:xfrm>
              <a:off x="2501410" y="5842120"/>
              <a:ext cx="1219561" cy="827240"/>
            </a:xfrm>
            <a:prstGeom prst="rect">
              <a:avLst/>
            </a:prstGeom>
            <a:solidFill>
              <a:schemeClr val="accent1">
                <a:lumMod val="20000"/>
                <a:lumOff val="80000"/>
              </a:schemeClr>
            </a:solidFill>
            <a:ln w="9525">
              <a:noFill/>
              <a:miter lim="800000"/>
              <a:headEnd/>
              <a:tailEnd/>
            </a:ln>
          </p:spPr>
          <p:txBody>
            <a:bodyPr wrap="square"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lvl="0">
                <a:lnSpc>
                  <a:spcPct val="80000"/>
                </a:lnSpc>
                <a:spcBef>
                  <a:spcPct val="0"/>
                </a:spcBef>
                <a:buNone/>
                <a:defRPr/>
              </a:pPr>
              <a:r>
                <a:rPr lang="ja-JP" altLang="en-US" sz="1800" b="1" dirty="0">
                  <a:solidFill>
                    <a:schemeClr val="accent1"/>
                  </a:solidFill>
                  <a:latin typeface="Segoe UI" panose="020B0502040204020203" pitchFamily="34" charset="0"/>
                  <a:ea typeface="メイリオ" panose="020B0604030504040204" pitchFamily="50" charset="-128"/>
                </a:rPr>
                <a:t>ゼロゼロ</a:t>
              </a:r>
            </a:p>
            <a:p>
              <a:pPr lvl="0">
                <a:lnSpc>
                  <a:spcPct val="80000"/>
                </a:lnSpc>
                <a:spcBef>
                  <a:spcPct val="0"/>
                </a:spcBef>
                <a:buNone/>
                <a:defRPr/>
              </a:pPr>
              <a:r>
                <a:rPr lang="ja-JP" altLang="en-US" sz="1800" b="1" dirty="0">
                  <a:solidFill>
                    <a:schemeClr val="accent1"/>
                  </a:solidFill>
                  <a:latin typeface="Segoe UI" panose="020B0502040204020203" pitchFamily="34" charset="0"/>
                  <a:ea typeface="メイリオ" panose="020B0604030504040204" pitchFamily="50" charset="-128"/>
                </a:rPr>
                <a:t>ゼコゼコ</a:t>
              </a:r>
              <a:endParaRPr kumimoji="1" lang="ja-JP" altLang="en-US" sz="1800" b="1" i="0" u="none" strike="noStrike" kern="1200" cap="none" spc="0" normalizeH="0" baseline="0" noProof="0" dirty="0">
                <a:ln>
                  <a:noFill/>
                </a:ln>
                <a:solidFill>
                  <a:schemeClr val="accent1"/>
                </a:solidFill>
                <a:effectLst/>
                <a:uLnTx/>
                <a:uFillTx/>
                <a:latin typeface="Segoe UI" panose="020B0502040204020203" pitchFamily="34" charset="0"/>
                <a:ea typeface="メイリオ" panose="020B0604030504040204" pitchFamily="50" charset="-128"/>
              </a:endParaRPr>
            </a:p>
          </p:txBody>
        </p:sp>
        <p:sp>
          <p:nvSpPr>
            <p:cNvPr id="49172" name="Text Box 22">
              <a:extLst>
                <a:ext uri="{FF2B5EF4-FFF2-40B4-BE49-F238E27FC236}">
                  <a16:creationId xmlns:a16="http://schemas.microsoft.com/office/drawing/2014/main" id="{E7DECE45-F16E-48DA-A722-B90F5BB003E6}"/>
                </a:ext>
              </a:extLst>
            </p:cNvPr>
            <p:cNvSpPr txBox="1">
              <a:spLocks noChangeArrowheads="1"/>
            </p:cNvSpPr>
            <p:nvPr/>
          </p:nvSpPr>
          <p:spPr bwMode="auto">
            <a:xfrm>
              <a:off x="3563888" y="5932575"/>
              <a:ext cx="1157892" cy="64633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Segoe UI" panose="020B0502040204020203" pitchFamily="34" charset="0"/>
                  <a:ea typeface="メイリオ" panose="020B0604030504040204" pitchFamily="50" charset="-128"/>
                  <a:cs typeface="+mn-cs"/>
                </a:rPr>
                <a:t>喀痰等</a:t>
              </a:r>
              <a:endParaRPr kumimoji="1" lang="en-US" altLang="ja-JP" sz="1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の貯留</a:t>
              </a:r>
            </a:p>
          </p:txBody>
        </p:sp>
        <p:sp>
          <p:nvSpPr>
            <p:cNvPr id="61" name="正方形/長方形 60">
              <a:extLst>
                <a:ext uri="{FF2B5EF4-FFF2-40B4-BE49-F238E27FC236}">
                  <a16:creationId xmlns:a16="http://schemas.microsoft.com/office/drawing/2014/main" id="{BCBDDAEA-A6F6-4D96-BB96-0459E0CE3C02}"/>
                </a:ext>
              </a:extLst>
            </p:cNvPr>
            <p:cNvSpPr/>
            <p:nvPr/>
          </p:nvSpPr>
          <p:spPr>
            <a:xfrm>
              <a:off x="2501410" y="5852068"/>
              <a:ext cx="2100996" cy="80734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cxnSp>
        <p:nvCxnSpPr>
          <p:cNvPr id="70" name="コネクタ: カギ線 69">
            <a:extLst>
              <a:ext uri="{FF2B5EF4-FFF2-40B4-BE49-F238E27FC236}">
                <a16:creationId xmlns:a16="http://schemas.microsoft.com/office/drawing/2014/main" id="{883FB19C-1C8B-4C83-A3E1-C22DF7B9687B}"/>
              </a:ext>
            </a:extLst>
          </p:cNvPr>
          <p:cNvCxnSpPr>
            <a:cxnSpLocks/>
          </p:cNvCxnSpPr>
          <p:nvPr/>
        </p:nvCxnSpPr>
        <p:spPr>
          <a:xfrm>
            <a:off x="1763688" y="4682684"/>
            <a:ext cx="737721" cy="1368000"/>
          </a:xfrm>
          <a:prstGeom prst="bentConnector3">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3" name="コネクタ: カギ線 72">
            <a:extLst>
              <a:ext uri="{FF2B5EF4-FFF2-40B4-BE49-F238E27FC236}">
                <a16:creationId xmlns:a16="http://schemas.microsoft.com/office/drawing/2014/main" id="{3EDD405E-602C-4782-876D-943EA12FDC28}"/>
              </a:ext>
            </a:extLst>
          </p:cNvPr>
          <p:cNvCxnSpPr>
            <a:cxnSpLocks/>
          </p:cNvCxnSpPr>
          <p:nvPr/>
        </p:nvCxnSpPr>
        <p:spPr>
          <a:xfrm flipV="1">
            <a:off x="1763688" y="3688656"/>
            <a:ext cx="730626" cy="994028"/>
          </a:xfrm>
          <a:prstGeom prst="bentConnector3">
            <a:avLst>
              <a:gd name="adj1" fmla="val 50000"/>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6" name="コネクタ: カギ線 75">
            <a:extLst>
              <a:ext uri="{FF2B5EF4-FFF2-40B4-BE49-F238E27FC236}">
                <a16:creationId xmlns:a16="http://schemas.microsoft.com/office/drawing/2014/main" id="{8D53FDBF-F63A-41E6-A7FF-A843898D0485}"/>
              </a:ext>
            </a:extLst>
          </p:cNvPr>
          <p:cNvCxnSpPr>
            <a:cxnSpLocks/>
          </p:cNvCxnSpPr>
          <p:nvPr/>
        </p:nvCxnSpPr>
        <p:spPr>
          <a:xfrm>
            <a:off x="1763688" y="4682684"/>
            <a:ext cx="737721" cy="180000"/>
          </a:xfrm>
          <a:prstGeom prst="bentConnector3">
            <a:avLst>
              <a:gd name="adj1" fmla="val 50000"/>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3" name="Text Box 14">
            <a:extLst>
              <a:ext uri="{FF2B5EF4-FFF2-40B4-BE49-F238E27FC236}">
                <a16:creationId xmlns:a16="http://schemas.microsoft.com/office/drawing/2014/main" id="{61DD61E8-7BAD-4FEF-9772-464C361A359B}"/>
              </a:ext>
            </a:extLst>
          </p:cNvPr>
          <p:cNvSpPr txBox="1">
            <a:spLocks noChangeArrowheads="1"/>
          </p:cNvSpPr>
          <p:nvPr/>
        </p:nvSpPr>
        <p:spPr bwMode="auto">
          <a:xfrm>
            <a:off x="7333233" y="5932419"/>
            <a:ext cx="1415480" cy="520769"/>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2"/>
          </a:lnRef>
          <a:fillRef idx="2">
            <a:schemeClr val="accent2"/>
          </a:fillRef>
          <a:effectRef idx="1">
            <a:schemeClr val="accent2"/>
          </a:effectRef>
          <a:fontRef idx="minor">
            <a:schemeClr val="dk1"/>
          </a:fontRef>
        </p:style>
        <p:txBody>
          <a:bodyPr wrap="square"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・呼吸介助</a:t>
            </a:r>
          </a:p>
        </p:txBody>
      </p:sp>
      <p:cxnSp>
        <p:nvCxnSpPr>
          <p:cNvPr id="35" name="直線矢印コネクタ 34">
            <a:extLst>
              <a:ext uri="{FF2B5EF4-FFF2-40B4-BE49-F238E27FC236}">
                <a16:creationId xmlns:a16="http://schemas.microsoft.com/office/drawing/2014/main" id="{05248082-EA58-415F-AA86-53C8EB9B4905}"/>
              </a:ext>
            </a:extLst>
          </p:cNvPr>
          <p:cNvCxnSpPr>
            <a:stCxn id="49206" idx="3"/>
            <a:endCxn id="49163" idx="1"/>
          </p:cNvCxnSpPr>
          <p:nvPr/>
        </p:nvCxnSpPr>
        <p:spPr>
          <a:xfrm>
            <a:off x="1907704" y="1622592"/>
            <a:ext cx="3853009" cy="336631"/>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直線矢印コネクタ 107">
            <a:extLst>
              <a:ext uri="{FF2B5EF4-FFF2-40B4-BE49-F238E27FC236}">
                <a16:creationId xmlns:a16="http://schemas.microsoft.com/office/drawing/2014/main" id="{598CC6DD-4F90-416A-8C22-0A346C18C0A3}"/>
              </a:ext>
            </a:extLst>
          </p:cNvPr>
          <p:cNvCxnSpPr>
            <a:cxnSpLocks/>
            <a:stCxn id="49161" idx="3"/>
          </p:cNvCxnSpPr>
          <p:nvPr/>
        </p:nvCxnSpPr>
        <p:spPr>
          <a:xfrm flipV="1">
            <a:off x="1890727" y="2060848"/>
            <a:ext cx="3761393" cy="776662"/>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直線矢印コネクタ 110">
            <a:extLst>
              <a:ext uri="{FF2B5EF4-FFF2-40B4-BE49-F238E27FC236}">
                <a16:creationId xmlns:a16="http://schemas.microsoft.com/office/drawing/2014/main" id="{ABE28234-673F-4207-BBB2-BAA54DFFEF61}"/>
              </a:ext>
            </a:extLst>
          </p:cNvPr>
          <p:cNvCxnSpPr>
            <a:cxnSpLocks/>
            <a:stCxn id="3" idx="3"/>
          </p:cNvCxnSpPr>
          <p:nvPr/>
        </p:nvCxnSpPr>
        <p:spPr>
          <a:xfrm flipV="1">
            <a:off x="4602406" y="2060848"/>
            <a:ext cx="1158307" cy="1627809"/>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直線矢印コネクタ 118">
            <a:extLst>
              <a:ext uri="{FF2B5EF4-FFF2-40B4-BE49-F238E27FC236}">
                <a16:creationId xmlns:a16="http://schemas.microsoft.com/office/drawing/2014/main" id="{1391DADF-4CBE-4044-8EE9-779093C2AB0C}"/>
              </a:ext>
            </a:extLst>
          </p:cNvPr>
          <p:cNvCxnSpPr>
            <a:cxnSpLocks/>
            <a:stCxn id="60" idx="3"/>
            <a:endCxn id="49177" idx="1"/>
          </p:cNvCxnSpPr>
          <p:nvPr/>
        </p:nvCxnSpPr>
        <p:spPr>
          <a:xfrm flipV="1">
            <a:off x="4602406" y="4370171"/>
            <a:ext cx="1446090" cy="476753"/>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直線矢印コネクタ 121">
            <a:extLst>
              <a:ext uri="{FF2B5EF4-FFF2-40B4-BE49-F238E27FC236}">
                <a16:creationId xmlns:a16="http://schemas.microsoft.com/office/drawing/2014/main" id="{91D10B22-F9B2-4153-A5FE-954992683F9B}"/>
              </a:ext>
            </a:extLst>
          </p:cNvPr>
          <p:cNvCxnSpPr>
            <a:cxnSpLocks/>
            <a:stCxn id="60" idx="3"/>
          </p:cNvCxnSpPr>
          <p:nvPr/>
        </p:nvCxnSpPr>
        <p:spPr>
          <a:xfrm>
            <a:off x="4602406" y="4846924"/>
            <a:ext cx="1446090" cy="519760"/>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直線矢印コネクタ 124">
            <a:extLst>
              <a:ext uri="{FF2B5EF4-FFF2-40B4-BE49-F238E27FC236}">
                <a16:creationId xmlns:a16="http://schemas.microsoft.com/office/drawing/2014/main" id="{B700ACA0-7F1C-4E28-B0C9-42C36258DF93}"/>
              </a:ext>
            </a:extLst>
          </p:cNvPr>
          <p:cNvCxnSpPr>
            <a:cxnSpLocks/>
            <a:stCxn id="61" idx="3"/>
            <a:endCxn id="49165" idx="1"/>
          </p:cNvCxnSpPr>
          <p:nvPr/>
        </p:nvCxnSpPr>
        <p:spPr>
          <a:xfrm>
            <a:off x="4602406" y="6039569"/>
            <a:ext cx="1446090" cy="153235"/>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直線矢印コネクタ 127">
            <a:extLst>
              <a:ext uri="{FF2B5EF4-FFF2-40B4-BE49-F238E27FC236}">
                <a16:creationId xmlns:a16="http://schemas.microsoft.com/office/drawing/2014/main" id="{A68352D7-5F68-469A-A3D4-DA42B12EF617}"/>
              </a:ext>
            </a:extLst>
          </p:cNvPr>
          <p:cNvCxnSpPr>
            <a:cxnSpLocks/>
            <a:stCxn id="3" idx="3"/>
            <a:endCxn id="49170" idx="1"/>
          </p:cNvCxnSpPr>
          <p:nvPr/>
        </p:nvCxnSpPr>
        <p:spPr>
          <a:xfrm>
            <a:off x="4602406" y="3688657"/>
            <a:ext cx="1446090" cy="1547579"/>
          </a:xfrm>
          <a:prstGeom prst="straightConnector1">
            <a:avLst/>
          </a:prstGeom>
          <a:ln w="57150">
            <a:solidFill>
              <a:schemeClr val="bg1">
                <a:lumMod val="50000"/>
              </a:schemeClr>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A0CEB957-99B9-4D8E-AA23-C34CA8975564}"/>
              </a:ext>
            </a:extLst>
          </p:cNvPr>
          <p:cNvSpPr txBox="1"/>
          <p:nvPr/>
        </p:nvSpPr>
        <p:spPr>
          <a:xfrm>
            <a:off x="6039118" y="169200"/>
            <a:ext cx="1773242"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4-2.</a:t>
            </a:r>
            <a:r>
              <a:rPr lang="ja-JP" altLang="en-US" sz="1400" b="1" dirty="0">
                <a:solidFill>
                  <a:schemeClr val="bg1"/>
                </a:solidFill>
                <a:latin typeface="游ゴシック" panose="020B0400000000000000" pitchFamily="50" charset="-128"/>
                <a:ea typeface="游ゴシック" panose="020B0400000000000000" pitchFamily="50" charset="-128"/>
              </a:rPr>
              <a:t>喀痰吸引の基本</a:t>
            </a:r>
          </a:p>
        </p:txBody>
      </p:sp>
      <p:sp>
        <p:nvSpPr>
          <p:cNvPr id="49155" name="Text Box 4">
            <a:extLst>
              <a:ext uri="{FF2B5EF4-FFF2-40B4-BE49-F238E27FC236}">
                <a16:creationId xmlns:a16="http://schemas.microsoft.com/office/drawing/2014/main" id="{539B44D3-351A-46FE-94A1-8B33630B852E}"/>
              </a:ext>
            </a:extLst>
          </p:cNvPr>
          <p:cNvSpPr txBox="1">
            <a:spLocks noChangeArrowheads="1"/>
          </p:cNvSpPr>
          <p:nvPr/>
        </p:nvSpPr>
        <p:spPr bwMode="auto">
          <a:xfrm>
            <a:off x="398339" y="4499286"/>
            <a:ext cx="1509365" cy="366795"/>
          </a:xfrm>
          <a:prstGeom prst="roundRect">
            <a:avLst/>
          </a:prstGeom>
          <a:ln w="38100">
            <a:solidFill>
              <a:schemeClr val="bg1">
                <a:lumMod val="50000"/>
              </a:schemeClr>
            </a:solidFill>
            <a:headEnd/>
            <a:tailEnd/>
          </a:ln>
          <a:extLst>
            <a:ext uri="{909E8E84-426E-40DD-AFC4-6F175D3DCCD1}">
              <a14:hiddenFill xmlns:a14="http://schemas.microsoft.com/office/drawing/2010/main">
                <a:solidFill>
                  <a:srgbClr val="FFFFFF"/>
                </a:solidFill>
              </a14:hiddenFill>
            </a:ext>
          </a:extLst>
        </p:spPr>
        <p:style>
          <a:lnRef idx="2">
            <a:schemeClr val="accent2"/>
          </a:lnRef>
          <a:fillRef idx="1">
            <a:schemeClr val="lt1"/>
          </a:fillRef>
          <a:effectRef idx="0">
            <a:schemeClr val="accent2"/>
          </a:effectRef>
          <a:fontRef idx="minor">
            <a:schemeClr val="dk1"/>
          </a:fontRef>
        </p:style>
        <p:txBody>
          <a:bodyPr wrap="square" tIns="54000" bIns="0" anchor="ctr" anchorCtr="1">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喘鳴が強い</a:t>
            </a:r>
          </a:p>
        </p:txBody>
      </p:sp>
      <p:sp>
        <p:nvSpPr>
          <p:cNvPr id="38" name="テキスト ボックス 37">
            <a:extLst>
              <a:ext uri="{FF2B5EF4-FFF2-40B4-BE49-F238E27FC236}">
                <a16:creationId xmlns:a16="http://schemas.microsoft.com/office/drawing/2014/main" id="{2EAD9DD3-5C6D-4AC3-A380-F00B639B9246}"/>
              </a:ext>
            </a:extLst>
          </p:cNvPr>
          <p:cNvSpPr txBox="1"/>
          <p:nvPr/>
        </p:nvSpPr>
        <p:spPr>
          <a:xfrm>
            <a:off x="360000" y="6530861"/>
            <a:ext cx="8388713" cy="138499"/>
          </a:xfrm>
          <a:prstGeom prst="rect">
            <a:avLst/>
          </a:prstGeom>
          <a:noFill/>
        </p:spPr>
        <p:txBody>
          <a:bodyPr wrap="square" lIns="0" tIns="0" rIns="0" bIns="0" rtlCol="0">
            <a:spAutoFit/>
          </a:bodyPr>
          <a:lstStyle/>
          <a:p>
            <a:r>
              <a:rPr lang="ja-JP" altLang="en-US" sz="900" dirty="0">
                <a:latin typeface="Segoe UI" panose="020B0502040204020203" pitchFamily="34" charset="0"/>
                <a:ea typeface="メイリオ" panose="020B0604030504040204" pitchFamily="50" charset="-128"/>
              </a:rPr>
              <a:t>出典）文部科学省「特別支援学校における介護職員等によるたんの吸引等（特定の者対象）研修テキスト」（平成</a:t>
            </a:r>
            <a:r>
              <a:rPr lang="en-US" altLang="ja-JP" sz="900" dirty="0">
                <a:latin typeface="Segoe UI" panose="020B0502040204020203" pitchFamily="34" charset="0"/>
                <a:ea typeface="メイリオ" panose="020B0604030504040204" pitchFamily="50" charset="-128"/>
              </a:rPr>
              <a:t>24</a:t>
            </a:r>
            <a:r>
              <a:rPr lang="ja-JP" altLang="en-US" sz="900" dirty="0">
                <a:latin typeface="Segoe UI" panose="020B0502040204020203" pitchFamily="34" charset="0"/>
                <a:ea typeface="メイリオ" panose="020B0604030504040204" pitchFamily="50" charset="-128"/>
              </a:rPr>
              <a:t>年</a:t>
            </a:r>
            <a:r>
              <a:rPr lang="en-US" altLang="ja-JP" sz="900" dirty="0">
                <a:latin typeface="Segoe UI" panose="020B0502040204020203" pitchFamily="34" charset="0"/>
                <a:ea typeface="メイリオ" panose="020B0604030504040204" pitchFamily="50" charset="-128"/>
              </a:rPr>
              <a:t>3</a:t>
            </a:r>
            <a:r>
              <a:rPr lang="ja-JP" altLang="en-US" sz="900" dirty="0">
                <a:latin typeface="Segoe UI" panose="020B0502040204020203" pitchFamily="34" charset="0"/>
                <a:ea typeface="メイリオ" panose="020B0604030504040204" pitchFamily="50" charset="-128"/>
              </a:rPr>
              <a:t>月）を一部改変</a:t>
            </a:r>
            <a:endParaRPr kumimoji="1" lang="ja-JP" altLang="en-US" sz="900" dirty="0">
              <a:latin typeface="Segoe UI" panose="020B0502040204020203" pitchFamily="34" charset="0"/>
              <a:ea typeface="メイリオ" panose="020B0604030504040204" pitchFamily="50" charset="-128"/>
            </a:endParaRPr>
          </a:p>
        </p:txBody>
      </p:sp>
      <p:sp>
        <p:nvSpPr>
          <p:cNvPr id="39" name="スライド番号プレースホルダー 1">
            <a:extLst>
              <a:ext uri="{FF2B5EF4-FFF2-40B4-BE49-F238E27FC236}">
                <a16:creationId xmlns:a16="http://schemas.microsoft.com/office/drawing/2014/main" id="{48801E98-65B5-463D-AD78-B419C8428CC0}"/>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73</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6420547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3">
            <a:extLst>
              <a:ext uri="{FF2B5EF4-FFF2-40B4-BE49-F238E27FC236}">
                <a16:creationId xmlns:a16="http://schemas.microsoft.com/office/drawing/2014/main" id="{04E33FB1-6D02-4679-9C83-368F3F829215}"/>
              </a:ext>
            </a:extLst>
          </p:cNvPr>
          <p:cNvSpPr txBox="1">
            <a:spLocks noChangeArrowheads="1"/>
          </p:cNvSpPr>
          <p:nvPr/>
        </p:nvSpPr>
        <p:spPr bwMode="auto">
          <a:xfrm>
            <a:off x="397124" y="3051571"/>
            <a:ext cx="1912342" cy="715089"/>
          </a:xfrm>
          <a:prstGeom prst="roundRect">
            <a:avLst/>
          </a:prstGeom>
          <a:ln w="38100">
            <a:solidFill>
              <a:schemeClr val="bg1">
                <a:lumMod val="50000"/>
              </a:schemeClr>
            </a:solidFill>
            <a:headEnd/>
            <a:tailEnd/>
          </a:ln>
          <a:extLst>
            <a:ext uri="{909E8E84-426E-40DD-AFC4-6F175D3DCCD1}">
              <a14:hiddenFill xmlns:a14="http://schemas.microsoft.com/office/drawing/2010/main">
                <a:solidFill>
                  <a:srgbClr val="FFFFFF"/>
                </a:solidFill>
              </a14:hiddenFill>
            </a:ext>
          </a:extLst>
        </p:spPr>
        <p:style>
          <a:lnRef idx="2">
            <a:schemeClr val="accent2"/>
          </a:lnRef>
          <a:fillRef idx="1">
            <a:schemeClr val="lt1"/>
          </a:fillRef>
          <a:effectRef idx="0">
            <a:schemeClr val="accent2"/>
          </a:effectRef>
          <a:fontRef idx="minor">
            <a:schemeClr val="dk1"/>
          </a:fontRef>
        </p:style>
        <p:txBody>
          <a:bodyPr wrap="squar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顔色が悪い</a:t>
            </a: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酸素飽和度低下</a:t>
            </a:r>
          </a:p>
        </p:txBody>
      </p:sp>
      <p:sp>
        <p:nvSpPr>
          <p:cNvPr id="49159" name="Text Box 8">
            <a:extLst>
              <a:ext uri="{FF2B5EF4-FFF2-40B4-BE49-F238E27FC236}">
                <a16:creationId xmlns:a16="http://schemas.microsoft.com/office/drawing/2014/main" id="{DB760684-5C1D-4BC7-8F48-C71CD5F60D45}"/>
              </a:ext>
            </a:extLst>
          </p:cNvPr>
          <p:cNvSpPr txBox="1">
            <a:spLocks noChangeArrowheads="1"/>
          </p:cNvSpPr>
          <p:nvPr/>
        </p:nvSpPr>
        <p:spPr bwMode="auto">
          <a:xfrm>
            <a:off x="407500" y="1278022"/>
            <a:ext cx="1912342" cy="437982"/>
          </a:xfrm>
          <a:prstGeom prst="roundRect">
            <a:avLst/>
          </a:prstGeom>
          <a:ln w="38100">
            <a:solidFill>
              <a:schemeClr val="bg1">
                <a:lumMod val="50000"/>
              </a:schemeClr>
            </a:solidFill>
            <a:headEnd/>
            <a:tailEnd/>
          </a:ln>
          <a:extLst>
            <a:ext uri="{909E8E84-426E-40DD-AFC4-6F175D3DCCD1}">
              <a14:hiddenFill xmlns:a14="http://schemas.microsoft.com/office/drawing/2010/main">
                <a:solidFill>
                  <a:srgbClr val="FFFFFF"/>
                </a:solidFill>
              </a14:hiddenFill>
            </a:ext>
          </a:extLst>
        </p:spPr>
        <p:style>
          <a:lnRef idx="2">
            <a:schemeClr val="accent2"/>
          </a:lnRef>
          <a:fillRef idx="1">
            <a:schemeClr val="lt1"/>
          </a:fillRef>
          <a:effectRef idx="0">
            <a:schemeClr val="accent2"/>
          </a:effectRef>
          <a:fontRef idx="minor">
            <a:schemeClr val="dk1"/>
          </a:fontRef>
        </p:style>
        <p:txBody>
          <a:bodyPr wrap="square" tIns="72000" anchor="ctr" anchorCtr="1">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呼吸が浅い</a:t>
            </a:r>
          </a:p>
        </p:txBody>
      </p:sp>
      <p:sp>
        <p:nvSpPr>
          <p:cNvPr id="49160" name="Text Box 9">
            <a:extLst>
              <a:ext uri="{FF2B5EF4-FFF2-40B4-BE49-F238E27FC236}">
                <a16:creationId xmlns:a16="http://schemas.microsoft.com/office/drawing/2014/main" id="{C0273B62-4B06-4350-AF44-F80A14A8408C}"/>
              </a:ext>
            </a:extLst>
          </p:cNvPr>
          <p:cNvSpPr txBox="1">
            <a:spLocks noChangeArrowheads="1"/>
          </p:cNvSpPr>
          <p:nvPr/>
        </p:nvSpPr>
        <p:spPr bwMode="auto">
          <a:xfrm>
            <a:off x="414101" y="4869160"/>
            <a:ext cx="1912342" cy="715089"/>
          </a:xfrm>
          <a:prstGeom prst="roundRect">
            <a:avLst/>
          </a:prstGeom>
          <a:ln w="38100">
            <a:solidFill>
              <a:schemeClr val="bg1">
                <a:lumMod val="50000"/>
              </a:schemeClr>
            </a:solidFill>
            <a:headEnd/>
            <a:tailEnd/>
          </a:ln>
          <a:extLst>
            <a:ext uri="{909E8E84-426E-40DD-AFC4-6F175D3DCCD1}">
              <a14:hiddenFill xmlns:a14="http://schemas.microsoft.com/office/drawing/2010/main">
                <a:solidFill>
                  <a:srgbClr val="FFFFFF"/>
                </a:solidFill>
              </a14:hiddenFill>
            </a:ext>
          </a:extLst>
        </p:spPr>
        <p:style>
          <a:lnRef idx="2">
            <a:schemeClr val="accent2"/>
          </a:lnRef>
          <a:fillRef idx="1">
            <a:schemeClr val="lt1"/>
          </a:fillRef>
          <a:effectRef idx="0">
            <a:schemeClr val="accent2"/>
          </a:effectRef>
          <a:fontRef idx="minor">
            <a:schemeClr val="dk1"/>
          </a:fontRef>
        </p:style>
        <p:txBody>
          <a:bodyPr wrap="squar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呼吸をして</a:t>
            </a:r>
            <a:endParaRPr kumimoji="1" lang="en-US" altLang="ja-JP" sz="1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いない？</a:t>
            </a:r>
          </a:p>
        </p:txBody>
      </p:sp>
      <p:sp>
        <p:nvSpPr>
          <p:cNvPr id="49162" name="Text Box 11">
            <a:extLst>
              <a:ext uri="{FF2B5EF4-FFF2-40B4-BE49-F238E27FC236}">
                <a16:creationId xmlns:a16="http://schemas.microsoft.com/office/drawing/2014/main" id="{2E723966-0973-4AB5-96C0-DB11FC5C9D53}"/>
              </a:ext>
            </a:extLst>
          </p:cNvPr>
          <p:cNvSpPr txBox="1">
            <a:spLocks noChangeArrowheads="1"/>
          </p:cNvSpPr>
          <p:nvPr/>
        </p:nvSpPr>
        <p:spPr bwMode="auto">
          <a:xfrm>
            <a:off x="395288" y="5759078"/>
            <a:ext cx="1914178" cy="646986"/>
          </a:xfrm>
          <a:prstGeom prst="wedgeRoundRectCallout">
            <a:avLst>
              <a:gd name="adj1" fmla="val 8088"/>
              <a:gd name="adj2" fmla="val -109258"/>
              <a:gd name="adj3" fmla="val 16667"/>
            </a:avLst>
          </a:prstGeom>
          <a:solidFill>
            <a:schemeClr val="bg1">
              <a:lumMod val="50000"/>
            </a:schemeClr>
          </a:solidFill>
          <a:ln>
            <a:no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lvl="0">
              <a:spcBef>
                <a:spcPct val="0"/>
              </a:spcBef>
              <a:buNone/>
              <a:defRPr/>
            </a:pPr>
            <a:r>
              <a:rPr lang="ja-JP" altLang="en-US" sz="1600" dirty="0">
                <a:solidFill>
                  <a:prstClr val="white"/>
                </a:solidFill>
                <a:latin typeface="Segoe UI" panose="020B0502040204020203" pitchFamily="34" charset="0"/>
                <a:ea typeface="メイリオ" panose="020B0604030504040204" pitchFamily="50" charset="-128"/>
              </a:rPr>
              <a:t>気管カニューレの</a:t>
            </a:r>
            <a:endParaRPr kumimoji="1" lang="ja-JP" altLang="en-US" sz="1600" b="0" i="0" u="none" strike="noStrike" kern="1200" cap="none" spc="0" normalizeH="0" baseline="0" noProof="0" dirty="0">
              <a:ln>
                <a:noFill/>
              </a:ln>
              <a:solidFill>
                <a:prstClr val="white"/>
              </a:solidFill>
              <a:effectLst/>
              <a:uLnTx/>
              <a:uFillTx/>
              <a:latin typeface="Segoe UI" panose="020B0502040204020203" pitchFamily="34" charset="0"/>
              <a:ea typeface="メイリオ" panose="020B0604030504040204" pitchFamily="50"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Segoe UI" panose="020B0502040204020203" pitchFamily="34" charset="0"/>
                <a:ea typeface="メイリオ" panose="020B0604030504040204" pitchFamily="50" charset="-128"/>
                <a:cs typeface="+mn-cs"/>
              </a:rPr>
              <a:t>異常がないか</a:t>
            </a:r>
          </a:p>
        </p:txBody>
      </p:sp>
      <p:sp>
        <p:nvSpPr>
          <p:cNvPr id="49167" name="Text Box 16">
            <a:extLst>
              <a:ext uri="{FF2B5EF4-FFF2-40B4-BE49-F238E27FC236}">
                <a16:creationId xmlns:a16="http://schemas.microsoft.com/office/drawing/2014/main" id="{DD8B35C7-9BCC-4BAB-A924-9ADD6CB97EB0}"/>
              </a:ext>
            </a:extLst>
          </p:cNvPr>
          <p:cNvSpPr txBox="1">
            <a:spLocks noChangeArrowheads="1"/>
          </p:cNvSpPr>
          <p:nvPr/>
        </p:nvSpPr>
        <p:spPr bwMode="auto">
          <a:xfrm>
            <a:off x="2411760" y="5733256"/>
            <a:ext cx="1966447" cy="646986"/>
          </a:xfrm>
          <a:prstGeom prst="wedgeRoundRectCallout">
            <a:avLst>
              <a:gd name="adj1" fmla="val -61063"/>
              <a:gd name="adj2" fmla="val -111712"/>
              <a:gd name="adj3" fmla="val 16667"/>
            </a:avLst>
          </a:prstGeom>
          <a:solidFill>
            <a:schemeClr val="bg1">
              <a:lumMod val="50000"/>
            </a:schemeClr>
          </a:solidFill>
          <a:ln>
            <a:no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lvl="0">
              <a:spcBef>
                <a:spcPct val="0"/>
              </a:spcBef>
              <a:buNone/>
              <a:defRPr/>
            </a:pPr>
            <a:r>
              <a:rPr kumimoji="1" lang="ja-JP" altLang="en-US" sz="1600" b="0" i="0" u="none" strike="noStrike" kern="1200" cap="none" spc="0" normalizeH="0" baseline="0" noProof="0" dirty="0">
                <a:ln>
                  <a:noFill/>
                </a:ln>
                <a:solidFill>
                  <a:prstClr val="white"/>
                </a:solidFill>
                <a:effectLst/>
                <a:uLnTx/>
                <a:uFillTx/>
                <a:latin typeface="Segoe UI" panose="020B0502040204020203" pitchFamily="34" charset="0"/>
                <a:ea typeface="メイリオ" panose="020B0604030504040204" pitchFamily="50" charset="-128"/>
                <a:cs typeface="+mn-cs"/>
              </a:rPr>
              <a:t>経</a:t>
            </a:r>
            <a:r>
              <a:rPr lang="ja-JP" altLang="en-US" sz="1600" dirty="0">
                <a:solidFill>
                  <a:prstClr val="white"/>
                </a:solidFill>
                <a:latin typeface="Segoe UI" panose="020B0502040204020203" pitchFamily="34" charset="0"/>
                <a:ea typeface="メイリオ" panose="020B0604030504040204" pitchFamily="50" charset="-128"/>
              </a:rPr>
              <a:t>鼻エアウェイが</a:t>
            </a:r>
            <a:endParaRPr kumimoji="1" lang="ja-JP" altLang="en-US" sz="1600" b="0" i="0" u="none" strike="noStrike" kern="1200" cap="none" spc="0" normalizeH="0" baseline="0" noProof="0" dirty="0">
              <a:ln>
                <a:noFill/>
              </a:ln>
              <a:solidFill>
                <a:prstClr val="white"/>
              </a:solidFill>
              <a:effectLst/>
              <a:uLnTx/>
              <a:uFillTx/>
              <a:latin typeface="Segoe UI" panose="020B0502040204020203" pitchFamily="34" charset="0"/>
              <a:ea typeface="メイリオ" panose="020B0604030504040204" pitchFamily="50"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Segoe UI" panose="020B0502040204020203" pitchFamily="34" charset="0"/>
                <a:ea typeface="メイリオ" panose="020B0604030504040204" pitchFamily="50" charset="-128"/>
                <a:cs typeface="+mn-cs"/>
              </a:rPr>
              <a:t>詰まってないか</a:t>
            </a:r>
          </a:p>
        </p:txBody>
      </p:sp>
      <p:sp>
        <p:nvSpPr>
          <p:cNvPr id="49171" name="Text Box 21">
            <a:extLst>
              <a:ext uri="{FF2B5EF4-FFF2-40B4-BE49-F238E27FC236}">
                <a16:creationId xmlns:a16="http://schemas.microsoft.com/office/drawing/2014/main" id="{4EBB366D-E49F-430B-BBA7-FDD8B01E4A6E}"/>
              </a:ext>
            </a:extLst>
          </p:cNvPr>
          <p:cNvSpPr txBox="1">
            <a:spLocks noChangeArrowheads="1"/>
          </p:cNvSpPr>
          <p:nvPr/>
        </p:nvSpPr>
        <p:spPr bwMode="auto">
          <a:xfrm>
            <a:off x="5868144" y="3148731"/>
            <a:ext cx="1368152" cy="520769"/>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2"/>
          </a:lnRef>
          <a:fillRef idx="2">
            <a:schemeClr val="accent2"/>
          </a:fillRef>
          <a:effectRef idx="1">
            <a:schemeClr val="accent2"/>
          </a:effectRef>
          <a:fontRef idx="minor">
            <a:schemeClr val="dk1"/>
          </a:fontRef>
        </p:style>
        <p:txBody>
          <a:bodyPr wrap="square"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・酸素</a:t>
            </a:r>
          </a:p>
        </p:txBody>
      </p:sp>
      <p:sp>
        <p:nvSpPr>
          <p:cNvPr id="49187" name="Text Box 38">
            <a:extLst>
              <a:ext uri="{FF2B5EF4-FFF2-40B4-BE49-F238E27FC236}">
                <a16:creationId xmlns:a16="http://schemas.microsoft.com/office/drawing/2014/main" id="{93A09B98-980D-4240-8FD1-61C1249F0503}"/>
              </a:ext>
            </a:extLst>
          </p:cNvPr>
          <p:cNvSpPr txBox="1">
            <a:spLocks noChangeArrowheads="1"/>
          </p:cNvSpPr>
          <p:nvPr/>
        </p:nvSpPr>
        <p:spPr bwMode="auto">
          <a:xfrm>
            <a:off x="5760713" y="4966320"/>
            <a:ext cx="2988000" cy="520769"/>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2"/>
          </a:lnRef>
          <a:fillRef idx="2">
            <a:schemeClr val="accent2"/>
          </a:fillRef>
          <a:effectRef idx="1">
            <a:schemeClr val="accent2"/>
          </a:effectRef>
          <a:fontRef idx="minor">
            <a:schemeClr val="dk1"/>
          </a:fontRef>
        </p:style>
        <p:txBody>
          <a:bodyPr wrap="square"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216000" marR="0" lvl="0" indent="-216000" algn="l" defTabSz="914400" rtl="0" eaLnBrk="1" fontAlgn="auto" latinLnBrk="0" hangingPunct="1">
              <a:lnSpc>
                <a:spcPct val="100000"/>
              </a:lnSpc>
              <a:spcBef>
                <a:spcPct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・人工呼吸</a:t>
            </a:r>
          </a:p>
        </p:txBody>
      </p:sp>
      <p:sp>
        <p:nvSpPr>
          <p:cNvPr id="2" name="タイトル 1">
            <a:extLst>
              <a:ext uri="{FF2B5EF4-FFF2-40B4-BE49-F238E27FC236}">
                <a16:creationId xmlns:a16="http://schemas.microsoft.com/office/drawing/2014/main" id="{58F29337-B72C-4925-88B5-AFAF33C9098D}"/>
              </a:ext>
            </a:extLst>
          </p:cNvPr>
          <p:cNvSpPr>
            <a:spLocks noGrp="1"/>
          </p:cNvSpPr>
          <p:nvPr>
            <p:ph type="title"/>
          </p:nvPr>
        </p:nvSpPr>
        <p:spPr/>
        <p:txBody>
          <a:bodyPr>
            <a:normAutofit fontScale="90000"/>
          </a:bodyPr>
          <a:lstStyle/>
          <a:p>
            <a:r>
              <a:rPr kumimoji="1" lang="ja-JP" altLang="en-US" dirty="0"/>
              <a:t>呼吸状態が悪化した時の対応のポイント②</a:t>
            </a:r>
          </a:p>
        </p:txBody>
      </p:sp>
      <p:sp>
        <p:nvSpPr>
          <p:cNvPr id="84" name="Text Box 21">
            <a:extLst>
              <a:ext uri="{FF2B5EF4-FFF2-40B4-BE49-F238E27FC236}">
                <a16:creationId xmlns:a16="http://schemas.microsoft.com/office/drawing/2014/main" id="{42A82362-902A-4C29-8FAD-9A0211ECD021}"/>
              </a:ext>
            </a:extLst>
          </p:cNvPr>
          <p:cNvSpPr txBox="1">
            <a:spLocks noChangeArrowheads="1"/>
          </p:cNvSpPr>
          <p:nvPr/>
        </p:nvSpPr>
        <p:spPr bwMode="auto">
          <a:xfrm>
            <a:off x="7333233" y="3148731"/>
            <a:ext cx="1415480" cy="520769"/>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2"/>
          </a:lnRef>
          <a:fillRef idx="2">
            <a:schemeClr val="accent2"/>
          </a:fillRef>
          <a:effectRef idx="1">
            <a:schemeClr val="accent2"/>
          </a:effectRef>
          <a:fontRef idx="minor">
            <a:schemeClr val="dk1"/>
          </a:fontRef>
        </p:style>
        <p:txBody>
          <a:bodyPr wrap="square"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・バギング</a:t>
            </a:r>
          </a:p>
        </p:txBody>
      </p:sp>
      <p:sp>
        <p:nvSpPr>
          <p:cNvPr id="48" name="Text Box 12">
            <a:extLst>
              <a:ext uri="{FF2B5EF4-FFF2-40B4-BE49-F238E27FC236}">
                <a16:creationId xmlns:a16="http://schemas.microsoft.com/office/drawing/2014/main" id="{2B54F006-39EA-4EE5-97CF-98C637CF11FA}"/>
              </a:ext>
            </a:extLst>
          </p:cNvPr>
          <p:cNvSpPr txBox="1">
            <a:spLocks noChangeArrowheads="1"/>
          </p:cNvSpPr>
          <p:nvPr/>
        </p:nvSpPr>
        <p:spPr bwMode="auto">
          <a:xfrm>
            <a:off x="5760713" y="1239658"/>
            <a:ext cx="2988000" cy="923330"/>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3">
            <a:schemeClr val="lt1"/>
          </a:lnRef>
          <a:fillRef idx="1">
            <a:schemeClr val="accent2"/>
          </a:fillRef>
          <a:effectRef idx="1">
            <a:schemeClr val="accent2"/>
          </a:effectRef>
          <a:fontRef idx="minor">
            <a:schemeClr val="lt1"/>
          </a:fontRef>
        </p:style>
        <p:txBody>
          <a:bodyPr wrap="square" anchor="ctr" anchorCtr="0">
            <a:no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216000" marR="0" lvl="0" indent="-216000" algn="l" defTabSz="914400" rtl="0" eaLnBrk="1" fontAlgn="auto" latinLnBrk="0" hangingPunct="1">
              <a:lnSpc>
                <a:spcPct val="100000"/>
              </a:lnSpc>
              <a:spcBef>
                <a:spcPct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Segoe UI" panose="020B0502040204020203" pitchFamily="34" charset="0"/>
                <a:ea typeface="メイリオ" panose="020B0604030504040204" pitchFamily="50" charset="-128"/>
                <a:cs typeface="+mn-cs"/>
              </a:rPr>
              <a:t>・下顎を前に出し上気道（咽頭、喉頭）を拡げる</a:t>
            </a:r>
            <a:endParaRPr kumimoji="1" lang="en-US" altLang="ja-JP" sz="1800" b="0" i="0" u="none" strike="noStrike" kern="1200" cap="none" spc="0" normalizeH="0" baseline="0" noProof="0" dirty="0">
              <a:ln>
                <a:noFill/>
              </a:ln>
              <a:solidFill>
                <a:prstClr val="white"/>
              </a:solidFill>
              <a:effectLst/>
              <a:uLnTx/>
              <a:uFillTx/>
              <a:latin typeface="Segoe UI" panose="020B0502040204020203" pitchFamily="34" charset="0"/>
              <a:ea typeface="メイリオ" panose="020B0604030504040204" pitchFamily="50" charset="-128"/>
              <a:cs typeface="+mn-cs"/>
            </a:endParaRPr>
          </a:p>
          <a:p>
            <a:pPr marL="216000" lvl="0" indent="-216000">
              <a:spcBef>
                <a:spcPct val="0"/>
              </a:spcBef>
              <a:buNone/>
              <a:defRPr/>
            </a:pPr>
            <a:r>
              <a:rPr kumimoji="1" lang="ja-JP" altLang="en-US" sz="1800" b="0" i="0" u="none" strike="noStrike" kern="1200" cap="none" spc="0" normalizeH="0" baseline="0" noProof="0" dirty="0">
                <a:ln>
                  <a:noFill/>
                </a:ln>
                <a:solidFill>
                  <a:prstClr val="white"/>
                </a:solidFill>
                <a:effectLst/>
                <a:uLnTx/>
                <a:uFillTx/>
                <a:latin typeface="Segoe UI" panose="020B0502040204020203" pitchFamily="34" charset="0"/>
                <a:ea typeface="メイリオ" panose="020B0604030504040204" pitchFamily="50" charset="-128"/>
                <a:cs typeface="+mn-cs"/>
              </a:rPr>
              <a:t>・側臥</a:t>
            </a:r>
            <a:r>
              <a:rPr lang="ja-JP" altLang="en-US" sz="1800" dirty="0">
                <a:solidFill>
                  <a:prstClr val="white"/>
                </a:solidFill>
                <a:latin typeface="Segoe UI" panose="020B0502040204020203" pitchFamily="34" charset="0"/>
                <a:ea typeface="メイリオ" panose="020B0604030504040204" pitchFamily="50" charset="-128"/>
              </a:rPr>
              <a:t>位（側臥位）に</a:t>
            </a:r>
            <a:r>
              <a:rPr kumimoji="1" lang="ja-JP" altLang="en-US" sz="1800" b="0" i="0" u="none" strike="noStrike" kern="1200" cap="none" spc="0" normalizeH="0" baseline="0" noProof="0" dirty="0">
                <a:ln>
                  <a:noFill/>
                </a:ln>
                <a:solidFill>
                  <a:prstClr val="white"/>
                </a:solidFill>
                <a:effectLst/>
                <a:uLnTx/>
                <a:uFillTx/>
                <a:latin typeface="Segoe UI" panose="020B0502040204020203" pitchFamily="34" charset="0"/>
                <a:ea typeface="メイリオ" panose="020B0604030504040204" pitchFamily="50" charset="-128"/>
                <a:cs typeface="+mn-cs"/>
              </a:rPr>
              <a:t>する</a:t>
            </a:r>
          </a:p>
        </p:txBody>
      </p:sp>
      <p:sp>
        <p:nvSpPr>
          <p:cNvPr id="49" name="テキスト ボックス 51">
            <a:extLst>
              <a:ext uri="{FF2B5EF4-FFF2-40B4-BE49-F238E27FC236}">
                <a16:creationId xmlns:a16="http://schemas.microsoft.com/office/drawing/2014/main" id="{DED96C2B-1564-461B-A695-D8C0AF76F774}"/>
              </a:ext>
            </a:extLst>
          </p:cNvPr>
          <p:cNvSpPr txBox="1">
            <a:spLocks noChangeArrowheads="1"/>
          </p:cNvSpPr>
          <p:nvPr/>
        </p:nvSpPr>
        <p:spPr bwMode="auto">
          <a:xfrm>
            <a:off x="6217006" y="2349391"/>
            <a:ext cx="2557563" cy="408623"/>
          </a:xfrm>
          <a:prstGeom prst="wedgeRoundRectCallout">
            <a:avLst>
              <a:gd name="adj1" fmla="val 13820"/>
              <a:gd name="adj2" fmla="val -121094"/>
              <a:gd name="adj3" fmla="val 16667"/>
            </a:avLst>
          </a:prstGeom>
          <a:ln>
            <a:headEnd/>
            <a:tailEnd/>
          </a:ln>
          <a:extLst>
            <a:ext uri="{909E8E84-426E-40DD-AFC4-6F175D3DCCD1}">
              <a14:hiddenFill xmlns:a14="http://schemas.microsoft.com/office/drawing/2010/main">
                <a:solidFill>
                  <a:srgbClr val="FFFFFF"/>
                </a:solidFill>
              </a14:hiddenFill>
            </a:ext>
          </a:extLst>
        </p:spPr>
        <p:style>
          <a:lnRef idx="2">
            <a:schemeClr val="accent2"/>
          </a:lnRef>
          <a:fillRef idx="1">
            <a:schemeClr val="lt1"/>
          </a:fillRef>
          <a:effectRef idx="0">
            <a:schemeClr val="accent2"/>
          </a:effectRef>
          <a:fontRef idx="minor">
            <a:schemeClr val="dk1"/>
          </a:fontRef>
        </p:style>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体を起こすことは要注意</a:t>
            </a:r>
          </a:p>
        </p:txBody>
      </p:sp>
      <p:cxnSp>
        <p:nvCxnSpPr>
          <p:cNvPr id="50" name="直線矢印コネクタ 49">
            <a:extLst>
              <a:ext uri="{FF2B5EF4-FFF2-40B4-BE49-F238E27FC236}">
                <a16:creationId xmlns:a16="http://schemas.microsoft.com/office/drawing/2014/main" id="{C3A9D512-F241-4530-9978-C55AFB410E43}"/>
              </a:ext>
            </a:extLst>
          </p:cNvPr>
          <p:cNvCxnSpPr>
            <a:cxnSpLocks/>
            <a:stCxn id="49159" idx="3"/>
            <a:endCxn id="48" idx="1"/>
          </p:cNvCxnSpPr>
          <p:nvPr/>
        </p:nvCxnSpPr>
        <p:spPr>
          <a:xfrm>
            <a:off x="2319842" y="1497013"/>
            <a:ext cx="3440871" cy="204310"/>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50">
            <a:extLst>
              <a:ext uri="{FF2B5EF4-FFF2-40B4-BE49-F238E27FC236}">
                <a16:creationId xmlns:a16="http://schemas.microsoft.com/office/drawing/2014/main" id="{8788DC2C-321A-4074-9046-F1411B937566}"/>
              </a:ext>
            </a:extLst>
          </p:cNvPr>
          <p:cNvCxnSpPr>
            <a:cxnSpLocks/>
            <a:stCxn id="49159" idx="3"/>
            <a:endCxn id="49171" idx="1"/>
          </p:cNvCxnSpPr>
          <p:nvPr/>
        </p:nvCxnSpPr>
        <p:spPr>
          <a:xfrm>
            <a:off x="2319842" y="1497013"/>
            <a:ext cx="3548302" cy="1912103"/>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矢印コネクタ 58">
            <a:extLst>
              <a:ext uri="{FF2B5EF4-FFF2-40B4-BE49-F238E27FC236}">
                <a16:creationId xmlns:a16="http://schemas.microsoft.com/office/drawing/2014/main" id="{AE63CC92-6F17-4525-A5C6-D7C775F96582}"/>
              </a:ext>
            </a:extLst>
          </p:cNvPr>
          <p:cNvCxnSpPr>
            <a:cxnSpLocks/>
            <a:stCxn id="49154" idx="3"/>
            <a:endCxn id="49171" idx="1"/>
          </p:cNvCxnSpPr>
          <p:nvPr/>
        </p:nvCxnSpPr>
        <p:spPr>
          <a:xfrm>
            <a:off x="2309466" y="3409116"/>
            <a:ext cx="3558678" cy="0"/>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線矢印コネクタ 61">
            <a:extLst>
              <a:ext uri="{FF2B5EF4-FFF2-40B4-BE49-F238E27FC236}">
                <a16:creationId xmlns:a16="http://schemas.microsoft.com/office/drawing/2014/main" id="{3C5661A0-DDC9-4FF9-8F77-C632B60FD61B}"/>
              </a:ext>
            </a:extLst>
          </p:cNvPr>
          <p:cNvCxnSpPr>
            <a:cxnSpLocks/>
            <a:stCxn id="49154" idx="3"/>
            <a:endCxn id="48" idx="1"/>
          </p:cNvCxnSpPr>
          <p:nvPr/>
        </p:nvCxnSpPr>
        <p:spPr>
          <a:xfrm flipV="1">
            <a:off x="2309466" y="1701323"/>
            <a:ext cx="3451247" cy="1707793"/>
          </a:xfrm>
          <a:prstGeom prst="straightConnector1">
            <a:avLst/>
          </a:prstGeom>
          <a:ln w="571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線矢印コネクタ 62">
            <a:extLst>
              <a:ext uri="{FF2B5EF4-FFF2-40B4-BE49-F238E27FC236}">
                <a16:creationId xmlns:a16="http://schemas.microsoft.com/office/drawing/2014/main" id="{985C8929-8A97-4B3A-B910-6496D67FD6EA}"/>
              </a:ext>
            </a:extLst>
          </p:cNvPr>
          <p:cNvCxnSpPr>
            <a:cxnSpLocks/>
            <a:stCxn id="49154" idx="3"/>
            <a:endCxn id="49187" idx="1"/>
          </p:cNvCxnSpPr>
          <p:nvPr/>
        </p:nvCxnSpPr>
        <p:spPr>
          <a:xfrm>
            <a:off x="2309466" y="3409116"/>
            <a:ext cx="3451247" cy="1817589"/>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線矢印コネクタ 65">
            <a:extLst>
              <a:ext uri="{FF2B5EF4-FFF2-40B4-BE49-F238E27FC236}">
                <a16:creationId xmlns:a16="http://schemas.microsoft.com/office/drawing/2014/main" id="{5B86EE88-59DE-4335-B2BF-304FA6394095}"/>
              </a:ext>
            </a:extLst>
          </p:cNvPr>
          <p:cNvCxnSpPr>
            <a:cxnSpLocks/>
            <a:stCxn id="49160" idx="3"/>
            <a:endCxn id="49187" idx="1"/>
          </p:cNvCxnSpPr>
          <p:nvPr/>
        </p:nvCxnSpPr>
        <p:spPr>
          <a:xfrm>
            <a:off x="2326443" y="5226705"/>
            <a:ext cx="3434270" cy="0"/>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E8DDAEA1-01D3-44A3-BB5A-ED1B3178A4BF}"/>
              </a:ext>
            </a:extLst>
          </p:cNvPr>
          <p:cNvSpPr txBox="1"/>
          <p:nvPr/>
        </p:nvSpPr>
        <p:spPr>
          <a:xfrm>
            <a:off x="6039118" y="169200"/>
            <a:ext cx="1773242"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4-2.</a:t>
            </a:r>
            <a:r>
              <a:rPr lang="ja-JP" altLang="en-US" sz="1400" b="1" dirty="0">
                <a:solidFill>
                  <a:schemeClr val="bg1"/>
                </a:solidFill>
                <a:latin typeface="游ゴシック" panose="020B0400000000000000" pitchFamily="50" charset="-128"/>
                <a:ea typeface="游ゴシック" panose="020B0400000000000000" pitchFamily="50" charset="-128"/>
              </a:rPr>
              <a:t>喀痰吸引の基本</a:t>
            </a:r>
          </a:p>
        </p:txBody>
      </p:sp>
      <p:sp>
        <p:nvSpPr>
          <p:cNvPr id="21" name="テキスト ボックス 20">
            <a:extLst>
              <a:ext uri="{FF2B5EF4-FFF2-40B4-BE49-F238E27FC236}">
                <a16:creationId xmlns:a16="http://schemas.microsoft.com/office/drawing/2014/main" id="{BCE85534-7C04-4FE2-8353-5E60BF9E5FA0}"/>
              </a:ext>
            </a:extLst>
          </p:cNvPr>
          <p:cNvSpPr txBox="1"/>
          <p:nvPr/>
        </p:nvSpPr>
        <p:spPr>
          <a:xfrm>
            <a:off x="360000" y="6458853"/>
            <a:ext cx="8388713" cy="138499"/>
          </a:xfrm>
          <a:prstGeom prst="rect">
            <a:avLst/>
          </a:prstGeom>
          <a:noFill/>
        </p:spPr>
        <p:txBody>
          <a:bodyPr wrap="square" lIns="0" tIns="0" rIns="0" bIns="0" rtlCol="0">
            <a:spAutoFit/>
          </a:bodyPr>
          <a:lstStyle/>
          <a:p>
            <a:r>
              <a:rPr lang="ja-JP" altLang="en-US" sz="900" dirty="0">
                <a:latin typeface="Segoe UI" panose="020B0502040204020203" pitchFamily="34" charset="0"/>
                <a:ea typeface="メイリオ" panose="020B0604030504040204" pitchFamily="50" charset="-128"/>
              </a:rPr>
              <a:t>出典）文部科学省「特別支援学校における介護職員等によるたんの吸引等（特定の者対象）研修テキスト」（平成</a:t>
            </a:r>
            <a:r>
              <a:rPr lang="en-US" altLang="ja-JP" sz="900" dirty="0">
                <a:latin typeface="Segoe UI" panose="020B0502040204020203" pitchFamily="34" charset="0"/>
                <a:ea typeface="メイリオ" panose="020B0604030504040204" pitchFamily="50" charset="-128"/>
              </a:rPr>
              <a:t>24</a:t>
            </a:r>
            <a:r>
              <a:rPr lang="ja-JP" altLang="en-US" sz="900" dirty="0">
                <a:latin typeface="Segoe UI" panose="020B0502040204020203" pitchFamily="34" charset="0"/>
                <a:ea typeface="メイリオ" panose="020B0604030504040204" pitchFamily="50" charset="-128"/>
              </a:rPr>
              <a:t>年</a:t>
            </a:r>
            <a:r>
              <a:rPr lang="en-US" altLang="ja-JP" sz="900" dirty="0">
                <a:latin typeface="Segoe UI" panose="020B0502040204020203" pitchFamily="34" charset="0"/>
                <a:ea typeface="メイリオ" panose="020B0604030504040204" pitchFamily="50" charset="-128"/>
              </a:rPr>
              <a:t>3</a:t>
            </a:r>
            <a:r>
              <a:rPr lang="ja-JP" altLang="en-US" sz="900" dirty="0">
                <a:latin typeface="Segoe UI" panose="020B0502040204020203" pitchFamily="34" charset="0"/>
                <a:ea typeface="メイリオ" panose="020B0604030504040204" pitchFamily="50" charset="-128"/>
              </a:rPr>
              <a:t>月）を一部改変</a:t>
            </a:r>
            <a:endParaRPr kumimoji="1" lang="ja-JP" altLang="en-US" sz="900" dirty="0">
              <a:latin typeface="Segoe UI" panose="020B0502040204020203" pitchFamily="34" charset="0"/>
              <a:ea typeface="メイリオ" panose="020B0604030504040204" pitchFamily="50" charset="-128"/>
            </a:endParaRPr>
          </a:p>
        </p:txBody>
      </p:sp>
      <p:sp>
        <p:nvSpPr>
          <p:cNvPr id="23" name="スライド番号プレースホルダー 1">
            <a:extLst>
              <a:ext uri="{FF2B5EF4-FFF2-40B4-BE49-F238E27FC236}">
                <a16:creationId xmlns:a16="http://schemas.microsoft.com/office/drawing/2014/main" id="{F892F5F1-0376-4C98-B0CE-AEA75F127AB0}"/>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74</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724181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二等辺三角形 29">
            <a:extLst>
              <a:ext uri="{FF2B5EF4-FFF2-40B4-BE49-F238E27FC236}">
                <a16:creationId xmlns:a16="http://schemas.microsoft.com/office/drawing/2014/main" id="{A2EE4D7A-C501-4960-B314-329C192B0658}"/>
              </a:ext>
            </a:extLst>
          </p:cNvPr>
          <p:cNvSpPr/>
          <p:nvPr/>
        </p:nvSpPr>
        <p:spPr>
          <a:xfrm flipV="1">
            <a:off x="5897548" y="5687482"/>
            <a:ext cx="1597875" cy="135538"/>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正方形/長方形 14">
            <a:extLst>
              <a:ext uri="{FF2B5EF4-FFF2-40B4-BE49-F238E27FC236}">
                <a16:creationId xmlns:a16="http://schemas.microsoft.com/office/drawing/2014/main" id="{E67E7636-61F7-4ED2-8DC4-99EB832E1353}"/>
              </a:ext>
            </a:extLst>
          </p:cNvPr>
          <p:cNvSpPr/>
          <p:nvPr/>
        </p:nvSpPr>
        <p:spPr>
          <a:xfrm>
            <a:off x="4644000" y="4662751"/>
            <a:ext cx="4104456" cy="1790437"/>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 name="正方形/長方形 2"/>
          <p:cNvSpPr/>
          <p:nvPr/>
        </p:nvSpPr>
        <p:spPr>
          <a:xfrm>
            <a:off x="4644257" y="4581104"/>
            <a:ext cx="4093813"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EE7891D9-944B-4D5A-A122-62D530A7902F}"/>
              </a:ext>
            </a:extLst>
          </p:cNvPr>
          <p:cNvSpPr txBox="1"/>
          <p:nvPr/>
        </p:nvSpPr>
        <p:spPr>
          <a:xfrm>
            <a:off x="4644257" y="4336574"/>
            <a:ext cx="4104000" cy="489060"/>
          </a:xfrm>
          <a:prstGeom prst="roundRect">
            <a:avLst/>
          </a:prstGeom>
          <a:noFill/>
        </p:spPr>
        <p:style>
          <a:lnRef idx="2">
            <a:schemeClr val="accent2"/>
          </a:lnRef>
          <a:fillRef idx="1">
            <a:schemeClr val="lt1"/>
          </a:fillRef>
          <a:effectRef idx="0">
            <a:schemeClr val="accent2"/>
          </a:effectRef>
          <a:fontRef idx="minor">
            <a:schemeClr val="dk1"/>
          </a:fontRef>
        </p:style>
        <p:txBody>
          <a:bodyPr wrap="square" tIns="72000" bIns="0" rtlCol="0" anchor="ctr" anchorCtr="1">
            <a:spAutoFit/>
          </a:bodyPr>
          <a:lstStyle/>
          <a:p>
            <a:pPr lvl="0" algn="ctr">
              <a:defRPr/>
            </a:pPr>
            <a:r>
              <a:rPr lang="ja-JP" altLang="en-US" sz="2400" b="1" dirty="0">
                <a:solidFill>
                  <a:srgbClr val="C00000"/>
                </a:solidFill>
                <a:latin typeface="Segoe UI" panose="020B0502040204020203" pitchFamily="34" charset="0"/>
                <a:ea typeface="メイリオ" panose="020B0604030504040204" pitchFamily="50" charset="-128"/>
              </a:rPr>
              <a:t>緊急時の対応</a:t>
            </a:r>
            <a:endParaRPr kumimoji="1" lang="ja-JP" altLang="en-US" sz="24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mn-cs"/>
            </a:endParaRPr>
          </a:p>
        </p:txBody>
      </p:sp>
      <p:sp>
        <p:nvSpPr>
          <p:cNvPr id="20" name="テキスト ボックス 19">
            <a:extLst>
              <a:ext uri="{FF2B5EF4-FFF2-40B4-BE49-F238E27FC236}">
                <a16:creationId xmlns:a16="http://schemas.microsoft.com/office/drawing/2014/main" id="{49D705B0-2C00-443C-ABE4-122DA9122B95}"/>
              </a:ext>
            </a:extLst>
          </p:cNvPr>
          <p:cNvSpPr txBox="1"/>
          <p:nvPr/>
        </p:nvSpPr>
        <p:spPr>
          <a:xfrm>
            <a:off x="4654901" y="3672000"/>
            <a:ext cx="4083169"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normalizeH="0" baseline="0" noProof="0" dirty="0">
                <a:ln>
                  <a:noFill/>
                </a:ln>
                <a:solidFill>
                  <a:schemeClr val="accent1">
                    <a:lumMod val="50000"/>
                  </a:schemeClr>
                </a:solidFill>
                <a:effectLst/>
                <a:uLnTx/>
                <a:uFillTx/>
                <a:latin typeface="Segoe UI" panose="020B0502040204020203" pitchFamily="34" charset="0"/>
                <a:ea typeface="メイリオ" panose="020B0604030504040204" pitchFamily="50" charset="-128"/>
                <a:cs typeface="+mn-cs"/>
              </a:rPr>
              <a:t>医師の指示に従い、看護師と連携して対応</a:t>
            </a:r>
          </a:p>
        </p:txBody>
      </p:sp>
      <p:sp>
        <p:nvSpPr>
          <p:cNvPr id="5" name="正方形/長方形 4">
            <a:extLst>
              <a:ext uri="{FF2B5EF4-FFF2-40B4-BE49-F238E27FC236}">
                <a16:creationId xmlns:a16="http://schemas.microsoft.com/office/drawing/2014/main" id="{D92C84C2-D620-44A6-839F-53E0315EBEAA}"/>
              </a:ext>
            </a:extLst>
          </p:cNvPr>
          <p:cNvSpPr/>
          <p:nvPr/>
        </p:nvSpPr>
        <p:spPr>
          <a:xfrm>
            <a:off x="355654" y="1411858"/>
            <a:ext cx="3852000" cy="5041330"/>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 name="タイトル 1">
            <a:extLst>
              <a:ext uri="{FF2B5EF4-FFF2-40B4-BE49-F238E27FC236}">
                <a16:creationId xmlns:a16="http://schemas.microsoft.com/office/drawing/2014/main" id="{D703FCBC-B8EB-41B0-AF74-9F99A3D77CB7}"/>
              </a:ext>
            </a:extLst>
          </p:cNvPr>
          <p:cNvSpPr>
            <a:spLocks noGrp="1"/>
          </p:cNvSpPr>
          <p:nvPr>
            <p:ph type="title"/>
          </p:nvPr>
        </p:nvSpPr>
        <p:spPr/>
        <p:txBody>
          <a:bodyPr>
            <a:normAutofit fontScale="90000"/>
          </a:bodyPr>
          <a:lstStyle/>
          <a:p>
            <a:r>
              <a:rPr lang="ja-JP" altLang="en-US" dirty="0"/>
              <a:t>基本原則と個別性への対応</a:t>
            </a:r>
            <a:endParaRPr kumimoji="1" lang="ja-JP" altLang="en-US" dirty="0"/>
          </a:p>
        </p:txBody>
      </p:sp>
      <p:sp>
        <p:nvSpPr>
          <p:cNvPr id="4" name="テキスト ボックス 3">
            <a:extLst>
              <a:ext uri="{FF2B5EF4-FFF2-40B4-BE49-F238E27FC236}">
                <a16:creationId xmlns:a16="http://schemas.microsoft.com/office/drawing/2014/main" id="{D9804E3D-A0C7-4B6A-A44B-74D1F46139F5}"/>
              </a:ext>
            </a:extLst>
          </p:cNvPr>
          <p:cNvSpPr txBox="1"/>
          <p:nvPr/>
        </p:nvSpPr>
        <p:spPr>
          <a:xfrm>
            <a:off x="360001" y="1692000"/>
            <a:ext cx="3972402" cy="43550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a:ln>
                  <a:noFill/>
                </a:ln>
                <a:solidFill>
                  <a:schemeClr val="accent1"/>
                </a:solidFill>
                <a:effectLst/>
                <a:uLnTx/>
                <a:uFillTx/>
                <a:latin typeface="Segoe UI" panose="020B0502040204020203" pitchFamily="34" charset="0"/>
                <a:ea typeface="メイリオ" panose="020B0604030504040204" pitchFamily="50" charset="-128"/>
              </a:rPr>
              <a:t>■</a:t>
            </a:r>
            <a:r>
              <a:rPr kumimoji="1" lang="ja-JP" altLang="en-US" sz="19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rPr>
              <a:t>喀痰吸引</a:t>
            </a:r>
            <a:endParaRPr kumimoji="1" lang="en-US" altLang="ja-JP" sz="19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endParaRPr>
          </a:p>
          <a:p>
            <a:pPr marL="252000" marR="0" lvl="0" indent="-252000" algn="l" defTabSz="9144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rPr>
              <a:t>・吸引圧</a:t>
            </a:r>
            <a:endParaRPr kumimoji="1" lang="en-US" altLang="ja-JP" sz="19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endParaRPr>
          </a:p>
          <a:p>
            <a:pPr marL="252000" marR="0" lvl="0" indent="-252000" algn="l" defTabSz="9144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rPr>
              <a:t>・</a:t>
            </a:r>
            <a:r>
              <a:rPr lang="ja-JP" altLang="en-US" sz="1900" dirty="0">
                <a:solidFill>
                  <a:prstClr val="black"/>
                </a:solidFill>
                <a:latin typeface="Segoe UI" panose="020B0502040204020203" pitchFamily="34" charset="0"/>
                <a:ea typeface="メイリオ" panose="020B0604030504040204" pitchFamily="50" charset="-128"/>
              </a:rPr>
              <a:t>吸引</a:t>
            </a:r>
            <a:r>
              <a:rPr kumimoji="1" lang="ja-JP" altLang="en-US" sz="19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rPr>
              <a:t>カテーテルを入れる長さ</a:t>
            </a:r>
            <a:endParaRPr kumimoji="1" lang="en-US" altLang="ja-JP" sz="19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endParaRPr>
          </a:p>
          <a:p>
            <a:pPr marL="252000" marR="0" lvl="0" indent="-252000" algn="l" defTabSz="914400" rtl="0" eaLnBrk="1" fontAlgn="auto" latinLnBrk="0" hangingPunct="1">
              <a:lnSpc>
                <a:spcPct val="100000"/>
              </a:lnSpc>
              <a:spcBef>
                <a:spcPts val="0"/>
              </a:spcBef>
              <a:spcAft>
                <a:spcPts val="0"/>
              </a:spcAft>
              <a:buClrTx/>
              <a:buSzTx/>
              <a:buFontTx/>
              <a:buNone/>
              <a:tabLst/>
              <a:defRPr/>
            </a:pPr>
            <a:r>
              <a:rPr lang="ja-JP" altLang="en-US" sz="1900" dirty="0">
                <a:solidFill>
                  <a:prstClr val="black"/>
                </a:solidFill>
                <a:latin typeface="Segoe UI" panose="020B0502040204020203" pitchFamily="34" charset="0"/>
                <a:ea typeface="メイリオ" panose="020B0604030504040204" pitchFamily="50" charset="-128"/>
              </a:rPr>
              <a:t>・吸引カテーテルを入れる方向</a:t>
            </a:r>
            <a:endParaRPr kumimoji="1" lang="en-US" altLang="ja-JP" sz="19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endParaRPr>
          </a:p>
          <a:p>
            <a:pPr marL="252000" marR="0" lvl="0" indent="-252000" algn="l" defTabSz="914400" rtl="0" eaLnBrk="1" fontAlgn="auto" latinLnBrk="0" hangingPunct="1">
              <a:lnSpc>
                <a:spcPct val="100000"/>
              </a:lnSpc>
              <a:spcBef>
                <a:spcPts val="0"/>
              </a:spcBef>
              <a:spcAft>
                <a:spcPts val="0"/>
              </a:spcAft>
              <a:buClrTx/>
              <a:buSzTx/>
              <a:buFontTx/>
              <a:buNone/>
              <a:tabLst/>
              <a:defRPr/>
            </a:pPr>
            <a:r>
              <a:rPr lang="ja-JP" altLang="en-US" sz="1900" dirty="0">
                <a:solidFill>
                  <a:prstClr val="black"/>
                </a:solidFill>
                <a:latin typeface="Segoe UI" panose="020B0502040204020203" pitchFamily="34" charset="0"/>
                <a:ea typeface="メイリオ" panose="020B0604030504040204" pitchFamily="50" charset="-128"/>
              </a:rPr>
              <a:t>・</a:t>
            </a:r>
            <a:r>
              <a:rPr kumimoji="1" lang="ja-JP" altLang="en-US" sz="19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rPr>
              <a:t>必要最小限の吸引とするための</a:t>
            </a:r>
            <a:r>
              <a:rPr kumimoji="1" lang="ja-JP" altLang="en-US" sz="19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対応</a:t>
            </a:r>
            <a:r>
              <a:rPr kumimoji="1" lang="ja-JP" altLang="en-US" sz="16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（姿勢調整、水分補給等）</a:t>
            </a:r>
            <a:r>
              <a:rPr kumimoji="1" lang="ja-JP" altLang="en-US" sz="19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／等</a:t>
            </a:r>
            <a:endParaRPr kumimoji="1" lang="en-US" altLang="ja-JP" sz="19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lvl="0">
              <a:spcBef>
                <a:spcPts val="600"/>
              </a:spcBef>
              <a:defRPr/>
            </a:pPr>
            <a:r>
              <a:rPr lang="ja-JP" altLang="en-US" sz="1900" dirty="0">
                <a:solidFill>
                  <a:schemeClr val="accent1"/>
                </a:solidFill>
                <a:latin typeface="Segoe UI" panose="020B0502040204020203" pitchFamily="34" charset="0"/>
                <a:ea typeface="メイリオ" panose="020B0604030504040204" pitchFamily="50" charset="-128"/>
              </a:rPr>
              <a:t>■</a:t>
            </a:r>
            <a:r>
              <a:rPr kumimoji="1" lang="ja-JP" altLang="en-US" sz="19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rPr>
              <a:t>経管栄養</a:t>
            </a:r>
            <a:endParaRPr kumimoji="1" lang="en-US" altLang="ja-JP" sz="19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endParaRPr>
          </a:p>
          <a:p>
            <a:pPr marL="252000" marR="0" lvl="0" indent="-252000" algn="l" defTabSz="9144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rPr>
              <a:t>・栄養剤の温度</a:t>
            </a:r>
            <a:endParaRPr kumimoji="1" lang="en-US" altLang="ja-JP" sz="19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endParaRPr>
          </a:p>
          <a:p>
            <a:pPr marL="252000" marR="0" lvl="0" indent="-252000" algn="l" defTabSz="914400" rtl="0" eaLnBrk="1" fontAlgn="auto" latinLnBrk="0" hangingPunct="1">
              <a:lnSpc>
                <a:spcPct val="100000"/>
              </a:lnSpc>
              <a:spcBef>
                <a:spcPts val="0"/>
              </a:spcBef>
              <a:spcAft>
                <a:spcPts val="0"/>
              </a:spcAft>
              <a:buClrTx/>
              <a:buSzTx/>
              <a:buFontTx/>
              <a:buNone/>
              <a:tabLst/>
              <a:defRPr/>
            </a:pPr>
            <a:r>
              <a:rPr lang="ja-JP" altLang="en-US" sz="1900" dirty="0">
                <a:solidFill>
                  <a:prstClr val="black"/>
                </a:solidFill>
                <a:latin typeface="Segoe UI" panose="020B0502040204020203" pitchFamily="34" charset="0"/>
                <a:ea typeface="メイリオ" panose="020B0604030504040204" pitchFamily="50" charset="-128"/>
              </a:rPr>
              <a:t>・注入速度</a:t>
            </a:r>
            <a:endParaRPr lang="en-US" altLang="ja-JP" sz="1900" dirty="0">
              <a:solidFill>
                <a:prstClr val="black"/>
              </a:solidFill>
              <a:latin typeface="Segoe UI" panose="020B0502040204020203" pitchFamily="34" charset="0"/>
              <a:ea typeface="メイリオ" panose="020B0604030504040204" pitchFamily="50" charset="-128"/>
            </a:endParaRPr>
          </a:p>
          <a:p>
            <a:pPr marL="252000" marR="0" lvl="0" indent="-252000" algn="l" defTabSz="914400"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rPr>
              <a:t>・注入中の体位</a:t>
            </a:r>
            <a:endParaRPr kumimoji="1" lang="en-US" altLang="ja-JP" sz="19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endParaRPr>
          </a:p>
          <a:p>
            <a:pPr marL="252000" lvl="0" indent="-252000">
              <a:defRPr/>
            </a:pPr>
            <a:r>
              <a:rPr lang="ja-JP" altLang="en-US" sz="1900" dirty="0">
                <a:solidFill>
                  <a:prstClr val="black"/>
                </a:solidFill>
                <a:latin typeface="Segoe UI" panose="020B0502040204020203" pitchFamily="34" charset="0"/>
                <a:ea typeface="メイリオ" panose="020B0604030504040204" pitchFamily="50" charset="-128"/>
              </a:rPr>
              <a:t>・中止要件 ／等</a:t>
            </a:r>
            <a:endParaRPr kumimoji="1" lang="en-US" altLang="ja-JP" sz="19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endParaRPr>
          </a:p>
          <a:p>
            <a:pPr lvl="0">
              <a:spcBef>
                <a:spcPts val="600"/>
              </a:spcBef>
              <a:defRPr/>
            </a:pPr>
            <a:r>
              <a:rPr lang="ja-JP" altLang="en-US" sz="1900" dirty="0">
                <a:solidFill>
                  <a:schemeClr val="accent1"/>
                </a:solidFill>
                <a:latin typeface="Segoe UI" panose="020B0502040204020203" pitchFamily="34" charset="0"/>
                <a:ea typeface="メイリオ" panose="020B0604030504040204" pitchFamily="50" charset="-128"/>
              </a:rPr>
              <a:t>■</a:t>
            </a:r>
            <a:r>
              <a:rPr lang="ja-JP" altLang="en-US" sz="1900" dirty="0">
                <a:solidFill>
                  <a:prstClr val="black"/>
                </a:solidFill>
                <a:latin typeface="Segoe UI" panose="020B0502040204020203" pitchFamily="34" charset="0"/>
                <a:ea typeface="メイリオ" panose="020B0604030504040204" pitchFamily="50" charset="-128"/>
              </a:rPr>
              <a:t>喀痰吸引・経管栄養 共通</a:t>
            </a:r>
            <a:endParaRPr kumimoji="1" lang="en-US" altLang="ja-JP" sz="19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endParaRPr>
          </a:p>
          <a:p>
            <a:pPr marL="252000" lvl="0" indent="-252000">
              <a:defRPr/>
            </a:pPr>
            <a:r>
              <a:rPr lang="ja-JP" altLang="en-US" sz="1900" dirty="0">
                <a:solidFill>
                  <a:prstClr val="black"/>
                </a:solidFill>
                <a:latin typeface="Segoe UI" panose="020B0502040204020203" pitchFamily="34" charset="0"/>
                <a:ea typeface="メイリオ" panose="020B0604030504040204" pitchFamily="50" charset="-128"/>
              </a:rPr>
              <a:t>・清潔操作／等</a:t>
            </a:r>
            <a:endParaRPr lang="en-US" altLang="ja-JP" sz="1900" dirty="0">
              <a:solidFill>
                <a:prstClr val="black"/>
              </a:solidFill>
              <a:latin typeface="Segoe UI" panose="020B0502040204020203" pitchFamily="34" charset="0"/>
              <a:ea typeface="メイリオ" panose="020B0604030504040204" pitchFamily="50" charset="-128"/>
            </a:endParaRPr>
          </a:p>
          <a:p>
            <a:pPr marL="252000" marR="0" lvl="0" indent="-252000" algn="l" defTabSz="9144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p:txBody>
      </p:sp>
      <p:sp>
        <p:nvSpPr>
          <p:cNvPr id="14" name="正方形/長方形 13">
            <a:extLst>
              <a:ext uri="{FF2B5EF4-FFF2-40B4-BE49-F238E27FC236}">
                <a16:creationId xmlns:a16="http://schemas.microsoft.com/office/drawing/2014/main" id="{B1B45656-B5A2-458A-8755-CE897E138C63}"/>
              </a:ext>
            </a:extLst>
          </p:cNvPr>
          <p:cNvSpPr/>
          <p:nvPr/>
        </p:nvSpPr>
        <p:spPr>
          <a:xfrm>
            <a:off x="4644257" y="1412776"/>
            <a:ext cx="4104456" cy="259777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0" name="テキスト ボックス 9">
            <a:extLst>
              <a:ext uri="{FF2B5EF4-FFF2-40B4-BE49-F238E27FC236}">
                <a16:creationId xmlns:a16="http://schemas.microsoft.com/office/drawing/2014/main" id="{78C7AFA4-983B-431A-81E4-2103FA58CE93}"/>
              </a:ext>
            </a:extLst>
          </p:cNvPr>
          <p:cNvSpPr txBox="1"/>
          <p:nvPr/>
        </p:nvSpPr>
        <p:spPr>
          <a:xfrm>
            <a:off x="355654" y="1207467"/>
            <a:ext cx="3852000" cy="4320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chemeClr val="bg1"/>
                </a:solidFill>
                <a:effectLst/>
                <a:uLnTx/>
                <a:uFillTx/>
                <a:latin typeface="Segoe UI" panose="020B0502040204020203" pitchFamily="34" charset="0"/>
                <a:ea typeface="メイリオ" panose="020B0604030504040204" pitchFamily="50" charset="-128"/>
                <a:cs typeface="+mn-cs"/>
              </a:rPr>
              <a:t>基本原則に</a:t>
            </a:r>
            <a:r>
              <a:rPr lang="ja-JP" altLang="en-US" sz="2400" b="1" dirty="0">
                <a:solidFill>
                  <a:schemeClr val="bg1"/>
                </a:solidFill>
                <a:latin typeface="Segoe UI" panose="020B0502040204020203" pitchFamily="34" charset="0"/>
                <a:ea typeface="メイリオ" panose="020B0604030504040204" pitchFamily="50" charset="-128"/>
              </a:rPr>
              <a:t>従った対応</a:t>
            </a:r>
            <a:endParaRPr kumimoji="1" lang="ja-JP" altLang="en-US" sz="2400" b="1" i="0" u="none" strike="noStrike" kern="1200" cap="none" spc="0" normalizeH="0" baseline="0" noProof="0" dirty="0">
              <a:ln>
                <a:noFill/>
              </a:ln>
              <a:solidFill>
                <a:schemeClr val="bg1"/>
              </a:solidFill>
              <a:effectLst/>
              <a:uLnTx/>
              <a:uFillTx/>
              <a:latin typeface="Segoe UI" panose="020B0502040204020203" pitchFamily="34" charset="0"/>
              <a:ea typeface="メイリオ" panose="020B0604030504040204" pitchFamily="50" charset="-128"/>
              <a:cs typeface="+mn-cs"/>
            </a:endParaRPr>
          </a:p>
        </p:txBody>
      </p:sp>
      <p:sp>
        <p:nvSpPr>
          <p:cNvPr id="11" name="テキスト ボックス 10">
            <a:extLst>
              <a:ext uri="{FF2B5EF4-FFF2-40B4-BE49-F238E27FC236}">
                <a16:creationId xmlns:a16="http://schemas.microsoft.com/office/drawing/2014/main" id="{EE7891D9-944B-4D5A-A122-62D530A7902F}"/>
              </a:ext>
            </a:extLst>
          </p:cNvPr>
          <p:cNvSpPr txBox="1"/>
          <p:nvPr/>
        </p:nvSpPr>
        <p:spPr>
          <a:xfrm>
            <a:off x="4644257" y="1170517"/>
            <a:ext cx="4104000" cy="432000"/>
          </a:xfrm>
          <a:prstGeom prst="roundRect">
            <a:avLst/>
          </a:prstGeom>
        </p:spPr>
        <p:style>
          <a:lnRef idx="2">
            <a:schemeClr val="accent2"/>
          </a:lnRef>
          <a:fillRef idx="1">
            <a:schemeClr val="lt1"/>
          </a:fillRef>
          <a:effectRef idx="0">
            <a:schemeClr val="accent2"/>
          </a:effectRef>
          <a:fontRef idx="minor">
            <a:schemeClr val="dk1"/>
          </a:fontRef>
        </p:style>
        <p:txBody>
          <a:bodyPr wrap="square" tIns="72000" bIns="0"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mn-cs"/>
              </a:rPr>
              <a:t>個別性への対応</a:t>
            </a:r>
          </a:p>
        </p:txBody>
      </p:sp>
      <p:sp>
        <p:nvSpPr>
          <p:cNvPr id="18" name="テキスト ボックス 17">
            <a:extLst>
              <a:ext uri="{FF2B5EF4-FFF2-40B4-BE49-F238E27FC236}">
                <a16:creationId xmlns:a16="http://schemas.microsoft.com/office/drawing/2014/main" id="{1425BF0E-0A23-4951-A303-1F56C208D0FE}"/>
              </a:ext>
            </a:extLst>
          </p:cNvPr>
          <p:cNvSpPr txBox="1"/>
          <p:nvPr/>
        </p:nvSpPr>
        <p:spPr>
          <a:xfrm>
            <a:off x="4788273" y="4896156"/>
            <a:ext cx="3877985" cy="1077218"/>
          </a:xfrm>
          <a:prstGeom prst="rect">
            <a:avLst/>
          </a:prstGeom>
          <a:noFill/>
        </p:spPr>
        <p:txBody>
          <a:bodyPr wrap="none" rtlCol="0">
            <a:spAutoFit/>
          </a:bodyPr>
          <a:lstStyle/>
          <a:p>
            <a:pPr marL="252000" marR="0" lvl="0" indent="-25200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・対象者の様子がいつもと違う時の対応</a:t>
            </a:r>
            <a:endParaRPr kumimoji="1" lang="en-US" altLang="ja-JP" sz="16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252000" marR="0" lvl="0" indent="-252000" algn="l" defTabSz="914400" rtl="0" eaLnBrk="1" fontAlgn="auto" latinLnBrk="0" hangingPunct="1">
              <a:lnSpc>
                <a:spcPct val="100000"/>
              </a:lnSpc>
              <a:spcBef>
                <a:spcPts val="0"/>
              </a:spcBef>
              <a:spcAft>
                <a:spcPts val="0"/>
              </a:spcAft>
              <a:buClrTx/>
              <a:buSzTx/>
              <a:buFontTx/>
              <a:buNone/>
              <a:tabLst/>
              <a:defRPr/>
            </a:pPr>
            <a:r>
              <a:rPr lang="ja-JP" altLang="en-US" sz="1600" dirty="0">
                <a:solidFill>
                  <a:prstClr val="black"/>
                </a:solidFill>
                <a:latin typeface="Segoe UI" panose="020B0502040204020203" pitchFamily="34" charset="0"/>
                <a:ea typeface="メイリオ" panose="020B0604030504040204" pitchFamily="50" charset="-128"/>
              </a:rPr>
              <a:t>・対象者が急変した時の対応</a:t>
            </a:r>
            <a:endParaRPr kumimoji="1" lang="en-US" altLang="ja-JP" sz="16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252000" marR="0" lvl="0" indent="-25200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・災害が起きた場合の対応</a:t>
            </a:r>
            <a:r>
              <a:rPr lang="ja-JP" altLang="en-US" sz="1600" dirty="0">
                <a:solidFill>
                  <a:prstClr val="black"/>
                </a:solidFill>
                <a:latin typeface="Segoe UI" panose="020B0502040204020203" pitchFamily="34" charset="0"/>
                <a:ea typeface="メイリオ" panose="020B0604030504040204" pitchFamily="50" charset="-128"/>
              </a:rPr>
              <a:t>（</a:t>
            </a:r>
            <a:r>
              <a:rPr kumimoji="1" lang="ja-JP" altLang="en-US" sz="16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停電など）</a:t>
            </a:r>
            <a:endParaRPr kumimoji="1" lang="en-US" altLang="ja-JP" sz="16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p:txBody>
      </p:sp>
      <p:sp>
        <p:nvSpPr>
          <p:cNvPr id="21" name="テキスト ボックス 20">
            <a:extLst>
              <a:ext uri="{FF2B5EF4-FFF2-40B4-BE49-F238E27FC236}">
                <a16:creationId xmlns:a16="http://schemas.microsoft.com/office/drawing/2014/main" id="{11057CA2-7C6E-434C-9A5B-C2692DE6B149}"/>
              </a:ext>
            </a:extLst>
          </p:cNvPr>
          <p:cNvSpPr txBox="1"/>
          <p:nvPr/>
        </p:nvSpPr>
        <p:spPr>
          <a:xfrm>
            <a:off x="4680000" y="5832000"/>
            <a:ext cx="42883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1" dirty="0">
                <a:solidFill>
                  <a:schemeClr val="accent1">
                    <a:lumMod val="50000"/>
                  </a:schemeClr>
                </a:solidFill>
                <a:latin typeface="Segoe UI" panose="020B0502040204020203" pitchFamily="34" charset="0"/>
                <a:ea typeface="メイリオ" panose="020B0604030504040204" pitchFamily="50" charset="-128"/>
              </a:rPr>
              <a:t>対応方法を予め確認しておき、発生時には医師・看護師と連携して</a:t>
            </a:r>
            <a:r>
              <a:rPr kumimoji="1" lang="ja-JP" altLang="en-US" b="1" i="0" u="none" strike="noStrike" kern="1200" cap="none" spc="0" normalizeH="0" baseline="0" noProof="0" dirty="0">
                <a:ln>
                  <a:noFill/>
                </a:ln>
                <a:solidFill>
                  <a:schemeClr val="accent1">
                    <a:lumMod val="50000"/>
                  </a:schemeClr>
                </a:solidFill>
                <a:effectLst/>
                <a:uLnTx/>
                <a:uFillTx/>
                <a:latin typeface="Segoe UI" panose="020B0502040204020203" pitchFamily="34" charset="0"/>
                <a:ea typeface="メイリオ" panose="020B0604030504040204" pitchFamily="50" charset="-128"/>
                <a:cs typeface="+mn-cs"/>
              </a:rPr>
              <a:t>対応</a:t>
            </a:r>
          </a:p>
        </p:txBody>
      </p:sp>
      <p:sp>
        <p:nvSpPr>
          <p:cNvPr id="22" name="テキスト ボックス 21">
            <a:extLst>
              <a:ext uri="{FF2B5EF4-FFF2-40B4-BE49-F238E27FC236}">
                <a16:creationId xmlns:a16="http://schemas.microsoft.com/office/drawing/2014/main" id="{D96D26A5-F989-43A0-908B-03151CD2BCAC}"/>
              </a:ext>
            </a:extLst>
          </p:cNvPr>
          <p:cNvSpPr txBox="1"/>
          <p:nvPr/>
        </p:nvSpPr>
        <p:spPr>
          <a:xfrm>
            <a:off x="601463" y="6030000"/>
            <a:ext cx="336038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200" b="1" dirty="0">
                <a:solidFill>
                  <a:schemeClr val="accent1">
                    <a:lumMod val="50000"/>
                  </a:schemeClr>
                </a:solidFill>
                <a:latin typeface="Segoe UI" panose="020B0502040204020203" pitchFamily="34" charset="0"/>
                <a:ea typeface="メイリオ" panose="020B0604030504040204" pitchFamily="50" charset="-128"/>
              </a:rPr>
              <a:t>本研修で基本原則を習得</a:t>
            </a:r>
            <a:endParaRPr kumimoji="1" lang="ja-JP" altLang="en-US" sz="2200" b="1" i="0" u="none" strike="noStrike" kern="1200" cap="none" spc="0" normalizeH="0" baseline="0" noProof="0" dirty="0">
              <a:ln>
                <a:noFill/>
              </a:ln>
              <a:solidFill>
                <a:schemeClr val="accent1">
                  <a:lumMod val="50000"/>
                </a:schemeClr>
              </a:solidFill>
              <a:effectLst/>
              <a:uLnTx/>
              <a:uFillTx/>
              <a:latin typeface="Segoe UI" panose="020B0502040204020203" pitchFamily="34" charset="0"/>
              <a:ea typeface="メイリオ" panose="020B0604030504040204" pitchFamily="50" charset="-128"/>
            </a:endParaRPr>
          </a:p>
        </p:txBody>
      </p:sp>
      <p:sp>
        <p:nvSpPr>
          <p:cNvPr id="7" name="二等辺三角形 6">
            <a:extLst>
              <a:ext uri="{FF2B5EF4-FFF2-40B4-BE49-F238E27FC236}">
                <a16:creationId xmlns:a16="http://schemas.microsoft.com/office/drawing/2014/main" id="{7E2F3C70-2920-4B03-BC7A-5594AD7783FC}"/>
              </a:ext>
            </a:extLst>
          </p:cNvPr>
          <p:cNvSpPr/>
          <p:nvPr/>
        </p:nvSpPr>
        <p:spPr>
          <a:xfrm flipV="1">
            <a:off x="913502" y="5733256"/>
            <a:ext cx="2736304" cy="280231"/>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二等辺三角形 22">
            <a:extLst>
              <a:ext uri="{FF2B5EF4-FFF2-40B4-BE49-F238E27FC236}">
                <a16:creationId xmlns:a16="http://schemas.microsoft.com/office/drawing/2014/main" id="{A2EE4D7A-C501-4960-B314-329C192B0658}"/>
              </a:ext>
            </a:extLst>
          </p:cNvPr>
          <p:cNvSpPr/>
          <p:nvPr/>
        </p:nvSpPr>
        <p:spPr>
          <a:xfrm flipV="1">
            <a:off x="5897548" y="3429000"/>
            <a:ext cx="1597875" cy="233781"/>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テキスト ボックス 28">
            <a:extLst>
              <a:ext uri="{FF2B5EF4-FFF2-40B4-BE49-F238E27FC236}">
                <a16:creationId xmlns:a16="http://schemas.microsoft.com/office/drawing/2014/main" id="{F5B8706B-E06C-4714-AFDF-C203DECB9DB7}"/>
              </a:ext>
            </a:extLst>
          </p:cNvPr>
          <p:cNvSpPr txBox="1"/>
          <p:nvPr/>
        </p:nvSpPr>
        <p:spPr>
          <a:xfrm>
            <a:off x="6039118" y="169200"/>
            <a:ext cx="1773242"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4-2.</a:t>
            </a:r>
            <a:r>
              <a:rPr lang="ja-JP" altLang="en-US" sz="1400" b="1" dirty="0">
                <a:solidFill>
                  <a:schemeClr val="bg1"/>
                </a:solidFill>
                <a:latin typeface="游ゴシック" panose="020B0400000000000000" pitchFamily="50" charset="-128"/>
                <a:ea typeface="游ゴシック" panose="020B0400000000000000" pitchFamily="50" charset="-128"/>
              </a:rPr>
              <a:t>喀痰吸引の基本</a:t>
            </a:r>
          </a:p>
        </p:txBody>
      </p:sp>
      <p:sp>
        <p:nvSpPr>
          <p:cNvPr id="16" name="テキスト ボックス 15">
            <a:extLst>
              <a:ext uri="{FF2B5EF4-FFF2-40B4-BE49-F238E27FC236}">
                <a16:creationId xmlns:a16="http://schemas.microsoft.com/office/drawing/2014/main" id="{A2FB4E71-F18F-4DCD-BBCD-B5E6F334C652}"/>
              </a:ext>
            </a:extLst>
          </p:cNvPr>
          <p:cNvSpPr txBox="1"/>
          <p:nvPr/>
        </p:nvSpPr>
        <p:spPr>
          <a:xfrm>
            <a:off x="4788272" y="1656664"/>
            <a:ext cx="3962687"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個々の対象者の</a:t>
            </a:r>
            <a:endParaRPr kumimoji="1" lang="en-US" altLang="ja-JP" sz="16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252000" indent="-252000">
              <a:defRPr/>
            </a:pPr>
            <a:r>
              <a:rPr lang="ja-JP" altLang="en-US" sz="1600" dirty="0">
                <a:solidFill>
                  <a:prstClr val="black"/>
                </a:solidFill>
                <a:latin typeface="Segoe UI" panose="020B0502040204020203" pitchFamily="34" charset="0"/>
                <a:ea typeface="メイリオ" panose="020B0604030504040204" pitchFamily="50" charset="-128"/>
              </a:rPr>
              <a:t>・疾病・障害　・子どもの場合の注意点</a:t>
            </a:r>
            <a:endParaRPr lang="en-US" altLang="ja-JP" sz="1600" dirty="0">
              <a:solidFill>
                <a:prstClr val="black"/>
              </a:solidFill>
              <a:latin typeface="Segoe UI" panose="020B0502040204020203" pitchFamily="34" charset="0"/>
              <a:ea typeface="メイリオ" panose="020B0604030504040204" pitchFamily="50" charset="-128"/>
            </a:endParaRPr>
          </a:p>
          <a:p>
            <a:pPr marL="252000" marR="0" lvl="0" indent="-25200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a:t>
            </a:r>
            <a:r>
              <a:rPr lang="ja-JP" altLang="en-US" sz="1600" dirty="0">
                <a:solidFill>
                  <a:prstClr val="black"/>
                </a:solidFill>
                <a:latin typeface="Segoe UI" panose="020B0502040204020203" pitchFamily="34" charset="0"/>
                <a:ea typeface="メイリオ" panose="020B0604030504040204" pitchFamily="50" charset="-128"/>
              </a:rPr>
              <a:t>気管切開の手術の方法</a:t>
            </a:r>
            <a:endParaRPr lang="en-US" altLang="ja-JP" sz="1600" dirty="0">
              <a:solidFill>
                <a:prstClr val="black"/>
              </a:solidFill>
              <a:latin typeface="Segoe UI" panose="020B0502040204020203" pitchFamily="34" charset="0"/>
              <a:ea typeface="メイリオ" panose="020B0604030504040204" pitchFamily="50" charset="-128"/>
            </a:endParaRPr>
          </a:p>
          <a:p>
            <a:pPr marL="252000" marR="0" lvl="0" indent="-252000" algn="l" defTabSz="914400" rtl="0" eaLnBrk="1" fontAlgn="auto" latinLnBrk="0" hangingPunct="1">
              <a:lnSpc>
                <a:spcPct val="100000"/>
              </a:lnSpc>
              <a:spcBef>
                <a:spcPts val="0"/>
              </a:spcBef>
              <a:spcAft>
                <a:spcPts val="0"/>
              </a:spcAft>
              <a:buClrTx/>
              <a:buSzTx/>
              <a:buFontTx/>
              <a:buNone/>
              <a:tabLst/>
              <a:defRPr/>
            </a:pPr>
            <a:r>
              <a:rPr lang="ja-JP" altLang="en-US" sz="1600" dirty="0">
                <a:solidFill>
                  <a:prstClr val="black"/>
                </a:solidFill>
                <a:latin typeface="Segoe UI" panose="020B0502040204020203" pitchFamily="34" charset="0"/>
                <a:ea typeface="メイリオ" panose="020B0604030504040204" pitchFamily="50" charset="-128"/>
              </a:rPr>
              <a:t>・気管カニューレの種類</a:t>
            </a:r>
            <a:endParaRPr lang="en-US" altLang="ja-JP" sz="1600" dirty="0">
              <a:solidFill>
                <a:prstClr val="black"/>
              </a:solidFill>
              <a:latin typeface="Segoe UI" panose="020B0502040204020203" pitchFamily="34" charset="0"/>
              <a:ea typeface="メイリオ" panose="020B0604030504040204" pitchFamily="50" charset="-128"/>
            </a:endParaRPr>
          </a:p>
          <a:p>
            <a:pPr marL="252000" marR="0" lvl="0" indent="-252000" algn="l" defTabSz="914400" rtl="0" eaLnBrk="1" fontAlgn="auto" latinLnBrk="0" hangingPunct="1">
              <a:lnSpc>
                <a:spcPct val="100000"/>
              </a:lnSpc>
              <a:spcBef>
                <a:spcPts val="0"/>
              </a:spcBef>
              <a:spcAft>
                <a:spcPts val="0"/>
              </a:spcAft>
              <a:buClrTx/>
              <a:buSzTx/>
              <a:buFontTx/>
              <a:buNone/>
              <a:tabLst/>
              <a:defRPr/>
            </a:pPr>
            <a:r>
              <a:rPr lang="ja-JP" altLang="en-US" sz="1600" dirty="0">
                <a:solidFill>
                  <a:prstClr val="black"/>
                </a:solidFill>
                <a:latin typeface="Segoe UI" panose="020B0502040204020203" pitchFamily="34" charset="0"/>
                <a:ea typeface="メイリオ" panose="020B0604030504040204" pitchFamily="50" charset="-128"/>
              </a:rPr>
              <a:t>・栄養剤の温度の好み</a:t>
            </a:r>
            <a:endParaRPr lang="en-US" altLang="ja-JP" sz="1600" dirty="0">
              <a:solidFill>
                <a:prstClr val="black"/>
              </a:solidFill>
              <a:latin typeface="Segoe UI" panose="020B0502040204020203" pitchFamily="34" charset="0"/>
              <a:ea typeface="メイリオ" panose="020B0604030504040204" pitchFamily="50" charset="-128"/>
            </a:endParaRPr>
          </a:p>
          <a:p>
            <a:pPr marL="252000" marR="0" lvl="0" indent="-252000" algn="l" defTabSz="914400" rtl="0" eaLnBrk="1" fontAlgn="auto" latinLnBrk="0" hangingPunct="1">
              <a:lnSpc>
                <a:spcPct val="100000"/>
              </a:lnSpc>
              <a:spcBef>
                <a:spcPts val="0"/>
              </a:spcBef>
              <a:spcAft>
                <a:spcPts val="0"/>
              </a:spcAft>
              <a:buClrTx/>
              <a:buSzTx/>
              <a:buFontTx/>
              <a:buNone/>
              <a:tabLst/>
              <a:defRPr/>
            </a:pPr>
            <a:r>
              <a:rPr lang="ja-JP" altLang="en-US" sz="1600" dirty="0">
                <a:solidFill>
                  <a:prstClr val="black"/>
                </a:solidFill>
                <a:latin typeface="Segoe UI" panose="020B0502040204020203" pitchFamily="34" charset="0"/>
                <a:ea typeface="メイリオ" panose="020B0604030504040204" pitchFamily="50" charset="-128"/>
              </a:rPr>
              <a:t>・家族が慣れている方法／等</a:t>
            </a:r>
            <a:endParaRPr kumimoji="1" lang="en-US" altLang="ja-JP" sz="16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252000" marR="0" lvl="0" indent="-25200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に応じた対応</a:t>
            </a:r>
          </a:p>
        </p:txBody>
      </p:sp>
      <p:sp>
        <p:nvSpPr>
          <p:cNvPr id="26" name="十字形 25">
            <a:extLst>
              <a:ext uri="{FF2B5EF4-FFF2-40B4-BE49-F238E27FC236}">
                <a16:creationId xmlns:a16="http://schemas.microsoft.com/office/drawing/2014/main" id="{8323241D-A82D-4BE9-8CE4-1F15D449398C}"/>
              </a:ext>
            </a:extLst>
          </p:cNvPr>
          <p:cNvSpPr/>
          <p:nvPr/>
        </p:nvSpPr>
        <p:spPr>
          <a:xfrm>
            <a:off x="4105339" y="2515195"/>
            <a:ext cx="682685" cy="625773"/>
          </a:xfrm>
          <a:prstGeom prst="plus">
            <a:avLst>
              <a:gd name="adj" fmla="val 3951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十字形 26">
            <a:extLst>
              <a:ext uri="{FF2B5EF4-FFF2-40B4-BE49-F238E27FC236}">
                <a16:creationId xmlns:a16="http://schemas.microsoft.com/office/drawing/2014/main" id="{8323241D-A82D-4BE9-8CE4-1F15D449398C}"/>
              </a:ext>
            </a:extLst>
          </p:cNvPr>
          <p:cNvSpPr/>
          <p:nvPr/>
        </p:nvSpPr>
        <p:spPr>
          <a:xfrm>
            <a:off x="6444208" y="3933056"/>
            <a:ext cx="521113" cy="477670"/>
          </a:xfrm>
          <a:prstGeom prst="plus">
            <a:avLst>
              <a:gd name="adj" fmla="val 3951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スライド番号プレースホルダー 1">
            <a:extLst>
              <a:ext uri="{FF2B5EF4-FFF2-40B4-BE49-F238E27FC236}">
                <a16:creationId xmlns:a16="http://schemas.microsoft.com/office/drawing/2014/main" id="{4BC06645-9A21-4330-BB9E-2811FA87D05C}"/>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75</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custDataLst>
      <p:tags r:id="rId1"/>
    </p:custDataLst>
    <p:extLst>
      <p:ext uri="{BB962C8B-B14F-4D97-AF65-F5344CB8AC3E}">
        <p14:creationId xmlns:p14="http://schemas.microsoft.com/office/powerpoint/2010/main" val="789281334"/>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F2C850-5D90-4D46-94D7-6DE66D98C499}"/>
              </a:ext>
            </a:extLst>
          </p:cNvPr>
          <p:cNvSpPr>
            <a:spLocks noGrp="1"/>
          </p:cNvSpPr>
          <p:nvPr>
            <p:ph type="title"/>
          </p:nvPr>
        </p:nvSpPr>
        <p:spPr/>
        <p:txBody>
          <a:bodyPr>
            <a:normAutofit fontScale="90000"/>
          </a:bodyPr>
          <a:lstStyle/>
          <a:p>
            <a:r>
              <a:rPr lang="ja-JP" altLang="en-US" dirty="0"/>
              <a:t>口腔内・鼻腔内吸引の注意点</a:t>
            </a:r>
            <a:endParaRPr kumimoji="1" lang="ja-JP" altLang="en-US" dirty="0"/>
          </a:p>
        </p:txBody>
      </p:sp>
      <p:sp>
        <p:nvSpPr>
          <p:cNvPr id="4" name="テキスト ボックス 3">
            <a:extLst>
              <a:ext uri="{FF2B5EF4-FFF2-40B4-BE49-F238E27FC236}">
                <a16:creationId xmlns:a16="http://schemas.microsoft.com/office/drawing/2014/main" id="{B1DC01C7-F991-40D9-A088-F4BCA1A47E79}"/>
              </a:ext>
            </a:extLst>
          </p:cNvPr>
          <p:cNvSpPr txBox="1"/>
          <p:nvPr/>
        </p:nvSpPr>
        <p:spPr>
          <a:xfrm>
            <a:off x="360000" y="1260000"/>
            <a:ext cx="8640960" cy="517064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適正な方向に挿入する、無理をしない</a:t>
            </a:r>
            <a:endParaRPr kumimoji="1" lang="en-US" altLang="ja-JP" sz="2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20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吸引カテーテルを上に向けて入れない</a:t>
            </a:r>
            <a:endParaRPr kumimoji="1" lang="en-US" altLang="ja-JP" sz="20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20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狭い方の鼻からは無理に吸引しない</a:t>
            </a:r>
            <a:endParaRPr kumimoji="1" lang="en-US" altLang="ja-JP" sz="20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20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進入しにくい時（抵抗を感じる時）には無理に入れない</a:t>
            </a:r>
            <a:endParaRPr kumimoji="1" lang="en-US" altLang="ja-JP" sz="20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2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吸引カテーテルを入れる長さを適正にする</a:t>
            </a:r>
            <a:endParaRPr kumimoji="1" lang="en-US" altLang="ja-JP" sz="2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20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各対象者について、何</a:t>
            </a:r>
            <a:r>
              <a:rPr kumimoji="1" lang="en-US" altLang="ja-JP" sz="20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cm</a:t>
            </a:r>
            <a:r>
              <a:rPr kumimoji="1" lang="ja-JP" altLang="en-US" sz="2000" b="0" i="0" u="none" strike="noStrike" kern="1200" cap="none" spc="0" normalizeH="0" baseline="0" noProof="0" dirty="0" err="1">
                <a:ln>
                  <a:noFill/>
                </a:ln>
                <a:solidFill>
                  <a:prstClr val="black"/>
                </a:solidFill>
                <a:effectLst/>
                <a:uLnTx/>
                <a:uFillTx/>
                <a:latin typeface="Segoe UI" panose="020B0502040204020203" pitchFamily="34" charset="0"/>
                <a:ea typeface="メイリオ" panose="020B0604030504040204" pitchFamily="50" charset="-128"/>
                <a:cs typeface="+mn-cs"/>
              </a:rPr>
              <a:t>まで</a:t>
            </a:r>
            <a:r>
              <a:rPr kumimoji="1" lang="ja-JP" altLang="en-US" sz="20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吸引カテーテルを挿入して良いか、主治医の指示の確認、家族への確認・取り決めをしておく。</a:t>
            </a:r>
            <a:endParaRPr kumimoji="1" lang="en-US" altLang="ja-JP" sz="20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2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適正な吸引圧</a:t>
            </a:r>
            <a:endParaRPr kumimoji="1" lang="en-US" altLang="ja-JP" sz="2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20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目安は</a:t>
            </a:r>
            <a:r>
              <a:rPr kumimoji="1" lang="en-US" altLang="ja-JP" sz="2000" b="1" i="0" u="sng"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mn-cs"/>
              </a:rPr>
              <a:t>20kPa</a:t>
            </a:r>
            <a:r>
              <a:rPr kumimoji="1" lang="ja-JP" altLang="en-US" sz="2000" b="1" i="0" u="sng"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mn-cs"/>
              </a:rPr>
              <a:t>（</a:t>
            </a:r>
            <a:r>
              <a:rPr kumimoji="1" lang="en-US" altLang="ja-JP" sz="2000" b="1" i="0" u="sng"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mn-cs"/>
              </a:rPr>
              <a:t>15cmHg</a:t>
            </a:r>
            <a:r>
              <a:rPr kumimoji="1" lang="ja-JP" altLang="en-US" sz="2000" b="1" i="0" u="sng"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mn-cs"/>
              </a:rPr>
              <a:t>） をこえないように</a:t>
            </a:r>
            <a:endParaRPr kumimoji="1" lang="en-US" altLang="ja-JP" sz="2000" b="1" i="0" u="sng"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mn-cs"/>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20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圧をかけるのを徐々に行う　</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2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清潔操作　</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20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実施前の手洗い</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20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非滅菌のビニール手袋を装着する（毎回、廃棄）</a:t>
            </a:r>
            <a:endParaRPr kumimoji="1" lang="en-US" altLang="ja-JP" sz="20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1" lang="ja-JP" altLang="en-US" sz="20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実施後に手洗い</a:t>
            </a:r>
          </a:p>
          <a:p>
            <a:pPr marL="285750" marR="0" lvl="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22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食べたり、注入した後に、すぐ吸引するのは極力避ける</a:t>
            </a:r>
          </a:p>
        </p:txBody>
      </p:sp>
      <p:sp>
        <p:nvSpPr>
          <p:cNvPr id="8" name="テキスト ボックス 7">
            <a:extLst>
              <a:ext uri="{FF2B5EF4-FFF2-40B4-BE49-F238E27FC236}">
                <a16:creationId xmlns:a16="http://schemas.microsoft.com/office/drawing/2014/main" id="{00E1A2BE-BA53-49E5-BDA9-0DF175E92A55}"/>
              </a:ext>
            </a:extLst>
          </p:cNvPr>
          <p:cNvSpPr txBox="1"/>
          <p:nvPr/>
        </p:nvSpPr>
        <p:spPr>
          <a:xfrm>
            <a:off x="5681012" y="169200"/>
            <a:ext cx="2491388"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4-3.</a:t>
            </a:r>
            <a:r>
              <a:rPr lang="ja-JP" altLang="en-US" sz="1400" b="1" dirty="0">
                <a:solidFill>
                  <a:schemeClr val="bg1"/>
                </a:solidFill>
                <a:latin typeface="游ゴシック" panose="020B0400000000000000" pitchFamily="50" charset="-128"/>
                <a:ea typeface="游ゴシック" panose="020B0400000000000000" pitchFamily="50" charset="-128"/>
              </a:rPr>
              <a:t>喀痰吸引のコツと注意点</a:t>
            </a:r>
          </a:p>
        </p:txBody>
      </p:sp>
      <p:sp>
        <p:nvSpPr>
          <p:cNvPr id="6" name="テキスト ボックス 5">
            <a:extLst>
              <a:ext uri="{FF2B5EF4-FFF2-40B4-BE49-F238E27FC236}">
                <a16:creationId xmlns:a16="http://schemas.microsoft.com/office/drawing/2014/main" id="{93F92341-FEE5-4144-8FB3-71588FE8C399}"/>
              </a:ext>
            </a:extLst>
          </p:cNvPr>
          <p:cNvSpPr txBox="1"/>
          <p:nvPr/>
        </p:nvSpPr>
        <p:spPr>
          <a:xfrm>
            <a:off x="360000" y="6386845"/>
            <a:ext cx="8388713" cy="138499"/>
          </a:xfrm>
          <a:prstGeom prst="rect">
            <a:avLst/>
          </a:prstGeom>
          <a:noFill/>
        </p:spPr>
        <p:txBody>
          <a:bodyPr wrap="square" lIns="0" tIns="0" rIns="0" bIns="0" rtlCol="0">
            <a:spAutoFit/>
          </a:bodyPr>
          <a:lstStyle/>
          <a:p>
            <a:r>
              <a:rPr lang="ja-JP" altLang="en-US" sz="900" dirty="0">
                <a:latin typeface="Segoe UI" panose="020B0502040204020203" pitchFamily="34" charset="0"/>
                <a:ea typeface="メイリオ" panose="020B0604030504040204" pitchFamily="50" charset="-128"/>
              </a:rPr>
              <a:t>出典）文部科学省「特別支援学校における介護職員等によるたんの吸引等（特定の者対象）研修テキスト」（平成</a:t>
            </a:r>
            <a:r>
              <a:rPr lang="en-US" altLang="ja-JP" sz="900" dirty="0">
                <a:latin typeface="Segoe UI" panose="020B0502040204020203" pitchFamily="34" charset="0"/>
                <a:ea typeface="メイリオ" panose="020B0604030504040204" pitchFamily="50" charset="-128"/>
              </a:rPr>
              <a:t>24</a:t>
            </a:r>
            <a:r>
              <a:rPr lang="ja-JP" altLang="en-US" sz="900" dirty="0">
                <a:latin typeface="Segoe UI" panose="020B0502040204020203" pitchFamily="34" charset="0"/>
                <a:ea typeface="メイリオ" panose="020B0604030504040204" pitchFamily="50" charset="-128"/>
              </a:rPr>
              <a:t>年</a:t>
            </a:r>
            <a:r>
              <a:rPr lang="en-US" altLang="ja-JP" sz="900" dirty="0">
                <a:latin typeface="Segoe UI" panose="020B0502040204020203" pitchFamily="34" charset="0"/>
                <a:ea typeface="メイリオ" panose="020B0604030504040204" pitchFamily="50" charset="-128"/>
              </a:rPr>
              <a:t>3</a:t>
            </a:r>
            <a:r>
              <a:rPr lang="ja-JP" altLang="en-US" sz="900" dirty="0">
                <a:latin typeface="Segoe UI" panose="020B0502040204020203" pitchFamily="34" charset="0"/>
                <a:ea typeface="メイリオ" panose="020B0604030504040204" pitchFamily="50" charset="-128"/>
              </a:rPr>
              <a:t>月）を一部改変</a:t>
            </a:r>
            <a:endParaRPr kumimoji="1" lang="ja-JP" altLang="en-US" sz="900" dirty="0">
              <a:latin typeface="Segoe UI" panose="020B0502040204020203" pitchFamily="34" charset="0"/>
              <a:ea typeface="メイリオ" panose="020B0604030504040204" pitchFamily="50" charset="-128"/>
            </a:endParaRPr>
          </a:p>
        </p:txBody>
      </p:sp>
      <p:sp>
        <p:nvSpPr>
          <p:cNvPr id="7" name="スライド番号プレースホルダー 1">
            <a:extLst>
              <a:ext uri="{FF2B5EF4-FFF2-40B4-BE49-F238E27FC236}">
                <a16:creationId xmlns:a16="http://schemas.microsoft.com/office/drawing/2014/main" id="{CB72CE8C-0881-45BC-BA8C-99EAE3CBED19}"/>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76</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56965835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89" name="Picture 13" descr="2_口腔名吸引のコツ">
            <a:extLst>
              <a:ext uri="{FF2B5EF4-FFF2-40B4-BE49-F238E27FC236}">
                <a16:creationId xmlns:a16="http://schemas.microsoft.com/office/drawing/2014/main" id="{FE609FF6-FC88-422C-A069-8D4E140643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268437"/>
            <a:ext cx="4386262"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19">
            <a:extLst>
              <a:ext uri="{FF2B5EF4-FFF2-40B4-BE49-F238E27FC236}">
                <a16:creationId xmlns:a16="http://schemas.microsoft.com/office/drawing/2014/main" id="{21300C29-E564-42B0-AA0E-DD58F61BD8F0}"/>
              </a:ext>
            </a:extLst>
          </p:cNvPr>
          <p:cNvSpPr txBox="1">
            <a:spLocks noChangeArrowheads="1"/>
          </p:cNvSpPr>
          <p:nvPr/>
        </p:nvSpPr>
        <p:spPr bwMode="auto">
          <a:xfrm>
            <a:off x="2084327" y="5561737"/>
            <a:ext cx="615465" cy="349732"/>
          </a:xfrm>
          <a:prstGeom prst="rect">
            <a:avLst/>
          </a:prstGeom>
          <a:solidFill>
            <a:schemeClr val="bg1">
              <a:alpha val="57000"/>
            </a:schemeClr>
          </a:solidFill>
          <a:ln w="9525">
            <a:solidFill>
              <a:srgbClr val="000000"/>
            </a:solidFill>
            <a:miter lim="800000"/>
            <a:headEnd/>
            <a:tailEnd/>
          </a:ln>
          <a:extLst/>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1700" b="1" i="0" u="none" strike="noStrike" kern="1200" cap="none" spc="0" normalizeH="0" baseline="0" noProof="0" dirty="0">
                <a:ln>
                  <a:noFill/>
                </a:ln>
                <a:solidFill>
                  <a:sysClr val="windowText" lastClr="000000"/>
                </a:solidFill>
                <a:effectLst/>
                <a:uLnTx/>
                <a:uFillTx/>
                <a:latin typeface="Arial" panose="020B0604020202020204" pitchFamily="34" charset="0"/>
                <a:ea typeface="ＭＳ Ｐゴシック" panose="020B0600070205080204" pitchFamily="50" charset="-128"/>
                <a:cs typeface="+mn-cs"/>
              </a:rPr>
              <a:t>下唇</a:t>
            </a:r>
          </a:p>
        </p:txBody>
      </p:sp>
      <p:sp>
        <p:nvSpPr>
          <p:cNvPr id="20" name="Text Box 19">
            <a:extLst>
              <a:ext uri="{FF2B5EF4-FFF2-40B4-BE49-F238E27FC236}">
                <a16:creationId xmlns:a16="http://schemas.microsoft.com/office/drawing/2014/main" id="{21300C29-E564-42B0-AA0E-DD58F61BD8F0}"/>
              </a:ext>
            </a:extLst>
          </p:cNvPr>
          <p:cNvSpPr txBox="1">
            <a:spLocks noChangeArrowheads="1"/>
          </p:cNvSpPr>
          <p:nvPr/>
        </p:nvSpPr>
        <p:spPr bwMode="auto">
          <a:xfrm>
            <a:off x="2084327" y="1855811"/>
            <a:ext cx="615465" cy="349732"/>
          </a:xfrm>
          <a:prstGeom prst="rect">
            <a:avLst/>
          </a:prstGeom>
          <a:solidFill>
            <a:schemeClr val="bg1">
              <a:alpha val="57000"/>
            </a:schemeClr>
          </a:solidFill>
          <a:ln w="9525">
            <a:solidFill>
              <a:srgbClr val="000000"/>
            </a:solidFill>
            <a:miter lim="800000"/>
            <a:headEnd/>
            <a:tailEnd/>
          </a:ln>
          <a:extLst/>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1700" b="1" i="0" u="none" strike="noStrike" kern="1200" cap="none" spc="0" normalizeH="0" baseline="0" noProof="0" dirty="0">
                <a:ln>
                  <a:noFill/>
                </a:ln>
                <a:solidFill>
                  <a:sysClr val="windowText" lastClr="000000"/>
                </a:solidFill>
                <a:effectLst/>
                <a:uLnTx/>
                <a:uFillTx/>
                <a:latin typeface="Arial" panose="020B0604020202020204" pitchFamily="34" charset="0"/>
                <a:ea typeface="ＭＳ Ｐゴシック" panose="020B0600070205080204" pitchFamily="50" charset="-128"/>
                <a:cs typeface="+mn-cs"/>
              </a:rPr>
              <a:t>上唇</a:t>
            </a:r>
          </a:p>
        </p:txBody>
      </p:sp>
      <p:sp>
        <p:nvSpPr>
          <p:cNvPr id="21" name="Text Box 19">
            <a:extLst>
              <a:ext uri="{FF2B5EF4-FFF2-40B4-BE49-F238E27FC236}">
                <a16:creationId xmlns:a16="http://schemas.microsoft.com/office/drawing/2014/main" id="{21300C29-E564-42B0-AA0E-DD58F61BD8F0}"/>
              </a:ext>
            </a:extLst>
          </p:cNvPr>
          <p:cNvSpPr txBox="1">
            <a:spLocks noChangeArrowheads="1"/>
          </p:cNvSpPr>
          <p:nvPr/>
        </p:nvSpPr>
        <p:spPr bwMode="auto">
          <a:xfrm>
            <a:off x="2084327" y="2772000"/>
            <a:ext cx="615465" cy="349732"/>
          </a:xfrm>
          <a:prstGeom prst="rect">
            <a:avLst/>
          </a:prstGeom>
          <a:solidFill>
            <a:schemeClr val="bg1">
              <a:alpha val="57000"/>
            </a:schemeClr>
          </a:solidFill>
          <a:ln w="9525">
            <a:solidFill>
              <a:srgbClr val="000000"/>
            </a:solidFill>
            <a:miter lim="800000"/>
            <a:headEnd/>
            <a:tailEnd/>
          </a:ln>
          <a:extLst/>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lvl="0">
              <a:spcBef>
                <a:spcPct val="0"/>
              </a:spcBef>
              <a:buNone/>
              <a:defRPr/>
            </a:pPr>
            <a:r>
              <a:rPr lang="ja-JP" altLang="en-US" sz="1700" b="1" dirty="0">
                <a:solidFill>
                  <a:sysClr val="windowText" lastClr="000000"/>
                </a:solidFill>
              </a:rPr>
              <a:t>口蓋</a:t>
            </a:r>
            <a:endParaRPr kumimoji="1" lang="ja-JP" altLang="en-US" sz="1700" b="1" i="0" u="none" strike="noStrike" kern="1200" cap="none" spc="0" normalizeH="0" baseline="0" noProof="0" dirty="0">
              <a:ln>
                <a:noFill/>
              </a:ln>
              <a:solidFill>
                <a:sysClr val="windowText" lastClr="000000"/>
              </a:solidFill>
              <a:effectLst/>
              <a:uLnTx/>
              <a:uFillTx/>
              <a:latin typeface="Arial" panose="020B0604020202020204" pitchFamily="34" charset="0"/>
              <a:ea typeface="ＭＳ Ｐゴシック" panose="020B0600070205080204" pitchFamily="50" charset="-128"/>
              <a:cs typeface="+mn-cs"/>
            </a:endParaRPr>
          </a:p>
        </p:txBody>
      </p:sp>
      <p:sp>
        <p:nvSpPr>
          <p:cNvPr id="23" name="Text Box 19">
            <a:extLst>
              <a:ext uri="{FF2B5EF4-FFF2-40B4-BE49-F238E27FC236}">
                <a16:creationId xmlns:a16="http://schemas.microsoft.com/office/drawing/2014/main" id="{21300C29-E564-42B0-AA0E-DD58F61BD8F0}"/>
              </a:ext>
            </a:extLst>
          </p:cNvPr>
          <p:cNvSpPr txBox="1">
            <a:spLocks noChangeArrowheads="1"/>
          </p:cNvSpPr>
          <p:nvPr/>
        </p:nvSpPr>
        <p:spPr bwMode="auto">
          <a:xfrm>
            <a:off x="2194132" y="4459364"/>
            <a:ext cx="395854" cy="349732"/>
          </a:xfrm>
          <a:prstGeom prst="rect">
            <a:avLst/>
          </a:prstGeom>
          <a:solidFill>
            <a:schemeClr val="bg1">
              <a:alpha val="57000"/>
            </a:schemeClr>
          </a:solidFill>
          <a:ln w="9525">
            <a:solidFill>
              <a:srgbClr val="000000"/>
            </a:solidFill>
            <a:miter lim="800000"/>
            <a:headEnd/>
            <a:tailEnd/>
          </a:ln>
          <a:extLst/>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lvl="0">
              <a:spcBef>
                <a:spcPct val="0"/>
              </a:spcBef>
              <a:buNone/>
              <a:defRPr/>
            </a:pPr>
            <a:r>
              <a:rPr lang="ja-JP" altLang="en-US" sz="1700" b="1" dirty="0">
                <a:solidFill>
                  <a:sysClr val="windowText" lastClr="000000"/>
                </a:solidFill>
              </a:rPr>
              <a:t>舌</a:t>
            </a:r>
            <a:endParaRPr kumimoji="1" lang="ja-JP" altLang="en-US" sz="1700" b="1" i="0" u="none" strike="noStrike" kern="1200" cap="none" spc="0" normalizeH="0" baseline="0" noProof="0" dirty="0">
              <a:ln>
                <a:noFill/>
              </a:ln>
              <a:solidFill>
                <a:sysClr val="windowText" lastClr="000000"/>
              </a:solidFill>
              <a:effectLst/>
              <a:uLnTx/>
              <a:uFillTx/>
              <a:latin typeface="Arial" panose="020B0604020202020204" pitchFamily="34" charset="0"/>
              <a:ea typeface="ＭＳ Ｐゴシック" panose="020B0600070205080204" pitchFamily="50" charset="-128"/>
              <a:cs typeface="+mn-cs"/>
            </a:endParaRPr>
          </a:p>
        </p:txBody>
      </p:sp>
      <p:cxnSp>
        <p:nvCxnSpPr>
          <p:cNvPr id="7" name="直線矢印コネクタ 6">
            <a:extLst>
              <a:ext uri="{FF2B5EF4-FFF2-40B4-BE49-F238E27FC236}">
                <a16:creationId xmlns:a16="http://schemas.microsoft.com/office/drawing/2014/main" id="{809E8A4F-8108-4B30-874A-5D2DBF6918B2}"/>
              </a:ext>
            </a:extLst>
          </p:cNvPr>
          <p:cNvCxnSpPr/>
          <p:nvPr/>
        </p:nvCxnSpPr>
        <p:spPr>
          <a:xfrm rot="10800000" flipV="1">
            <a:off x="2411413" y="2781325"/>
            <a:ext cx="2143125" cy="1643062"/>
          </a:xfrm>
          <a:prstGeom prst="straightConnector1">
            <a:avLst/>
          </a:prstGeom>
          <a:ln w="47625">
            <a:solidFill>
              <a:srgbClr val="CC0066"/>
            </a:solidFill>
            <a:tailEnd type="arrow"/>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93E7CF5B-D476-4313-8064-4B6B06FBA2A1}"/>
              </a:ext>
            </a:extLst>
          </p:cNvPr>
          <p:cNvCxnSpPr/>
          <p:nvPr/>
        </p:nvCxnSpPr>
        <p:spPr>
          <a:xfrm rot="10800000" flipV="1">
            <a:off x="1071563" y="1855812"/>
            <a:ext cx="3429000" cy="2786063"/>
          </a:xfrm>
          <a:prstGeom prst="straightConnector1">
            <a:avLst/>
          </a:prstGeom>
          <a:ln w="47625">
            <a:solidFill>
              <a:srgbClr val="CC0066"/>
            </a:solidFill>
            <a:tailEnd type="arrow"/>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252B8867-02AD-47A2-B8FE-ED52EB06ED88}"/>
              </a:ext>
            </a:extLst>
          </p:cNvPr>
          <p:cNvCxnSpPr/>
          <p:nvPr/>
        </p:nvCxnSpPr>
        <p:spPr>
          <a:xfrm rot="5400000">
            <a:off x="2428876" y="2927374"/>
            <a:ext cx="3143250" cy="1000125"/>
          </a:xfrm>
          <a:prstGeom prst="straightConnector1">
            <a:avLst/>
          </a:prstGeom>
          <a:ln w="47625" cap="rnd">
            <a:solidFill>
              <a:srgbClr val="CC0066"/>
            </a:solidFill>
            <a:tailEnd type="arrow"/>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6B15FFAB-0415-4F0D-BE7A-7546F85F5EF7}"/>
              </a:ext>
            </a:extLst>
          </p:cNvPr>
          <p:cNvCxnSpPr/>
          <p:nvPr/>
        </p:nvCxnSpPr>
        <p:spPr>
          <a:xfrm rot="5400000">
            <a:off x="2197101" y="2924199"/>
            <a:ext cx="2500312" cy="2214563"/>
          </a:xfrm>
          <a:prstGeom prst="straightConnector1">
            <a:avLst/>
          </a:prstGeom>
          <a:ln w="47625" cap="rnd">
            <a:solidFill>
              <a:srgbClr val="CC0066"/>
            </a:solidFill>
            <a:tailEnd type="arrow"/>
          </a:ln>
        </p:spPr>
        <p:style>
          <a:lnRef idx="1">
            <a:schemeClr val="accent1"/>
          </a:lnRef>
          <a:fillRef idx="0">
            <a:schemeClr val="accent1"/>
          </a:fillRef>
          <a:effectRef idx="0">
            <a:schemeClr val="accent1"/>
          </a:effectRef>
          <a:fontRef idx="minor">
            <a:schemeClr val="tx1"/>
          </a:fontRef>
        </p:style>
      </p:cxnSp>
      <p:cxnSp>
        <p:nvCxnSpPr>
          <p:cNvPr id="131081" name="直線矢印コネクタ 16">
            <a:extLst>
              <a:ext uri="{FF2B5EF4-FFF2-40B4-BE49-F238E27FC236}">
                <a16:creationId xmlns:a16="http://schemas.microsoft.com/office/drawing/2014/main" id="{04A8964C-98A4-4DEB-8E2F-E68E704F016D}"/>
              </a:ext>
            </a:extLst>
          </p:cNvPr>
          <p:cNvCxnSpPr>
            <a:cxnSpLocks noChangeShapeType="1"/>
          </p:cNvCxnSpPr>
          <p:nvPr/>
        </p:nvCxnSpPr>
        <p:spPr bwMode="auto">
          <a:xfrm flipH="1">
            <a:off x="2413000" y="3641750"/>
            <a:ext cx="1998663" cy="1928812"/>
          </a:xfrm>
          <a:prstGeom prst="straightConnector1">
            <a:avLst/>
          </a:prstGeom>
          <a:noFill/>
          <a:ln w="47625" cap="rnd" algn="ctr">
            <a:solidFill>
              <a:srgbClr val="CC0066"/>
            </a:solidFill>
            <a:round/>
            <a:headEnd/>
            <a:tailEnd type="arrow" w="med" len="med"/>
          </a:ln>
          <a:extLst>
            <a:ext uri="{909E8E84-426E-40DD-AFC4-6F175D3DCCD1}">
              <a14:hiddenFill xmlns:a14="http://schemas.microsoft.com/office/drawing/2010/main">
                <a:noFill/>
              </a14:hiddenFill>
            </a:ext>
          </a:extLst>
        </p:spPr>
      </p:cxnSp>
      <p:sp>
        <p:nvSpPr>
          <p:cNvPr id="131082" name="テキスト ボックス 17">
            <a:extLst>
              <a:ext uri="{FF2B5EF4-FFF2-40B4-BE49-F238E27FC236}">
                <a16:creationId xmlns:a16="http://schemas.microsoft.com/office/drawing/2014/main" id="{0D66D509-1F7D-442B-A3CC-0A540FD173BA}"/>
              </a:ext>
            </a:extLst>
          </p:cNvPr>
          <p:cNvSpPr txBox="1">
            <a:spLocks noChangeArrowheads="1"/>
          </p:cNvSpPr>
          <p:nvPr/>
        </p:nvSpPr>
        <p:spPr bwMode="auto">
          <a:xfrm>
            <a:off x="4500563" y="1498625"/>
            <a:ext cx="3510489" cy="4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6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奥歯とほおの内側の間</a:t>
            </a:r>
          </a:p>
        </p:txBody>
      </p:sp>
      <p:sp>
        <p:nvSpPr>
          <p:cNvPr id="131083" name="テキスト ボックス 18">
            <a:extLst>
              <a:ext uri="{FF2B5EF4-FFF2-40B4-BE49-F238E27FC236}">
                <a16:creationId xmlns:a16="http://schemas.microsoft.com/office/drawing/2014/main" id="{8FEF85AB-F7F8-4926-BE9A-FB94730E2D58}"/>
              </a:ext>
            </a:extLst>
          </p:cNvPr>
          <p:cNvSpPr txBox="1">
            <a:spLocks noChangeArrowheads="1"/>
          </p:cNvSpPr>
          <p:nvPr/>
        </p:nvSpPr>
        <p:spPr bwMode="auto">
          <a:xfrm>
            <a:off x="4572000" y="2570187"/>
            <a:ext cx="2843639" cy="4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600" b="0" i="0" u="none" strike="noStrike" kern="1200" cap="none" spc="0" normalizeH="0" noProof="0">
                <a:ln>
                  <a:noFill/>
                </a:ln>
                <a:solidFill>
                  <a:prstClr val="black"/>
                </a:solidFill>
                <a:effectLst/>
                <a:uLnTx/>
                <a:uFillTx/>
                <a:latin typeface="Segoe UI" panose="020B0502040204020203" pitchFamily="34" charset="0"/>
                <a:ea typeface="メイリオ" panose="020B0604030504040204" pitchFamily="50" charset="-128"/>
                <a:cs typeface="+mn-cs"/>
              </a:rPr>
              <a:t>舌の上下面、周囲</a:t>
            </a:r>
          </a:p>
        </p:txBody>
      </p:sp>
      <p:sp>
        <p:nvSpPr>
          <p:cNvPr id="131084" name="テキスト ボックス 19">
            <a:extLst>
              <a:ext uri="{FF2B5EF4-FFF2-40B4-BE49-F238E27FC236}">
                <a16:creationId xmlns:a16="http://schemas.microsoft.com/office/drawing/2014/main" id="{86DA41AB-5D1A-429C-890C-622ABE119E4D}"/>
              </a:ext>
            </a:extLst>
          </p:cNvPr>
          <p:cNvSpPr txBox="1">
            <a:spLocks noChangeArrowheads="1"/>
          </p:cNvSpPr>
          <p:nvPr/>
        </p:nvSpPr>
        <p:spPr bwMode="auto">
          <a:xfrm>
            <a:off x="4643438" y="3284562"/>
            <a:ext cx="2176790" cy="4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6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前歯と唇の間</a:t>
            </a:r>
          </a:p>
        </p:txBody>
      </p:sp>
      <p:sp>
        <p:nvSpPr>
          <p:cNvPr id="131085" name="テキスト ボックス 24">
            <a:extLst>
              <a:ext uri="{FF2B5EF4-FFF2-40B4-BE49-F238E27FC236}">
                <a16:creationId xmlns:a16="http://schemas.microsoft.com/office/drawing/2014/main" id="{889D91A4-41CC-4966-A97B-21D992423D9C}"/>
              </a:ext>
            </a:extLst>
          </p:cNvPr>
          <p:cNvSpPr txBox="1">
            <a:spLocks noChangeArrowheads="1"/>
          </p:cNvSpPr>
          <p:nvPr/>
        </p:nvSpPr>
        <p:spPr bwMode="auto">
          <a:xfrm>
            <a:off x="4355976" y="4141812"/>
            <a:ext cx="4526408" cy="2088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6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十分に開口できない人の場合片手で唇を開いたり、場合によっては、バイトブロックを歯の間に咬ませて、口腔内吸引をする。</a:t>
            </a:r>
          </a:p>
        </p:txBody>
      </p:sp>
      <p:sp>
        <p:nvSpPr>
          <p:cNvPr id="2" name="タイトル 1">
            <a:extLst>
              <a:ext uri="{FF2B5EF4-FFF2-40B4-BE49-F238E27FC236}">
                <a16:creationId xmlns:a16="http://schemas.microsoft.com/office/drawing/2014/main" id="{E71F1B19-9E46-42BC-AEE9-54DBDC515038}"/>
              </a:ext>
            </a:extLst>
          </p:cNvPr>
          <p:cNvSpPr>
            <a:spLocks noGrp="1"/>
          </p:cNvSpPr>
          <p:nvPr>
            <p:ph type="title"/>
          </p:nvPr>
        </p:nvSpPr>
        <p:spPr/>
        <p:txBody>
          <a:bodyPr>
            <a:normAutofit fontScale="90000"/>
          </a:bodyPr>
          <a:lstStyle/>
          <a:p>
            <a:r>
              <a:rPr lang="ja-JP" altLang="en-US" dirty="0"/>
              <a:t>口腔内吸引のコツ（</a:t>
            </a:r>
            <a:r>
              <a:rPr lang="en-US" altLang="ja-JP" dirty="0"/>
              <a:t>Tips</a:t>
            </a:r>
            <a:r>
              <a:rPr lang="ja-JP" altLang="en-US" dirty="0"/>
              <a:t>）（１）</a:t>
            </a:r>
            <a:endParaRPr kumimoji="1" lang="ja-JP" altLang="en-US" dirty="0"/>
          </a:p>
        </p:txBody>
      </p:sp>
      <p:sp>
        <p:nvSpPr>
          <p:cNvPr id="22" name="テキスト ボックス 21">
            <a:extLst>
              <a:ext uri="{FF2B5EF4-FFF2-40B4-BE49-F238E27FC236}">
                <a16:creationId xmlns:a16="http://schemas.microsoft.com/office/drawing/2014/main" id="{704D6D49-B8DA-42B7-9981-BBA971BBCF75}"/>
              </a:ext>
            </a:extLst>
          </p:cNvPr>
          <p:cNvSpPr txBox="1"/>
          <p:nvPr/>
        </p:nvSpPr>
        <p:spPr>
          <a:xfrm>
            <a:off x="5681012" y="169200"/>
            <a:ext cx="2491388"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4-3.</a:t>
            </a:r>
            <a:r>
              <a:rPr lang="ja-JP" altLang="en-US" sz="1400" b="1" dirty="0">
                <a:solidFill>
                  <a:schemeClr val="bg1"/>
                </a:solidFill>
                <a:latin typeface="游ゴシック" panose="020B0400000000000000" pitchFamily="50" charset="-128"/>
                <a:ea typeface="游ゴシック" panose="020B0400000000000000" pitchFamily="50" charset="-128"/>
              </a:rPr>
              <a:t>喀痰吸引のコツと注意点</a:t>
            </a:r>
          </a:p>
        </p:txBody>
      </p:sp>
      <p:sp>
        <p:nvSpPr>
          <p:cNvPr id="18" name="スライド番号プレースホルダー 1">
            <a:extLst>
              <a:ext uri="{FF2B5EF4-FFF2-40B4-BE49-F238E27FC236}">
                <a16:creationId xmlns:a16="http://schemas.microsoft.com/office/drawing/2014/main" id="{E5620B3E-424C-4366-B551-D2D1070170CB}"/>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77</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8491798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Text Box 8">
            <a:extLst>
              <a:ext uri="{FF2B5EF4-FFF2-40B4-BE49-F238E27FC236}">
                <a16:creationId xmlns:a16="http://schemas.microsoft.com/office/drawing/2014/main" id="{FEB6684E-57E8-46AF-9FF2-8BA028E5523E}"/>
              </a:ext>
            </a:extLst>
          </p:cNvPr>
          <p:cNvSpPr txBox="1">
            <a:spLocks noChangeArrowheads="1"/>
          </p:cNvSpPr>
          <p:nvPr/>
        </p:nvSpPr>
        <p:spPr bwMode="auto">
          <a:xfrm>
            <a:off x="571500" y="1643063"/>
            <a:ext cx="3582988" cy="565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3100" b="0" i="0" u="none" strike="noStrike" kern="1200" cap="none" spc="0" normalizeH="0" noProof="0">
                <a:ln>
                  <a:noFill/>
                </a:ln>
                <a:solidFill>
                  <a:prstClr val="black"/>
                </a:solidFill>
                <a:effectLst/>
                <a:uLnTx/>
                <a:uFillTx/>
                <a:latin typeface="Segoe UI" panose="020B0502040204020203" pitchFamily="34" charset="0"/>
                <a:ea typeface="メイリオ" panose="020B0604030504040204" pitchFamily="50" charset="-128"/>
                <a:cs typeface="+mn-cs"/>
              </a:rPr>
              <a:t>嘔吐反射の誘発</a:t>
            </a:r>
          </a:p>
        </p:txBody>
      </p:sp>
      <p:sp>
        <p:nvSpPr>
          <p:cNvPr id="133124" name="Text Box 9">
            <a:extLst>
              <a:ext uri="{FF2B5EF4-FFF2-40B4-BE49-F238E27FC236}">
                <a16:creationId xmlns:a16="http://schemas.microsoft.com/office/drawing/2014/main" id="{39851BA3-F196-4BFE-BF20-C64B5CD25B59}"/>
              </a:ext>
            </a:extLst>
          </p:cNvPr>
          <p:cNvSpPr txBox="1">
            <a:spLocks noChangeArrowheads="1"/>
          </p:cNvSpPr>
          <p:nvPr/>
        </p:nvSpPr>
        <p:spPr bwMode="auto">
          <a:xfrm>
            <a:off x="668338" y="2479675"/>
            <a:ext cx="3143250" cy="672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3800" b="1"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「ゲエッ」</a:t>
            </a:r>
          </a:p>
        </p:txBody>
      </p:sp>
      <p:sp>
        <p:nvSpPr>
          <p:cNvPr id="133125" name="Text Box 10">
            <a:extLst>
              <a:ext uri="{FF2B5EF4-FFF2-40B4-BE49-F238E27FC236}">
                <a16:creationId xmlns:a16="http://schemas.microsoft.com/office/drawing/2014/main" id="{39AE3F6B-7D58-4244-8082-0138B2DB7C5B}"/>
              </a:ext>
            </a:extLst>
          </p:cNvPr>
          <p:cNvSpPr txBox="1">
            <a:spLocks noChangeArrowheads="1"/>
          </p:cNvSpPr>
          <p:nvPr/>
        </p:nvSpPr>
        <p:spPr bwMode="auto">
          <a:xfrm>
            <a:off x="611560" y="3643313"/>
            <a:ext cx="3177064" cy="2088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6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咽頭の壁を強く</a:t>
            </a:r>
          </a:p>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6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刺激すると、嘔吐</a:t>
            </a:r>
          </a:p>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6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反射が誘発される。</a:t>
            </a:r>
            <a:endParaRPr kumimoji="1" lang="en-US" altLang="ja-JP" sz="26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6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食後間もない時は</a:t>
            </a:r>
            <a:endParaRPr kumimoji="1" lang="en-US" altLang="ja-JP" sz="26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6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やさしく吸引する。</a:t>
            </a:r>
          </a:p>
        </p:txBody>
      </p:sp>
      <p:pic>
        <p:nvPicPr>
          <p:cNvPr id="133127" name="Picture 13" descr="2_ゲッ">
            <a:extLst>
              <a:ext uri="{FF2B5EF4-FFF2-40B4-BE49-F238E27FC236}">
                <a16:creationId xmlns:a16="http://schemas.microsoft.com/office/drawing/2014/main" id="{0C3E956C-A31A-4D04-AEE6-B7C9476A36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1557338"/>
            <a:ext cx="4573588"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8CF8F1A8-8AAF-48EA-A2CF-94B6917F388A}"/>
              </a:ext>
            </a:extLst>
          </p:cNvPr>
          <p:cNvSpPr>
            <a:spLocks noGrp="1"/>
          </p:cNvSpPr>
          <p:nvPr>
            <p:ph type="title"/>
          </p:nvPr>
        </p:nvSpPr>
        <p:spPr/>
        <p:txBody>
          <a:bodyPr>
            <a:normAutofit fontScale="90000"/>
          </a:bodyPr>
          <a:lstStyle/>
          <a:p>
            <a:r>
              <a:rPr lang="ja-JP" altLang="en-US" dirty="0"/>
              <a:t>口腔内吸引のコツ（</a:t>
            </a:r>
            <a:r>
              <a:rPr lang="en-US" altLang="ja-JP" dirty="0"/>
              <a:t>Tips</a:t>
            </a:r>
            <a:r>
              <a:rPr lang="ja-JP" altLang="en-US" dirty="0"/>
              <a:t>）（２）</a:t>
            </a:r>
            <a:endParaRPr kumimoji="1" lang="ja-JP" altLang="en-US" dirty="0"/>
          </a:p>
        </p:txBody>
      </p:sp>
      <p:sp>
        <p:nvSpPr>
          <p:cNvPr id="10" name="テキスト ボックス 9">
            <a:extLst>
              <a:ext uri="{FF2B5EF4-FFF2-40B4-BE49-F238E27FC236}">
                <a16:creationId xmlns:a16="http://schemas.microsoft.com/office/drawing/2014/main" id="{BD2370C8-4785-46C5-8A89-B0A077B0F2FD}"/>
              </a:ext>
            </a:extLst>
          </p:cNvPr>
          <p:cNvSpPr txBox="1"/>
          <p:nvPr/>
        </p:nvSpPr>
        <p:spPr>
          <a:xfrm>
            <a:off x="5681012" y="169200"/>
            <a:ext cx="2491388"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4-3.</a:t>
            </a:r>
            <a:r>
              <a:rPr lang="ja-JP" altLang="en-US" sz="1400" b="1" dirty="0">
                <a:solidFill>
                  <a:schemeClr val="bg1"/>
                </a:solidFill>
                <a:latin typeface="游ゴシック" panose="020B0400000000000000" pitchFamily="50" charset="-128"/>
                <a:ea typeface="游ゴシック" panose="020B0400000000000000" pitchFamily="50" charset="-128"/>
              </a:rPr>
              <a:t>喀痰吸引のコツと注意点</a:t>
            </a:r>
          </a:p>
        </p:txBody>
      </p:sp>
      <p:sp>
        <p:nvSpPr>
          <p:cNvPr id="8" name="スライド番号プレースホルダー 1">
            <a:extLst>
              <a:ext uri="{FF2B5EF4-FFF2-40B4-BE49-F238E27FC236}">
                <a16:creationId xmlns:a16="http://schemas.microsoft.com/office/drawing/2014/main" id="{8AC2E52E-36AA-499D-A13E-7631F12A23C6}"/>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78</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9994749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1" name="Text Box 34">
            <a:extLst>
              <a:ext uri="{FF2B5EF4-FFF2-40B4-BE49-F238E27FC236}">
                <a16:creationId xmlns:a16="http://schemas.microsoft.com/office/drawing/2014/main" id="{4F57B029-290A-4B19-B0E9-2EB1746E3351}"/>
              </a:ext>
            </a:extLst>
          </p:cNvPr>
          <p:cNvSpPr txBox="1">
            <a:spLocks noChangeArrowheads="1"/>
          </p:cNvSpPr>
          <p:nvPr/>
        </p:nvSpPr>
        <p:spPr bwMode="auto">
          <a:xfrm>
            <a:off x="1547665" y="1188000"/>
            <a:ext cx="5976663" cy="54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defPPr>
              <a:defRPr lang="ja-JP"/>
            </a:defPPr>
            <a:lvl1pPr defTabSz="873125">
              <a:spcBef>
                <a:spcPct val="0"/>
              </a:spcBef>
              <a:buFontTx/>
              <a:buNone/>
              <a:defRPr sz="3200">
                <a:latin typeface="Segoe UI" panose="020B0502040204020203" pitchFamily="34" charset="0"/>
                <a:ea typeface="メイリオ" panose="020B0604030504040204" pitchFamily="50" charset="-128"/>
              </a:defRPr>
            </a:lvl1pPr>
            <a:lvl2pPr marL="742950" indent="-285750" defTabSz="873125">
              <a:spcBef>
                <a:spcPct val="20000"/>
              </a:spcBef>
              <a:buChar char="–"/>
              <a:defRPr sz="2600">
                <a:latin typeface="Arial" panose="020B0604020202020204" pitchFamily="34" charset="0"/>
                <a:ea typeface="ＭＳ Ｐゴシック" panose="020B0600070205080204" pitchFamily="50" charset="-128"/>
              </a:defRPr>
            </a:lvl2pPr>
            <a:lvl3pPr marL="1143000" indent="-228600" defTabSz="873125">
              <a:spcBef>
                <a:spcPct val="20000"/>
              </a:spcBef>
              <a:buChar char="•"/>
              <a:defRPr sz="2300">
                <a:latin typeface="Arial" panose="020B0604020202020204" pitchFamily="34" charset="0"/>
                <a:ea typeface="ＭＳ Ｐゴシック" panose="020B0600070205080204" pitchFamily="50" charset="-128"/>
              </a:defRPr>
            </a:lvl3pPr>
            <a:lvl4pPr marL="1600200" indent="-228600" defTabSz="873125">
              <a:spcBef>
                <a:spcPct val="20000"/>
              </a:spcBef>
              <a:buChar char="–"/>
              <a:defRPr sz="1900">
                <a:latin typeface="Arial" panose="020B0604020202020204" pitchFamily="34" charset="0"/>
                <a:ea typeface="ＭＳ Ｐゴシック" panose="020B0600070205080204" pitchFamily="50" charset="-128"/>
              </a:defRPr>
            </a:lvl4pPr>
            <a:lvl5pPr marL="2057400" indent="-228600" defTabSz="873125">
              <a:spcBef>
                <a:spcPct val="20000"/>
              </a:spcBef>
              <a:buChar char="»"/>
              <a:defRPr sz="1900">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30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鼻腔の構造をイメージしましょう</a:t>
            </a:r>
          </a:p>
        </p:txBody>
      </p:sp>
      <p:pic>
        <p:nvPicPr>
          <p:cNvPr id="227332" name="Picture 16">
            <a:extLst>
              <a:ext uri="{FF2B5EF4-FFF2-40B4-BE49-F238E27FC236}">
                <a16:creationId xmlns:a16="http://schemas.microsoft.com/office/drawing/2014/main" id="{18D1DE88-6776-4326-8A14-4AC812454C4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99592" y="1748735"/>
            <a:ext cx="7344816" cy="4721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タイトル 2">
            <a:extLst>
              <a:ext uri="{FF2B5EF4-FFF2-40B4-BE49-F238E27FC236}">
                <a16:creationId xmlns:a16="http://schemas.microsoft.com/office/drawing/2014/main" id="{A0D1A6D3-E5DE-4CD5-9D5D-EFCDA50274D6}"/>
              </a:ext>
            </a:extLst>
          </p:cNvPr>
          <p:cNvSpPr>
            <a:spLocks noGrp="1"/>
          </p:cNvSpPr>
          <p:nvPr>
            <p:ph type="title"/>
          </p:nvPr>
        </p:nvSpPr>
        <p:spPr/>
        <p:txBody>
          <a:bodyPr>
            <a:normAutofit fontScale="90000"/>
          </a:bodyPr>
          <a:lstStyle/>
          <a:p>
            <a:r>
              <a:rPr kumimoji="1" lang="ja-JP" altLang="en-US" dirty="0"/>
              <a:t>鼻腔の構造</a:t>
            </a:r>
          </a:p>
        </p:txBody>
      </p:sp>
      <p:sp>
        <p:nvSpPr>
          <p:cNvPr id="8" name="テキスト ボックス 7">
            <a:extLst>
              <a:ext uri="{FF2B5EF4-FFF2-40B4-BE49-F238E27FC236}">
                <a16:creationId xmlns:a16="http://schemas.microsoft.com/office/drawing/2014/main" id="{0FEA26B0-BB26-45C4-B0B3-CD9524CB1EE1}"/>
              </a:ext>
            </a:extLst>
          </p:cNvPr>
          <p:cNvSpPr txBox="1"/>
          <p:nvPr/>
        </p:nvSpPr>
        <p:spPr>
          <a:xfrm>
            <a:off x="5681012" y="169200"/>
            <a:ext cx="2491388"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4-3.</a:t>
            </a:r>
            <a:r>
              <a:rPr lang="ja-JP" altLang="en-US" sz="1400" b="1" dirty="0">
                <a:solidFill>
                  <a:schemeClr val="bg1"/>
                </a:solidFill>
                <a:latin typeface="游ゴシック" panose="020B0400000000000000" pitchFamily="50" charset="-128"/>
                <a:ea typeface="游ゴシック" panose="020B0400000000000000" pitchFamily="50" charset="-128"/>
              </a:rPr>
              <a:t>喀痰吸引のコツと注意点</a:t>
            </a:r>
          </a:p>
        </p:txBody>
      </p:sp>
      <p:sp>
        <p:nvSpPr>
          <p:cNvPr id="6" name="スライド番号プレースホルダー 1">
            <a:extLst>
              <a:ext uri="{FF2B5EF4-FFF2-40B4-BE49-F238E27FC236}">
                <a16:creationId xmlns:a16="http://schemas.microsoft.com/office/drawing/2014/main" id="{D8AF703A-FC81-4C0F-9C69-284665611E84}"/>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79</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071218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1" name="Picture 2">
            <a:extLst>
              <a:ext uri="{FF2B5EF4-FFF2-40B4-BE49-F238E27FC236}">
                <a16:creationId xmlns:a16="http://schemas.microsoft.com/office/drawing/2014/main" id="{6DA690BA-05AE-4118-93C8-45292BC1F5D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60802" y="1268761"/>
            <a:ext cx="3886797" cy="5184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8" name="Text Box 3">
            <a:extLst>
              <a:ext uri="{FF2B5EF4-FFF2-40B4-BE49-F238E27FC236}">
                <a16:creationId xmlns:a16="http://schemas.microsoft.com/office/drawing/2014/main" id="{974C5B20-B115-4723-B053-2C82D7B7A699}"/>
              </a:ext>
            </a:extLst>
          </p:cNvPr>
          <p:cNvSpPr txBox="1">
            <a:spLocks noChangeArrowheads="1"/>
          </p:cNvSpPr>
          <p:nvPr/>
        </p:nvSpPr>
        <p:spPr bwMode="auto">
          <a:xfrm>
            <a:off x="252000" y="1224000"/>
            <a:ext cx="4536802" cy="13807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80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鼻腔内吸引では、カテーテル先端を鼻孔に</a:t>
            </a:r>
            <a:r>
              <a:rPr kumimoji="1" lang="ja-JP" altLang="en-US" sz="2800" i="0" u="none" strike="noStrike" kern="1200" cap="none" spc="-30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a:t>
            </a:r>
            <a:r>
              <a:rPr kumimoji="1" lang="ja-JP" altLang="en-US" sz="28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mn-cs"/>
              </a:rPr>
              <a:t>最初だけ、</a:t>
            </a:r>
            <a:r>
              <a:rPr kumimoji="1" lang="ja-JP" altLang="en-US" sz="280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やや上向きに入れ</a:t>
            </a:r>
            <a:r>
              <a:rPr lang="ja-JP" altLang="en-US" sz="2800" dirty="0">
                <a:solidFill>
                  <a:prstClr val="black"/>
                </a:solidFill>
                <a:latin typeface="Segoe UI" panose="020B0502040204020203" pitchFamily="34" charset="0"/>
                <a:ea typeface="メイリオ" panose="020B0604030504040204" pitchFamily="50" charset="-128"/>
              </a:rPr>
              <a:t>る</a:t>
            </a:r>
            <a:endParaRPr kumimoji="1" lang="ja-JP" altLang="en-US" sz="280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p:txBody>
      </p:sp>
      <p:sp>
        <p:nvSpPr>
          <p:cNvPr id="14341" name="Line 4">
            <a:extLst>
              <a:ext uri="{FF2B5EF4-FFF2-40B4-BE49-F238E27FC236}">
                <a16:creationId xmlns:a16="http://schemas.microsoft.com/office/drawing/2014/main" id="{864E3F53-F2C7-482E-8ED3-433ACB069F86}"/>
              </a:ext>
            </a:extLst>
          </p:cNvPr>
          <p:cNvSpPr>
            <a:spLocks noChangeShapeType="1"/>
          </p:cNvSpPr>
          <p:nvPr/>
        </p:nvSpPr>
        <p:spPr bwMode="auto">
          <a:xfrm>
            <a:off x="6072188" y="2428875"/>
            <a:ext cx="358775" cy="500063"/>
          </a:xfrm>
          <a:prstGeom prst="line">
            <a:avLst/>
          </a:prstGeom>
          <a:noFill/>
          <a:ln w="57150">
            <a:solidFill>
              <a:schemeClr val="bg1"/>
            </a:solidFill>
            <a:round/>
            <a:headEnd/>
            <a:tailEnd type="triangle" w="med" len="med"/>
          </a:ln>
          <a:effectLst>
            <a:outerShdw blurRad="50800" dist="50800" dir="5400000" algn="ctr" rotWithShape="0">
              <a:schemeClr val="tx2"/>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5173" name="AutoShape 7">
            <a:extLst>
              <a:ext uri="{FF2B5EF4-FFF2-40B4-BE49-F238E27FC236}">
                <a16:creationId xmlns:a16="http://schemas.microsoft.com/office/drawing/2014/main" id="{7D8ED3B3-FFDC-419B-AAB0-D29396167C44}"/>
              </a:ext>
            </a:extLst>
          </p:cNvPr>
          <p:cNvSpPr>
            <a:spLocks noChangeArrowheads="1"/>
          </p:cNvSpPr>
          <p:nvPr/>
        </p:nvSpPr>
        <p:spPr bwMode="auto">
          <a:xfrm>
            <a:off x="1835696" y="2604784"/>
            <a:ext cx="2708778" cy="915507"/>
          </a:xfrm>
          <a:prstGeom prst="wedgeRoundRectCallout">
            <a:avLst>
              <a:gd name="adj1" fmla="val 126418"/>
              <a:gd name="adj2" fmla="val 13449"/>
              <a:gd name="adj3" fmla="val 16667"/>
            </a:avLst>
          </a:prstGeom>
          <a:solidFill>
            <a:schemeClr val="bg1"/>
          </a:solidFill>
          <a:ln w="9525">
            <a:solidFill>
              <a:schemeClr val="bg1">
                <a:lumMod val="50000"/>
              </a:schemeClr>
            </a:solidFill>
            <a:miter lim="800000"/>
            <a:headEnd/>
            <a:tailEnd/>
          </a:ln>
        </p:spPr>
        <p:txBody>
          <a:bodyPr lIns="87269" tIns="43635" rIns="87269" bIns="43635"/>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ctr" defTabSz="873125" rtl="0" eaLnBrk="1" fontAlgn="auto" latinLnBrk="0" hangingPunct="1">
              <a:lnSpc>
                <a:spcPct val="100000"/>
              </a:lnSpc>
              <a:spcBef>
                <a:spcPct val="0"/>
              </a:spcBef>
              <a:spcAft>
                <a:spcPts val="0"/>
              </a:spcAft>
              <a:buClrTx/>
              <a:buSzTx/>
              <a:buFontTx/>
              <a:buNone/>
              <a:tabLst/>
              <a:defRPr/>
            </a:pPr>
            <a:endParaRPr kumimoji="1" lang="ja-JP" altLang="ja-JP" sz="17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5174" name="Text Box 8">
            <a:extLst>
              <a:ext uri="{FF2B5EF4-FFF2-40B4-BE49-F238E27FC236}">
                <a16:creationId xmlns:a16="http://schemas.microsoft.com/office/drawing/2014/main" id="{334E381D-AD45-4FA7-9C98-BC2CE03FDF09}"/>
              </a:ext>
            </a:extLst>
          </p:cNvPr>
          <p:cNvSpPr txBox="1">
            <a:spLocks noChangeArrowheads="1"/>
          </p:cNvSpPr>
          <p:nvPr/>
        </p:nvSpPr>
        <p:spPr bwMode="auto">
          <a:xfrm>
            <a:off x="1952786" y="2693505"/>
            <a:ext cx="2667979" cy="82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3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mn-cs"/>
              </a:rPr>
              <a:t>最初だけ、</a:t>
            </a:r>
            <a:endParaRPr kumimoji="1" lang="en-US" altLang="ja-JP" sz="2300" b="1"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mn-cs"/>
            </a:endParaRPr>
          </a:p>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300" b="1"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やや上向きに挿入</a:t>
            </a:r>
          </a:p>
        </p:txBody>
      </p:sp>
      <p:sp>
        <p:nvSpPr>
          <p:cNvPr id="2" name="タイトル 1">
            <a:extLst>
              <a:ext uri="{FF2B5EF4-FFF2-40B4-BE49-F238E27FC236}">
                <a16:creationId xmlns:a16="http://schemas.microsoft.com/office/drawing/2014/main" id="{794D027C-231A-4153-8575-232628B6A2D4}"/>
              </a:ext>
            </a:extLst>
          </p:cNvPr>
          <p:cNvSpPr>
            <a:spLocks noGrp="1"/>
          </p:cNvSpPr>
          <p:nvPr>
            <p:ph type="title"/>
          </p:nvPr>
        </p:nvSpPr>
        <p:spPr/>
        <p:txBody>
          <a:bodyPr>
            <a:normAutofit fontScale="90000"/>
          </a:bodyPr>
          <a:lstStyle/>
          <a:p>
            <a:r>
              <a:rPr kumimoji="1" lang="ja-JP" altLang="en-US" dirty="0"/>
              <a:t>鼻腔内吸引の場合のコツ</a:t>
            </a:r>
          </a:p>
        </p:txBody>
      </p:sp>
      <p:sp>
        <p:nvSpPr>
          <p:cNvPr id="15" name="テキスト ボックス 4">
            <a:extLst>
              <a:ext uri="{FF2B5EF4-FFF2-40B4-BE49-F238E27FC236}">
                <a16:creationId xmlns:a16="http://schemas.microsoft.com/office/drawing/2014/main" id="{993B2A14-2A5B-43DB-B5EF-E5BCB75A2E79}"/>
              </a:ext>
            </a:extLst>
          </p:cNvPr>
          <p:cNvSpPr txBox="1">
            <a:spLocks noChangeArrowheads="1"/>
          </p:cNvSpPr>
          <p:nvPr/>
        </p:nvSpPr>
        <p:spPr bwMode="auto">
          <a:xfrm>
            <a:off x="395288" y="3652053"/>
            <a:ext cx="4176000" cy="2475856"/>
          </a:xfrm>
          <a:prstGeom prst="rect">
            <a:avLst/>
          </a:prstGeom>
          <a:noFill/>
          <a:ln w="19050">
            <a:solidFill>
              <a:schemeClr val="bg1">
                <a:lumMod val="5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lIns="180000" tIns="108000" rIns="36000" anchor="ctr" anchorCtr="1">
            <a:spAutoFit/>
          </a:bodyPr>
          <a:lstStyle>
            <a:lvl1pPr>
              <a:defRPr kumimoji="1" sz="1700">
                <a:solidFill>
                  <a:schemeClr val="tx1"/>
                </a:solidFill>
                <a:latin typeface="Arial" panose="020B0604020202020204" pitchFamily="34" charset="0"/>
                <a:ea typeface="ＭＳ Ｐゴシック" panose="020B0600070205080204" pitchFamily="50" charset="-128"/>
              </a:defRPr>
            </a:lvl1pPr>
            <a:lvl2pPr marL="742950" indent="-285750">
              <a:defRPr kumimoji="1" sz="1700">
                <a:solidFill>
                  <a:schemeClr val="tx1"/>
                </a:solidFill>
                <a:latin typeface="Arial" panose="020B0604020202020204" pitchFamily="34" charset="0"/>
                <a:ea typeface="ＭＳ Ｐゴシック" panose="020B0600070205080204" pitchFamily="50" charset="-128"/>
              </a:defRPr>
            </a:lvl2pPr>
            <a:lvl3pPr marL="1143000" indent="-228600">
              <a:defRPr kumimoji="1" sz="1700">
                <a:solidFill>
                  <a:schemeClr val="tx1"/>
                </a:solidFill>
                <a:latin typeface="Arial" panose="020B0604020202020204" pitchFamily="34" charset="0"/>
                <a:ea typeface="ＭＳ Ｐゴシック" panose="020B0600070205080204" pitchFamily="50" charset="-128"/>
              </a:defRPr>
            </a:lvl3pPr>
            <a:lvl4pPr marL="1600200" indent="-228600">
              <a:defRPr kumimoji="1" sz="1700">
                <a:solidFill>
                  <a:schemeClr val="tx1"/>
                </a:solidFill>
                <a:latin typeface="Arial" panose="020B0604020202020204" pitchFamily="34" charset="0"/>
                <a:ea typeface="ＭＳ Ｐゴシック" panose="020B0600070205080204" pitchFamily="50" charset="-128"/>
              </a:defRPr>
            </a:lvl4pPr>
            <a:lvl5pPr marL="2057400" indent="-228600">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17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1" lang="ja-JP" altLang="en-US" sz="1800" b="0" i="0" u="none" strike="noStrike" kern="1200" cap="none" spc="0" normalizeH="0" baseline="0" noProof="0" dirty="0">
                <a:ln>
                  <a:noFill/>
                </a:ln>
                <a:effectLst/>
                <a:uLnTx/>
                <a:uFillTx/>
                <a:latin typeface="Segoe UI" panose="020B0502040204020203" pitchFamily="34" charset="0"/>
                <a:ea typeface="メイリオ" panose="020B0604030504040204" pitchFamily="50" charset="-128"/>
                <a:cs typeface="+mn-cs"/>
              </a:rPr>
              <a:t>吸引カテーテルを操作する手と反対の手で、吸引カテーテルの根本（接続部）を押さえて、陰圧（吸引圧）をかけないようにして、挿入するのが基本。</a:t>
            </a:r>
            <a:endParaRPr kumimoji="1" lang="en-US" altLang="ja-JP" sz="1800" b="0" i="0" u="none" strike="noStrike" kern="1200" cap="none" spc="0" normalizeH="0" baseline="0" noProof="0" dirty="0">
              <a:ln>
                <a:noFill/>
              </a:ln>
              <a:effectLst/>
              <a:uLnTx/>
              <a:uFillTx/>
              <a:latin typeface="Segoe UI" panose="020B0502040204020203" pitchFamily="34" charset="0"/>
              <a:ea typeface="メイリオ" panose="020B0604030504040204" pitchFamily="50" charset="-128"/>
              <a:cs typeface="+mn-cs"/>
            </a:endParaRPr>
          </a:p>
          <a:p>
            <a:pPr marL="0" marR="0" lvl="0" indent="0" algn="l" defTabSz="914400" rtl="0" eaLnBrk="1" fontAlgn="auto" latinLnBrk="0" hangingPunct="1">
              <a:lnSpc>
                <a:spcPct val="90000"/>
              </a:lnSpc>
              <a:spcBef>
                <a:spcPts val="600"/>
              </a:spcBef>
              <a:spcAft>
                <a:spcPts val="0"/>
              </a:spcAft>
              <a:buClrTx/>
              <a:buSzTx/>
              <a:buFontTx/>
              <a:buNone/>
              <a:tabLst/>
              <a:defRPr/>
            </a:pPr>
            <a:r>
              <a:rPr kumimoji="1" lang="ja-JP" altLang="en-US" sz="1800" b="0" i="0" u="none" strike="noStrike" kern="1200" cap="none" spc="0" normalizeH="0" baseline="0" noProof="0" dirty="0">
                <a:ln>
                  <a:noFill/>
                </a:ln>
                <a:effectLst/>
                <a:uLnTx/>
                <a:uFillTx/>
                <a:latin typeface="Segoe UI" panose="020B0502040204020203" pitchFamily="34" charset="0"/>
                <a:ea typeface="メイリオ" panose="020B0604030504040204" pitchFamily="50" charset="-128"/>
                <a:cs typeface="+mn-cs"/>
              </a:rPr>
              <a:t>手前に喀痰がある場合は、初めから、吸引圧がかかるようにカテーテル接続部を折り曲げず、挿入していく方法でも良い。この方が、鼻腔内の喀痰が吸引しやすい場合もある。</a:t>
            </a:r>
          </a:p>
        </p:txBody>
      </p:sp>
      <p:sp>
        <p:nvSpPr>
          <p:cNvPr id="17" name="テキスト ボックス 16">
            <a:extLst>
              <a:ext uri="{FF2B5EF4-FFF2-40B4-BE49-F238E27FC236}">
                <a16:creationId xmlns:a16="http://schemas.microsoft.com/office/drawing/2014/main" id="{1CCBA0B6-8DAA-475D-94B9-4E63A2A9354C}"/>
              </a:ext>
            </a:extLst>
          </p:cNvPr>
          <p:cNvSpPr txBox="1"/>
          <p:nvPr/>
        </p:nvSpPr>
        <p:spPr>
          <a:xfrm>
            <a:off x="5681012" y="169200"/>
            <a:ext cx="2491388"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4-3.</a:t>
            </a:r>
            <a:r>
              <a:rPr lang="ja-JP" altLang="en-US" sz="1400" b="1" dirty="0">
                <a:solidFill>
                  <a:schemeClr val="bg1"/>
                </a:solidFill>
                <a:latin typeface="游ゴシック" panose="020B0400000000000000" pitchFamily="50" charset="-128"/>
                <a:ea typeface="游ゴシック" panose="020B0400000000000000" pitchFamily="50" charset="-128"/>
              </a:rPr>
              <a:t>喀痰吸引のコツと注意点</a:t>
            </a:r>
          </a:p>
        </p:txBody>
      </p:sp>
      <p:sp>
        <p:nvSpPr>
          <p:cNvPr id="13" name="AutoShape 7">
            <a:extLst>
              <a:ext uri="{FF2B5EF4-FFF2-40B4-BE49-F238E27FC236}">
                <a16:creationId xmlns:a16="http://schemas.microsoft.com/office/drawing/2014/main" id="{2EB4AD2F-946B-47FF-BEC6-086475E854F4}"/>
              </a:ext>
            </a:extLst>
          </p:cNvPr>
          <p:cNvSpPr>
            <a:spLocks noChangeArrowheads="1"/>
          </p:cNvSpPr>
          <p:nvPr/>
        </p:nvSpPr>
        <p:spPr bwMode="auto">
          <a:xfrm>
            <a:off x="6925466" y="2552925"/>
            <a:ext cx="1678982" cy="732059"/>
          </a:xfrm>
          <a:prstGeom prst="wedgeRoundRectCallout">
            <a:avLst>
              <a:gd name="adj1" fmla="val -35508"/>
              <a:gd name="adj2" fmla="val -134197"/>
              <a:gd name="adj3" fmla="val 16667"/>
            </a:avLst>
          </a:prstGeom>
          <a:solidFill>
            <a:schemeClr val="bg1"/>
          </a:solidFill>
          <a:ln w="9525">
            <a:solidFill>
              <a:schemeClr val="bg1">
                <a:lumMod val="50000"/>
              </a:schemeClr>
            </a:solidFill>
            <a:miter lim="800000"/>
            <a:headEnd/>
            <a:tailEnd/>
          </a:ln>
        </p:spPr>
        <p:txBody>
          <a:bodyPr lIns="87269" tIns="43635" rIns="87269" bIns="43635"/>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ctr" defTabSz="873125" rtl="0" eaLnBrk="1" fontAlgn="auto" latinLnBrk="0" hangingPunct="1">
              <a:lnSpc>
                <a:spcPct val="100000"/>
              </a:lnSpc>
              <a:spcBef>
                <a:spcPct val="0"/>
              </a:spcBef>
              <a:spcAft>
                <a:spcPts val="0"/>
              </a:spcAft>
              <a:buClrTx/>
              <a:buSzTx/>
              <a:buFontTx/>
              <a:buNone/>
              <a:tabLst/>
              <a:defRPr/>
            </a:pPr>
            <a:endParaRPr kumimoji="1" lang="ja-JP" altLang="ja-JP"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5176" name="Text Box 8">
            <a:extLst>
              <a:ext uri="{FF2B5EF4-FFF2-40B4-BE49-F238E27FC236}">
                <a16:creationId xmlns:a16="http://schemas.microsoft.com/office/drawing/2014/main" id="{D8A6C7C5-9637-4901-B3EE-885476BAC9A6}"/>
              </a:ext>
            </a:extLst>
          </p:cNvPr>
          <p:cNvSpPr txBox="1">
            <a:spLocks noChangeArrowheads="1"/>
          </p:cNvSpPr>
          <p:nvPr/>
        </p:nvSpPr>
        <p:spPr bwMode="auto">
          <a:xfrm>
            <a:off x="6948264" y="2552925"/>
            <a:ext cx="1656184" cy="82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300" b="1"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陰圧をかけ</a:t>
            </a:r>
            <a:endParaRPr kumimoji="1" lang="en-US" altLang="ja-JP" sz="2300" b="1"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endParaRPr>
          </a:p>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300" b="1"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ないで</a:t>
            </a:r>
          </a:p>
        </p:txBody>
      </p:sp>
      <p:sp>
        <p:nvSpPr>
          <p:cNvPr id="14" name="テキスト ボックス 13">
            <a:extLst>
              <a:ext uri="{FF2B5EF4-FFF2-40B4-BE49-F238E27FC236}">
                <a16:creationId xmlns:a16="http://schemas.microsoft.com/office/drawing/2014/main" id="{403F285B-A62F-46CF-963F-D8A84C1FDE9A}"/>
              </a:ext>
            </a:extLst>
          </p:cNvPr>
          <p:cNvSpPr txBox="1"/>
          <p:nvPr/>
        </p:nvSpPr>
        <p:spPr>
          <a:xfrm>
            <a:off x="395288" y="6165304"/>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16" name="スライド番号プレースホルダー 1">
            <a:extLst>
              <a:ext uri="{FF2B5EF4-FFF2-40B4-BE49-F238E27FC236}">
                <a16:creationId xmlns:a16="http://schemas.microsoft.com/office/drawing/2014/main" id="{26840E3A-0240-4020-A6B6-0A0E0B77ED37}"/>
              </a:ext>
            </a:extLst>
          </p:cNvPr>
          <p:cNvSpPr txBox="1">
            <a:spLocks/>
          </p:cNvSpPr>
          <p:nvPr/>
        </p:nvSpPr>
        <p:spPr>
          <a:xfrm>
            <a:off x="8748464" y="6639339"/>
            <a:ext cx="360040" cy="179122"/>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80</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0508545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9" name="Picture 2">
            <a:extLst>
              <a:ext uri="{FF2B5EF4-FFF2-40B4-BE49-F238E27FC236}">
                <a16:creationId xmlns:a16="http://schemas.microsoft.com/office/drawing/2014/main" id="{86654235-533A-4084-AA1A-C588CA7CD2C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88242" y="1271334"/>
            <a:ext cx="3874760" cy="5160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AutoShape 7">
            <a:extLst>
              <a:ext uri="{FF2B5EF4-FFF2-40B4-BE49-F238E27FC236}">
                <a16:creationId xmlns:a16="http://schemas.microsoft.com/office/drawing/2014/main" id="{B1BD5FC3-0C2D-446B-9977-7F9C9E634146}"/>
              </a:ext>
            </a:extLst>
          </p:cNvPr>
          <p:cNvSpPr>
            <a:spLocks noChangeArrowheads="1"/>
          </p:cNvSpPr>
          <p:nvPr/>
        </p:nvSpPr>
        <p:spPr bwMode="auto">
          <a:xfrm>
            <a:off x="1763687" y="2933166"/>
            <a:ext cx="2717681" cy="918295"/>
          </a:xfrm>
          <a:prstGeom prst="wedgeRoundRectCallout">
            <a:avLst>
              <a:gd name="adj1" fmla="val 127787"/>
              <a:gd name="adj2" fmla="val 51698"/>
              <a:gd name="adj3" fmla="val 16667"/>
            </a:avLst>
          </a:prstGeom>
          <a:solidFill>
            <a:schemeClr val="bg1"/>
          </a:solidFill>
          <a:ln w="9525">
            <a:solidFill>
              <a:schemeClr val="bg1">
                <a:lumMod val="50000"/>
              </a:schemeClr>
            </a:solidFill>
            <a:miter lim="800000"/>
            <a:headEnd/>
            <a:tailEnd/>
          </a:ln>
        </p:spPr>
        <p:txBody>
          <a:bodyPr lIns="87269" tIns="43635" rIns="87269" bIns="43635"/>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ctr" defTabSz="873125" rtl="0" eaLnBrk="1" fontAlgn="auto" latinLnBrk="0" hangingPunct="1">
              <a:lnSpc>
                <a:spcPct val="100000"/>
              </a:lnSpc>
              <a:spcBef>
                <a:spcPct val="0"/>
              </a:spcBef>
              <a:spcAft>
                <a:spcPts val="0"/>
              </a:spcAft>
              <a:buClrTx/>
              <a:buSzTx/>
              <a:buFontTx/>
              <a:buNone/>
              <a:tabLst/>
              <a:defRPr/>
            </a:pPr>
            <a:endParaRPr kumimoji="1" lang="ja-JP" altLang="ja-JP"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365" name="Line 4">
            <a:extLst>
              <a:ext uri="{FF2B5EF4-FFF2-40B4-BE49-F238E27FC236}">
                <a16:creationId xmlns:a16="http://schemas.microsoft.com/office/drawing/2014/main" id="{7E795654-0D7A-42D2-BA79-1A1F224473B1}"/>
              </a:ext>
            </a:extLst>
          </p:cNvPr>
          <p:cNvSpPr>
            <a:spLocks noChangeShapeType="1"/>
          </p:cNvSpPr>
          <p:nvPr/>
        </p:nvSpPr>
        <p:spPr bwMode="auto">
          <a:xfrm flipH="1">
            <a:off x="6454775" y="3357563"/>
            <a:ext cx="46038" cy="974725"/>
          </a:xfrm>
          <a:prstGeom prst="line">
            <a:avLst/>
          </a:prstGeom>
          <a:noFill/>
          <a:ln w="57150">
            <a:solidFill>
              <a:schemeClr val="bg1"/>
            </a:solidFill>
            <a:round/>
            <a:headEnd/>
            <a:tailEnd type="triangle" w="med" len="med"/>
          </a:ln>
          <a:effectLst>
            <a:outerShdw blurRad="50800" dist="88900" dir="5400000" algn="ctr" rotWithShape="0">
              <a:schemeClr val="tx1"/>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7222" name="Text Box 6">
            <a:extLst>
              <a:ext uri="{FF2B5EF4-FFF2-40B4-BE49-F238E27FC236}">
                <a16:creationId xmlns:a16="http://schemas.microsoft.com/office/drawing/2014/main" id="{DFB130FC-4450-42FC-968C-AF791AB1F6A5}"/>
              </a:ext>
            </a:extLst>
          </p:cNvPr>
          <p:cNvSpPr txBox="1">
            <a:spLocks noChangeArrowheads="1"/>
          </p:cNvSpPr>
          <p:nvPr/>
        </p:nvSpPr>
        <p:spPr bwMode="auto">
          <a:xfrm>
            <a:off x="1800000" y="2996952"/>
            <a:ext cx="2638455" cy="82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spAutoFit/>
          </a:bodyPr>
          <a:lstStyle>
            <a:defPPr>
              <a:defRPr lang="ja-JP"/>
            </a:defPPr>
            <a:lvl1pPr defTabSz="873125">
              <a:spcBef>
                <a:spcPct val="0"/>
              </a:spcBef>
              <a:buFontTx/>
              <a:buNone/>
              <a:defRPr sz="2300">
                <a:latin typeface="Segoe UI" panose="020B0502040204020203" pitchFamily="34" charset="0"/>
                <a:ea typeface="メイリオ" panose="020B0604030504040204" pitchFamily="50" charset="-128"/>
              </a:defRPr>
            </a:lvl1pPr>
            <a:lvl2pPr marL="742950" indent="-285750" defTabSz="873125">
              <a:spcBef>
                <a:spcPct val="20000"/>
              </a:spcBef>
              <a:buChar char="–"/>
              <a:defRPr sz="2600">
                <a:latin typeface="Arial" panose="020B0604020202020204" pitchFamily="34" charset="0"/>
                <a:ea typeface="ＭＳ Ｐゴシック" panose="020B0600070205080204" pitchFamily="50" charset="-128"/>
              </a:defRPr>
            </a:lvl2pPr>
            <a:lvl3pPr marL="1143000" indent="-228600" defTabSz="873125">
              <a:spcBef>
                <a:spcPct val="20000"/>
              </a:spcBef>
              <a:buChar char="•"/>
              <a:defRPr sz="2300">
                <a:latin typeface="Arial" panose="020B0604020202020204" pitchFamily="34" charset="0"/>
                <a:ea typeface="ＭＳ Ｐゴシック" panose="020B0600070205080204" pitchFamily="50" charset="-128"/>
              </a:defRPr>
            </a:lvl3pPr>
            <a:lvl4pPr marL="1600200" indent="-228600" defTabSz="873125">
              <a:spcBef>
                <a:spcPct val="20000"/>
              </a:spcBef>
              <a:buChar char="–"/>
              <a:defRPr sz="1900">
                <a:latin typeface="Arial" panose="020B0604020202020204" pitchFamily="34" charset="0"/>
                <a:ea typeface="ＭＳ Ｐゴシック" panose="020B0600070205080204" pitchFamily="50" charset="-128"/>
              </a:defRPr>
            </a:lvl4pPr>
            <a:lvl5pPr marL="2057400" indent="-228600" defTabSz="873125">
              <a:spcBef>
                <a:spcPct val="20000"/>
              </a:spcBef>
              <a:buChar char="»"/>
              <a:defRPr sz="1900">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下向きにし、</a:t>
            </a:r>
          </a:p>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底を這わすように</a:t>
            </a:r>
          </a:p>
        </p:txBody>
      </p:sp>
      <p:sp>
        <p:nvSpPr>
          <p:cNvPr id="137224" name="Text Box 3">
            <a:extLst>
              <a:ext uri="{FF2B5EF4-FFF2-40B4-BE49-F238E27FC236}">
                <a16:creationId xmlns:a16="http://schemas.microsoft.com/office/drawing/2014/main" id="{3C46E65C-181B-479D-A766-B987038330EB}"/>
              </a:ext>
            </a:extLst>
          </p:cNvPr>
          <p:cNvSpPr txBox="1">
            <a:spLocks noChangeArrowheads="1"/>
          </p:cNvSpPr>
          <p:nvPr/>
        </p:nvSpPr>
        <p:spPr bwMode="auto">
          <a:xfrm>
            <a:off x="252000" y="1224000"/>
            <a:ext cx="4464016" cy="13807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defPPr>
              <a:defRPr lang="ja-JP"/>
            </a:defPPr>
            <a:lvl1pPr defTabSz="873125">
              <a:spcBef>
                <a:spcPct val="0"/>
              </a:spcBef>
              <a:buFontTx/>
              <a:buNone/>
              <a:defRPr sz="2800" b="1">
                <a:latin typeface="Segoe UI" panose="020B0502040204020203" pitchFamily="34" charset="0"/>
                <a:ea typeface="メイリオ" panose="020B0604030504040204" pitchFamily="50" charset="-128"/>
              </a:defRPr>
            </a:lvl1pPr>
            <a:lvl2pPr marL="742950" indent="-285750" defTabSz="873125">
              <a:spcBef>
                <a:spcPct val="20000"/>
              </a:spcBef>
              <a:buChar char="–"/>
              <a:defRPr sz="2600">
                <a:latin typeface="Arial" panose="020B0604020202020204" pitchFamily="34" charset="0"/>
                <a:ea typeface="ＭＳ Ｐゴシック" panose="020B0600070205080204" pitchFamily="50" charset="-128"/>
              </a:defRPr>
            </a:lvl2pPr>
            <a:lvl3pPr marL="1143000" indent="-228600" defTabSz="873125">
              <a:spcBef>
                <a:spcPct val="20000"/>
              </a:spcBef>
              <a:buChar char="•"/>
              <a:defRPr sz="2300">
                <a:latin typeface="Arial" panose="020B0604020202020204" pitchFamily="34" charset="0"/>
                <a:ea typeface="ＭＳ Ｐゴシック" panose="020B0600070205080204" pitchFamily="50" charset="-128"/>
              </a:defRPr>
            </a:lvl3pPr>
            <a:lvl4pPr marL="1600200" indent="-228600" defTabSz="873125">
              <a:spcBef>
                <a:spcPct val="20000"/>
              </a:spcBef>
              <a:buChar char="–"/>
              <a:defRPr sz="1900">
                <a:latin typeface="Arial" panose="020B0604020202020204" pitchFamily="34" charset="0"/>
                <a:ea typeface="ＭＳ Ｐゴシック" panose="020B0600070205080204" pitchFamily="50" charset="-128"/>
              </a:defRPr>
            </a:lvl4pPr>
            <a:lvl5pPr marL="2057400" indent="-228600" defTabSz="873125">
              <a:spcBef>
                <a:spcPct val="20000"/>
              </a:spcBef>
              <a:buChar char="»"/>
              <a:defRPr sz="1900">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Segoe UI" panose="020B0502040204020203" pitchFamily="34" charset="0"/>
                <a:ea typeface="メイリオ" panose="020B0604030504040204" pitchFamily="50" charset="-128"/>
                <a:cs typeface="+mn-cs"/>
              </a:rPr>
              <a:t>次にカテーテルを下向きに変え、底を這わせるように深部まで挿入</a:t>
            </a:r>
          </a:p>
        </p:txBody>
      </p:sp>
      <p:sp>
        <p:nvSpPr>
          <p:cNvPr id="2" name="タイトル 1">
            <a:extLst>
              <a:ext uri="{FF2B5EF4-FFF2-40B4-BE49-F238E27FC236}">
                <a16:creationId xmlns:a16="http://schemas.microsoft.com/office/drawing/2014/main" id="{47E630A0-25C2-400B-BBCA-51A0DD229A0C}"/>
              </a:ext>
            </a:extLst>
          </p:cNvPr>
          <p:cNvSpPr>
            <a:spLocks noGrp="1"/>
          </p:cNvSpPr>
          <p:nvPr>
            <p:ph type="title"/>
          </p:nvPr>
        </p:nvSpPr>
        <p:spPr/>
        <p:txBody>
          <a:bodyPr>
            <a:normAutofit fontScale="90000"/>
          </a:bodyPr>
          <a:lstStyle/>
          <a:p>
            <a:r>
              <a:rPr lang="ja-JP" altLang="en-US" dirty="0"/>
              <a:t>鼻腔内吸引の場合のコツ</a:t>
            </a:r>
            <a:endParaRPr kumimoji="1" lang="ja-JP" altLang="en-US" dirty="0"/>
          </a:p>
        </p:txBody>
      </p:sp>
      <p:sp>
        <p:nvSpPr>
          <p:cNvPr id="13" name="テキスト ボックス 7">
            <a:extLst>
              <a:ext uri="{FF2B5EF4-FFF2-40B4-BE49-F238E27FC236}">
                <a16:creationId xmlns:a16="http://schemas.microsoft.com/office/drawing/2014/main" id="{FF7E7B43-9EB6-45AE-A4CB-A8D955C34C10}"/>
              </a:ext>
            </a:extLst>
          </p:cNvPr>
          <p:cNvSpPr txBox="1">
            <a:spLocks noChangeArrowheads="1"/>
          </p:cNvSpPr>
          <p:nvPr/>
        </p:nvSpPr>
        <p:spPr bwMode="auto">
          <a:xfrm>
            <a:off x="386167" y="4292117"/>
            <a:ext cx="4185833" cy="1471511"/>
          </a:xfrm>
          <a:prstGeom prst="rect">
            <a:avLst/>
          </a:prstGeom>
          <a:noFill/>
          <a:ln w="19050">
            <a:solidFill>
              <a:schemeClr val="accent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lIns="288000" tIns="180000" rIns="288000" bIns="180000" anchor="ctr" anchorCtr="1">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spcBef>
                <a:spcPct val="0"/>
              </a:spcBef>
              <a:spcAft>
                <a:spcPts val="0"/>
              </a:spcAft>
              <a:buClrTx/>
              <a:buSzTx/>
              <a:buFontTx/>
              <a:buNone/>
              <a:tabLst/>
              <a:defRPr/>
            </a:pPr>
            <a:r>
              <a:rPr kumimoji="1" lang="ja-JP" altLang="en-US" sz="2400" b="0" i="0" u="none" strike="noStrike" kern="1200" cap="none" normalizeH="0" noProof="0" dirty="0">
                <a:ln>
                  <a:noFill/>
                </a:ln>
                <a:effectLst/>
                <a:uLnTx/>
                <a:uFillTx/>
                <a:latin typeface="Segoe UI" panose="020B0502040204020203" pitchFamily="34" charset="0"/>
                <a:ea typeface="メイリオ" panose="020B0604030504040204" pitchFamily="50" charset="-128"/>
                <a:cs typeface="+mn-cs"/>
              </a:rPr>
              <a:t>入りにくい場合は無理せずに、反対側の鼻孔から入れる</a:t>
            </a:r>
            <a:endParaRPr kumimoji="1" lang="en-US" altLang="ja-JP" sz="2400" b="0" i="0" u="none" strike="noStrike" kern="1200" cap="none" normalizeH="0" noProof="0" dirty="0">
              <a:ln>
                <a:noFill/>
              </a:ln>
              <a:effectLst/>
              <a:uLnTx/>
              <a:uFillTx/>
              <a:latin typeface="Segoe UI" panose="020B0502040204020203" pitchFamily="34" charset="0"/>
              <a:ea typeface="メイリオ" panose="020B0604030504040204" pitchFamily="50" charset="-128"/>
              <a:cs typeface="+mn-cs"/>
            </a:endParaRPr>
          </a:p>
        </p:txBody>
      </p:sp>
      <p:sp>
        <p:nvSpPr>
          <p:cNvPr id="15" name="テキスト ボックス 14">
            <a:extLst>
              <a:ext uri="{FF2B5EF4-FFF2-40B4-BE49-F238E27FC236}">
                <a16:creationId xmlns:a16="http://schemas.microsoft.com/office/drawing/2014/main" id="{F1135C14-8583-4CF9-8BC2-93E1AC1869AE}"/>
              </a:ext>
            </a:extLst>
          </p:cNvPr>
          <p:cNvSpPr txBox="1"/>
          <p:nvPr/>
        </p:nvSpPr>
        <p:spPr>
          <a:xfrm>
            <a:off x="5681012" y="169200"/>
            <a:ext cx="2491388"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4-3.</a:t>
            </a:r>
            <a:r>
              <a:rPr lang="ja-JP" altLang="en-US" sz="1400" b="1" dirty="0">
                <a:solidFill>
                  <a:schemeClr val="bg1"/>
                </a:solidFill>
                <a:latin typeface="游ゴシック" panose="020B0400000000000000" pitchFamily="50" charset="-128"/>
                <a:ea typeface="游ゴシック" panose="020B0400000000000000" pitchFamily="50" charset="-128"/>
              </a:rPr>
              <a:t>喀痰吸引のコツと注意点</a:t>
            </a:r>
          </a:p>
        </p:txBody>
      </p:sp>
      <p:sp>
        <p:nvSpPr>
          <p:cNvPr id="11" name="テキスト ボックス 10">
            <a:extLst>
              <a:ext uri="{FF2B5EF4-FFF2-40B4-BE49-F238E27FC236}">
                <a16:creationId xmlns:a16="http://schemas.microsoft.com/office/drawing/2014/main" id="{74C67A5F-9069-4269-8813-B541458BD19D}"/>
              </a:ext>
            </a:extLst>
          </p:cNvPr>
          <p:cNvSpPr txBox="1"/>
          <p:nvPr/>
        </p:nvSpPr>
        <p:spPr>
          <a:xfrm>
            <a:off x="386167" y="6165304"/>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14" name="スライド番号プレースホルダー 1">
            <a:extLst>
              <a:ext uri="{FF2B5EF4-FFF2-40B4-BE49-F238E27FC236}">
                <a16:creationId xmlns:a16="http://schemas.microsoft.com/office/drawing/2014/main" id="{8681C50D-D546-40BC-8ED9-FA92141ECDCF}"/>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81</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89254664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7" name="図 7">
            <a:extLst>
              <a:ext uri="{FF2B5EF4-FFF2-40B4-BE49-F238E27FC236}">
                <a16:creationId xmlns:a16="http://schemas.microsoft.com/office/drawing/2014/main" id="{14938562-FF06-4181-AA8B-65F708D5DC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458165" y="1936837"/>
            <a:ext cx="6210179" cy="4660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utoShape 7">
            <a:extLst>
              <a:ext uri="{FF2B5EF4-FFF2-40B4-BE49-F238E27FC236}">
                <a16:creationId xmlns:a16="http://schemas.microsoft.com/office/drawing/2014/main" id="{23005C44-16B7-4C42-96F8-82EA9CDD9FB0}"/>
              </a:ext>
            </a:extLst>
          </p:cNvPr>
          <p:cNvSpPr>
            <a:spLocks noChangeArrowheads="1"/>
          </p:cNvSpPr>
          <p:nvPr/>
        </p:nvSpPr>
        <p:spPr bwMode="auto">
          <a:xfrm>
            <a:off x="571979" y="2445867"/>
            <a:ext cx="2357319" cy="740229"/>
          </a:xfrm>
          <a:prstGeom prst="wedgeRoundRectCallout">
            <a:avLst>
              <a:gd name="adj1" fmla="val 140920"/>
              <a:gd name="adj2" fmla="val -49747"/>
              <a:gd name="adj3" fmla="val 16667"/>
            </a:avLst>
          </a:prstGeom>
          <a:solidFill>
            <a:schemeClr val="bg1"/>
          </a:solidFill>
          <a:ln w="9525">
            <a:solidFill>
              <a:schemeClr val="bg1">
                <a:lumMod val="50000"/>
              </a:schemeClr>
            </a:solidFill>
            <a:miter lim="800000"/>
            <a:headEnd/>
            <a:tailEnd/>
          </a:ln>
        </p:spPr>
        <p:txBody>
          <a:bodyPr lIns="87269" tIns="43635" rIns="87269" bIns="43635"/>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ctr" defTabSz="873125" rtl="0" eaLnBrk="1" fontAlgn="auto" latinLnBrk="0" hangingPunct="1">
              <a:lnSpc>
                <a:spcPct val="100000"/>
              </a:lnSpc>
              <a:spcBef>
                <a:spcPct val="0"/>
              </a:spcBef>
              <a:spcAft>
                <a:spcPts val="0"/>
              </a:spcAft>
              <a:buClrTx/>
              <a:buSzTx/>
              <a:buFontTx/>
              <a:buNone/>
              <a:tabLst/>
              <a:defRPr/>
            </a:pPr>
            <a:endParaRPr kumimoji="1" lang="ja-JP" altLang="ja-JP"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6389" name="Line 4">
            <a:extLst>
              <a:ext uri="{FF2B5EF4-FFF2-40B4-BE49-F238E27FC236}">
                <a16:creationId xmlns:a16="http://schemas.microsoft.com/office/drawing/2014/main" id="{741FA728-1EBA-429F-BA5F-662039D9947D}"/>
              </a:ext>
            </a:extLst>
          </p:cNvPr>
          <p:cNvSpPr>
            <a:spLocks noChangeShapeType="1"/>
          </p:cNvSpPr>
          <p:nvPr/>
        </p:nvSpPr>
        <p:spPr bwMode="auto">
          <a:xfrm flipH="1" flipV="1">
            <a:off x="4499992" y="3205884"/>
            <a:ext cx="68262" cy="646112"/>
          </a:xfrm>
          <a:prstGeom prst="line">
            <a:avLst/>
          </a:prstGeom>
          <a:noFill/>
          <a:ln w="57150">
            <a:solidFill>
              <a:schemeClr val="bg1"/>
            </a:solidFill>
            <a:round/>
            <a:headEnd/>
            <a:tailEnd type="triangle" w="med" len="med"/>
          </a:ln>
          <a:effectLst>
            <a:outerShdw blurRad="50800" dist="50800" dir="5400000" algn="ctr" rotWithShape="0">
              <a:schemeClr val="tx1"/>
            </a:outerShdw>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Arial" charset="0"/>
              <a:ea typeface="ＭＳ Ｐゴシック" charset="-128"/>
              <a:cs typeface="+mn-cs"/>
            </a:endParaRPr>
          </a:p>
        </p:txBody>
      </p:sp>
      <p:sp>
        <p:nvSpPr>
          <p:cNvPr id="139271" name="上カーブ矢印 7">
            <a:extLst>
              <a:ext uri="{FF2B5EF4-FFF2-40B4-BE49-F238E27FC236}">
                <a16:creationId xmlns:a16="http://schemas.microsoft.com/office/drawing/2014/main" id="{40C79089-4CA5-401E-BD75-1B9D7A6D6935}"/>
              </a:ext>
            </a:extLst>
          </p:cNvPr>
          <p:cNvSpPr>
            <a:spLocks noChangeArrowheads="1"/>
          </p:cNvSpPr>
          <p:nvPr/>
        </p:nvSpPr>
        <p:spPr bwMode="auto">
          <a:xfrm rot="-1614180">
            <a:off x="4642867" y="3777384"/>
            <a:ext cx="428625" cy="214312"/>
          </a:xfrm>
          <a:prstGeom prst="curvedUpArrow">
            <a:avLst>
              <a:gd name="adj1" fmla="val 25000"/>
              <a:gd name="adj2" fmla="val 50000"/>
              <a:gd name="adj3" fmla="val 25000"/>
            </a:avLst>
          </a:prstGeom>
          <a:solidFill>
            <a:schemeClr val="bg1"/>
          </a:solidFill>
          <a:ln w="25400" algn="ctr">
            <a:solidFill>
              <a:schemeClr val="bg1"/>
            </a:solidFill>
            <a:miter lim="800000"/>
            <a:headEnd/>
            <a:tailEnd/>
          </a:ln>
          <a:effectLst>
            <a:outerShdw dist="38100" dir="5400000" algn="t" rotWithShape="0">
              <a:srgbClr val="000000">
                <a:alpha val="39998"/>
              </a:srgbClr>
            </a:outerShdw>
          </a:effectLst>
        </p:spPr>
        <p:txBody>
          <a:bodyPr lIns="87269" tIns="43635" rIns="87269" bIns="43635" anchor="ct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ctr" defTabSz="873125" rtl="0" eaLnBrk="1" fontAlgn="auto" latinLnBrk="0" hangingPunct="1">
              <a:lnSpc>
                <a:spcPct val="100000"/>
              </a:lnSpc>
              <a:spcBef>
                <a:spcPct val="0"/>
              </a:spcBef>
              <a:spcAft>
                <a:spcPts val="0"/>
              </a:spcAft>
              <a:buClrTx/>
              <a:buSzTx/>
              <a:buFontTx/>
              <a:buNone/>
              <a:tabLst/>
              <a:defRPr/>
            </a:pPr>
            <a:endParaRPr kumimoji="1" lang="ja-JP" altLang="en-US"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9273" name="Text Box 6">
            <a:extLst>
              <a:ext uri="{FF2B5EF4-FFF2-40B4-BE49-F238E27FC236}">
                <a16:creationId xmlns:a16="http://schemas.microsoft.com/office/drawing/2014/main" id="{75E029B1-4C8E-4D28-B91F-FC7A5E6BC349}"/>
              </a:ext>
            </a:extLst>
          </p:cNvPr>
          <p:cNvSpPr txBox="1">
            <a:spLocks noChangeArrowheads="1"/>
          </p:cNvSpPr>
          <p:nvPr/>
        </p:nvSpPr>
        <p:spPr bwMode="auto">
          <a:xfrm>
            <a:off x="612000" y="2628925"/>
            <a:ext cx="2330678" cy="45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spAutoFit/>
          </a:bodyPr>
          <a:lstStyle>
            <a:defPPr>
              <a:defRPr lang="ja-JP"/>
            </a:defPPr>
            <a:lvl1pPr defTabSz="873125">
              <a:spcBef>
                <a:spcPct val="0"/>
              </a:spcBef>
              <a:buFontTx/>
              <a:buNone/>
              <a:defRPr sz="2300">
                <a:latin typeface="Segoe UI" panose="020B0502040204020203" pitchFamily="34" charset="0"/>
                <a:ea typeface="メイリオ" panose="020B0604030504040204" pitchFamily="50" charset="-128"/>
              </a:defRPr>
            </a:lvl1pPr>
            <a:lvl2pPr marL="742950" indent="-285750" defTabSz="873125">
              <a:spcBef>
                <a:spcPct val="20000"/>
              </a:spcBef>
              <a:buChar char="–"/>
              <a:defRPr sz="2600">
                <a:latin typeface="Arial" panose="020B0604020202020204" pitchFamily="34" charset="0"/>
                <a:ea typeface="ＭＳ Ｐゴシック" panose="020B0600070205080204" pitchFamily="50" charset="-128"/>
              </a:defRPr>
            </a:lvl2pPr>
            <a:lvl3pPr marL="1143000" indent="-228600" defTabSz="873125">
              <a:spcBef>
                <a:spcPct val="20000"/>
              </a:spcBef>
              <a:buChar char="•"/>
              <a:defRPr sz="2300">
                <a:latin typeface="Arial" panose="020B0604020202020204" pitchFamily="34" charset="0"/>
                <a:ea typeface="ＭＳ Ｐゴシック" panose="020B0600070205080204" pitchFamily="50" charset="-128"/>
              </a:defRPr>
            </a:lvl3pPr>
            <a:lvl4pPr marL="1600200" indent="-228600" defTabSz="873125">
              <a:spcBef>
                <a:spcPct val="20000"/>
              </a:spcBef>
              <a:buChar char="–"/>
              <a:defRPr sz="1900">
                <a:latin typeface="Arial" panose="020B0604020202020204" pitchFamily="34" charset="0"/>
                <a:ea typeface="ＭＳ Ｐゴシック" panose="020B0600070205080204" pitchFamily="50" charset="-128"/>
              </a:defRPr>
            </a:lvl4pPr>
            <a:lvl5pPr marL="2057400" indent="-228600" defTabSz="873125">
              <a:spcBef>
                <a:spcPct val="20000"/>
              </a:spcBef>
              <a:buChar char="»"/>
              <a:defRPr sz="1900">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陰圧をかけます</a:t>
            </a:r>
          </a:p>
        </p:txBody>
      </p:sp>
      <p:sp>
        <p:nvSpPr>
          <p:cNvPr id="139275" name="Text Box 3">
            <a:extLst>
              <a:ext uri="{FF2B5EF4-FFF2-40B4-BE49-F238E27FC236}">
                <a16:creationId xmlns:a16="http://schemas.microsoft.com/office/drawing/2014/main" id="{751C85D7-E42B-4AD6-ACF7-F8F7D27206ED}"/>
              </a:ext>
            </a:extLst>
          </p:cNvPr>
          <p:cNvSpPr txBox="1">
            <a:spLocks noChangeArrowheads="1"/>
          </p:cNvSpPr>
          <p:nvPr/>
        </p:nvSpPr>
        <p:spPr bwMode="auto">
          <a:xfrm>
            <a:off x="288000" y="1199074"/>
            <a:ext cx="8856000" cy="861774"/>
          </a:xfrm>
          <a:prstGeom prst="rect">
            <a:avLst/>
          </a:prstGeom>
          <a:solidFill>
            <a:srgbClr val="FFFFFF"/>
          </a:solidFill>
          <a:ln>
            <a:noFill/>
          </a:ln>
          <a:extLst/>
        </p:spPr>
        <p:txBody>
          <a:bodyPr wrap="square" lIns="0" tIns="0" rIns="0" bIns="0">
            <a:spAutoFit/>
          </a:bodyPr>
          <a:lstStyle>
            <a:defPPr>
              <a:defRPr lang="ja-JP"/>
            </a:defPPr>
            <a:lvl1pPr defTabSz="873125">
              <a:spcBef>
                <a:spcPct val="0"/>
              </a:spcBef>
              <a:buFontTx/>
              <a:buNone/>
              <a:defRPr sz="2800" b="1">
                <a:latin typeface="Segoe UI" panose="020B0502040204020203" pitchFamily="34" charset="0"/>
                <a:ea typeface="メイリオ" panose="020B0604030504040204" pitchFamily="50" charset="-128"/>
              </a:defRPr>
            </a:lvl1pPr>
            <a:lvl2pPr marL="742950" indent="-285750" defTabSz="873125">
              <a:spcBef>
                <a:spcPct val="20000"/>
              </a:spcBef>
              <a:buChar char="–"/>
              <a:defRPr sz="2600">
                <a:latin typeface="Arial" panose="020B0604020202020204" pitchFamily="34" charset="0"/>
                <a:ea typeface="ＭＳ Ｐゴシック" panose="020B0600070205080204" pitchFamily="50" charset="-128"/>
              </a:defRPr>
            </a:lvl2pPr>
            <a:lvl3pPr marL="1143000" indent="-228600" defTabSz="873125">
              <a:spcBef>
                <a:spcPct val="20000"/>
              </a:spcBef>
              <a:buChar char="•"/>
              <a:defRPr sz="2300">
                <a:latin typeface="Arial" panose="020B0604020202020204" pitchFamily="34" charset="0"/>
                <a:ea typeface="ＭＳ Ｐゴシック" panose="020B0600070205080204" pitchFamily="50" charset="-128"/>
              </a:defRPr>
            </a:lvl3pPr>
            <a:lvl4pPr marL="1600200" indent="-228600" defTabSz="873125">
              <a:spcBef>
                <a:spcPct val="20000"/>
              </a:spcBef>
              <a:buChar char="–"/>
              <a:defRPr sz="1900">
                <a:latin typeface="Arial" panose="020B0604020202020204" pitchFamily="34" charset="0"/>
                <a:ea typeface="ＭＳ Ｐゴシック" panose="020B0600070205080204" pitchFamily="50" charset="-128"/>
              </a:defRPr>
            </a:lvl4pPr>
            <a:lvl5pPr marL="2057400" indent="-228600" defTabSz="873125">
              <a:spcBef>
                <a:spcPct val="20000"/>
              </a:spcBef>
              <a:buChar char="»"/>
              <a:defRPr sz="1900">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800" b="0" i="0" u="none" strike="noStrike" kern="1200" cap="none" spc="0" normalizeH="0" baseline="0" noProof="0" dirty="0">
                <a:ln>
                  <a:noFill/>
                </a:ln>
                <a:effectLst/>
                <a:uLnTx/>
                <a:uFillTx/>
                <a:latin typeface="Segoe UI" panose="020B0502040204020203" pitchFamily="34" charset="0"/>
                <a:ea typeface="メイリオ" panose="020B0604030504040204" pitchFamily="50" charset="-128"/>
                <a:cs typeface="+mn-cs"/>
              </a:rPr>
              <a:t>吸引カテーテルを折り曲げた指を緩め、陰圧をかけて、鼻汁や喀痰を吸引します</a:t>
            </a:r>
          </a:p>
        </p:txBody>
      </p:sp>
      <p:sp>
        <p:nvSpPr>
          <p:cNvPr id="2" name="タイトル 1">
            <a:extLst>
              <a:ext uri="{FF2B5EF4-FFF2-40B4-BE49-F238E27FC236}">
                <a16:creationId xmlns:a16="http://schemas.microsoft.com/office/drawing/2014/main" id="{84568808-970E-434D-BA7C-92C2F014AE64}"/>
              </a:ext>
            </a:extLst>
          </p:cNvPr>
          <p:cNvSpPr>
            <a:spLocks noGrp="1"/>
          </p:cNvSpPr>
          <p:nvPr>
            <p:ph type="title"/>
          </p:nvPr>
        </p:nvSpPr>
        <p:spPr/>
        <p:txBody>
          <a:bodyPr>
            <a:normAutofit fontScale="90000"/>
          </a:bodyPr>
          <a:lstStyle/>
          <a:p>
            <a:r>
              <a:rPr lang="ja-JP" altLang="en-US" dirty="0"/>
              <a:t>鼻腔内吸引の場合のコツ</a:t>
            </a:r>
            <a:endParaRPr kumimoji="1" lang="ja-JP" altLang="en-US" dirty="0"/>
          </a:p>
        </p:txBody>
      </p:sp>
      <p:sp>
        <p:nvSpPr>
          <p:cNvPr id="18" name="テキスト ボックス 17">
            <a:extLst>
              <a:ext uri="{FF2B5EF4-FFF2-40B4-BE49-F238E27FC236}">
                <a16:creationId xmlns:a16="http://schemas.microsoft.com/office/drawing/2014/main" id="{4F67BDAA-467E-4301-BB9B-1D38BBCE3D92}"/>
              </a:ext>
            </a:extLst>
          </p:cNvPr>
          <p:cNvSpPr txBox="1"/>
          <p:nvPr/>
        </p:nvSpPr>
        <p:spPr>
          <a:xfrm>
            <a:off x="252000" y="6293816"/>
            <a:ext cx="8584637" cy="303536"/>
          </a:xfrm>
          <a:prstGeom prst="rect">
            <a:avLst/>
          </a:prstGeom>
          <a:solidFill>
            <a:schemeClr val="bg1"/>
          </a:solidFill>
        </p:spPr>
        <p:txBody>
          <a:bodyPr wrap="square" tIns="72000" rtlCol="0">
            <a:spAutoFit/>
          </a:bodyPr>
          <a:lstStyle/>
          <a:p>
            <a:pPr marL="108000" indent="-108000"/>
            <a:r>
              <a:rPr kumimoji="1" lang="en-US" altLang="ja-JP" sz="1200" dirty="0">
                <a:latin typeface="メイリオ" panose="020B0604030504040204" pitchFamily="50" charset="-128"/>
                <a:ea typeface="メイリオ" panose="020B0604030504040204" pitchFamily="50" charset="-128"/>
              </a:rPr>
              <a:t>※</a:t>
            </a:r>
            <a:r>
              <a:rPr kumimoji="1" lang="ja-JP" altLang="en-US" sz="1200" dirty="0">
                <a:latin typeface="メイリオ" panose="020B0604030504040204" pitchFamily="50" charset="-128"/>
                <a:ea typeface="メイリオ" panose="020B0604030504040204" pitchFamily="50" charset="-128"/>
              </a:rPr>
              <a:t>この写真はあくまで手技のイメージであり、実際の演習や実地研修、現場では手袋を着用します。</a:t>
            </a:r>
          </a:p>
        </p:txBody>
      </p:sp>
      <p:sp>
        <p:nvSpPr>
          <p:cNvPr id="19" name="テキスト ボックス 18">
            <a:extLst>
              <a:ext uri="{FF2B5EF4-FFF2-40B4-BE49-F238E27FC236}">
                <a16:creationId xmlns:a16="http://schemas.microsoft.com/office/drawing/2014/main" id="{00C525BA-5A3C-4145-8EBB-47C514208489}"/>
              </a:ext>
            </a:extLst>
          </p:cNvPr>
          <p:cNvSpPr txBox="1"/>
          <p:nvPr/>
        </p:nvSpPr>
        <p:spPr>
          <a:xfrm>
            <a:off x="5681012" y="169200"/>
            <a:ext cx="2491388"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4-3.</a:t>
            </a:r>
            <a:r>
              <a:rPr lang="ja-JP" altLang="en-US" sz="1400" b="1" dirty="0">
                <a:solidFill>
                  <a:schemeClr val="bg1"/>
                </a:solidFill>
                <a:latin typeface="游ゴシック" panose="020B0400000000000000" pitchFamily="50" charset="-128"/>
                <a:ea typeface="游ゴシック" panose="020B0400000000000000" pitchFamily="50" charset="-128"/>
              </a:rPr>
              <a:t>喀痰吸引のコツと注意点</a:t>
            </a:r>
          </a:p>
        </p:txBody>
      </p:sp>
      <p:grpSp>
        <p:nvGrpSpPr>
          <p:cNvPr id="3" name="グループ化 2"/>
          <p:cNvGrpSpPr/>
          <p:nvPr/>
        </p:nvGrpSpPr>
        <p:grpSpPr>
          <a:xfrm>
            <a:off x="6012160" y="1700808"/>
            <a:ext cx="2722953" cy="1250504"/>
            <a:chOff x="6140090" y="2006214"/>
            <a:chExt cx="2722953" cy="1250504"/>
          </a:xfrm>
        </p:grpSpPr>
        <p:sp>
          <p:nvSpPr>
            <p:cNvPr id="16" name="AutoShape 7">
              <a:extLst>
                <a:ext uri="{FF2B5EF4-FFF2-40B4-BE49-F238E27FC236}">
                  <a16:creationId xmlns:a16="http://schemas.microsoft.com/office/drawing/2014/main" id="{4BAEAD50-C9FD-41F1-9A3C-DA49A74EBF88}"/>
                </a:ext>
              </a:extLst>
            </p:cNvPr>
            <p:cNvSpPr>
              <a:spLocks noChangeArrowheads="1"/>
            </p:cNvSpPr>
            <p:nvPr/>
          </p:nvSpPr>
          <p:spPr bwMode="auto">
            <a:xfrm>
              <a:off x="6140090" y="2006214"/>
              <a:ext cx="2717681" cy="1179882"/>
            </a:xfrm>
            <a:prstGeom prst="wedgeRoundRectCallout">
              <a:avLst>
                <a:gd name="adj1" fmla="val -81723"/>
                <a:gd name="adj2" fmla="val 145757"/>
                <a:gd name="adj3" fmla="val 16667"/>
              </a:avLst>
            </a:prstGeom>
            <a:solidFill>
              <a:schemeClr val="bg1"/>
            </a:solidFill>
            <a:ln w="9525">
              <a:solidFill>
                <a:schemeClr val="bg1">
                  <a:lumMod val="50000"/>
                </a:schemeClr>
              </a:solidFill>
              <a:miter lim="800000"/>
              <a:headEnd/>
              <a:tailEnd/>
            </a:ln>
          </p:spPr>
          <p:txBody>
            <a:bodyPr lIns="87269" tIns="43635" rIns="87269" bIns="43635"/>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ctr" defTabSz="873125" rtl="0" eaLnBrk="1" fontAlgn="auto" latinLnBrk="0" hangingPunct="1">
                <a:lnSpc>
                  <a:spcPct val="100000"/>
                </a:lnSpc>
                <a:spcBef>
                  <a:spcPct val="0"/>
                </a:spcBef>
                <a:spcAft>
                  <a:spcPts val="0"/>
                </a:spcAft>
                <a:buClrTx/>
                <a:buSzTx/>
                <a:buFontTx/>
                <a:buNone/>
                <a:tabLst/>
                <a:defRPr/>
              </a:pPr>
              <a:endParaRPr kumimoji="1" lang="ja-JP" altLang="ja-JP" sz="17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39270" name="Text Box 6">
              <a:extLst>
                <a:ext uri="{FF2B5EF4-FFF2-40B4-BE49-F238E27FC236}">
                  <a16:creationId xmlns:a16="http://schemas.microsoft.com/office/drawing/2014/main" id="{D59B586D-BFE1-42A5-B4E5-B25D2F612B61}"/>
                </a:ext>
              </a:extLst>
            </p:cNvPr>
            <p:cNvSpPr txBox="1">
              <a:spLocks noChangeArrowheads="1"/>
            </p:cNvSpPr>
            <p:nvPr/>
          </p:nvSpPr>
          <p:spPr bwMode="auto">
            <a:xfrm>
              <a:off x="6224588" y="2060600"/>
              <a:ext cx="2638455" cy="1196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7269" tIns="43635" rIns="87269" bIns="43635">
              <a:spAutoFit/>
            </a:bodyPr>
            <a:lstStyle>
              <a:defPPr>
                <a:defRPr lang="ja-JP"/>
              </a:defPPr>
              <a:lvl1pPr defTabSz="873125">
                <a:spcBef>
                  <a:spcPct val="0"/>
                </a:spcBef>
                <a:buFontTx/>
                <a:buNone/>
                <a:defRPr sz="2300">
                  <a:latin typeface="Segoe UI" panose="020B0502040204020203" pitchFamily="34" charset="0"/>
                  <a:ea typeface="メイリオ" panose="020B0604030504040204" pitchFamily="50" charset="-128"/>
                </a:defRPr>
              </a:lvl1pPr>
              <a:lvl2pPr marL="742950" indent="-285750" defTabSz="873125">
                <a:spcBef>
                  <a:spcPct val="20000"/>
                </a:spcBef>
                <a:buChar char="–"/>
                <a:defRPr sz="2600">
                  <a:latin typeface="Arial" panose="020B0604020202020204" pitchFamily="34" charset="0"/>
                  <a:ea typeface="ＭＳ Ｐゴシック" panose="020B0600070205080204" pitchFamily="50" charset="-128"/>
                </a:defRPr>
              </a:lvl2pPr>
              <a:lvl3pPr marL="1143000" indent="-228600" defTabSz="873125">
                <a:spcBef>
                  <a:spcPct val="20000"/>
                </a:spcBef>
                <a:buChar char="•"/>
                <a:defRPr sz="2300">
                  <a:latin typeface="Arial" panose="020B0604020202020204" pitchFamily="34" charset="0"/>
                  <a:ea typeface="ＭＳ Ｐゴシック" panose="020B0600070205080204" pitchFamily="50" charset="-128"/>
                </a:defRPr>
              </a:lvl3pPr>
              <a:lvl4pPr marL="1600200" indent="-228600" defTabSz="873125">
                <a:spcBef>
                  <a:spcPct val="20000"/>
                </a:spcBef>
                <a:buChar char="–"/>
                <a:defRPr sz="1900">
                  <a:latin typeface="Arial" panose="020B0604020202020204" pitchFamily="34" charset="0"/>
                  <a:ea typeface="ＭＳ Ｐゴシック" panose="020B0600070205080204" pitchFamily="50" charset="-128"/>
                </a:defRPr>
              </a:lvl4pPr>
              <a:lvl5pPr marL="2057400" indent="-228600" defTabSz="873125">
                <a:spcBef>
                  <a:spcPct val="20000"/>
                </a:spcBef>
                <a:buChar char="»"/>
                <a:defRPr sz="1900">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sz="1900">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ts val="275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左右に回転させ</a:t>
              </a:r>
              <a:endParaRPr kumimoji="1" lang="en-US" altLang="ja-JP" sz="2400" b="1"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endParaRPr>
            </a:p>
            <a:p>
              <a:pPr marL="0" marR="0" lvl="0" indent="0" algn="l" defTabSz="873125" rtl="0" eaLnBrk="1" fontAlgn="auto" latinLnBrk="0" hangingPunct="1">
                <a:lnSpc>
                  <a:spcPts val="275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ゆっくり引き抜き</a:t>
              </a:r>
              <a:endParaRPr kumimoji="1" lang="en-US" altLang="ja-JP" sz="2400" b="1"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endParaRPr>
            </a:p>
            <a:p>
              <a:pPr marL="0" marR="0" lvl="0" indent="0" algn="l" defTabSz="873125" rtl="0" eaLnBrk="1" fontAlgn="auto" latinLnBrk="0" hangingPunct="1">
                <a:lnSpc>
                  <a:spcPts val="2750"/>
                </a:lnSpc>
                <a:spcBef>
                  <a:spcPct val="0"/>
                </a:spcBef>
                <a:spcAft>
                  <a:spcPts val="0"/>
                </a:spcAft>
                <a:buClrTx/>
                <a:buSzTx/>
                <a:buFontTx/>
                <a:buNone/>
                <a:tabLst/>
                <a:defRPr/>
              </a:pPr>
              <a:r>
                <a:rPr kumimoji="1" lang="ja-JP" altLang="en-US" sz="2400" b="1" i="0" u="none" strike="noStrike" kern="1200" cap="none" spc="0" normalizeH="0" baseline="0" noProof="0" dirty="0" err="1">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ながら</a:t>
              </a:r>
              <a:r>
                <a:rPr kumimoji="1" lang="ja-JP" altLang="en-US" sz="2400" b="1" i="0" u="none" strike="noStrike" kern="1200" cap="none" spc="0" normalizeH="0" baseline="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吸引する</a:t>
              </a:r>
            </a:p>
          </p:txBody>
        </p:sp>
      </p:grpSp>
      <p:sp>
        <p:nvSpPr>
          <p:cNvPr id="20" name="テキスト ボックス 19">
            <a:extLst>
              <a:ext uri="{FF2B5EF4-FFF2-40B4-BE49-F238E27FC236}">
                <a16:creationId xmlns:a16="http://schemas.microsoft.com/office/drawing/2014/main" id="{6AD6F6C4-24E1-474B-8A96-2A33044299C3}"/>
              </a:ext>
            </a:extLst>
          </p:cNvPr>
          <p:cNvSpPr txBox="1"/>
          <p:nvPr/>
        </p:nvSpPr>
        <p:spPr>
          <a:xfrm>
            <a:off x="323528" y="6582544"/>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17" name="テキスト ボックス 10">
            <a:extLst>
              <a:ext uri="{FF2B5EF4-FFF2-40B4-BE49-F238E27FC236}">
                <a16:creationId xmlns:a16="http://schemas.microsoft.com/office/drawing/2014/main" id="{7B056386-E045-44D3-9D34-80AF999A53BE}"/>
              </a:ext>
            </a:extLst>
          </p:cNvPr>
          <p:cNvSpPr txBox="1">
            <a:spLocks noChangeArrowheads="1"/>
          </p:cNvSpPr>
          <p:nvPr/>
        </p:nvSpPr>
        <p:spPr bwMode="auto">
          <a:xfrm>
            <a:off x="251023" y="5301208"/>
            <a:ext cx="8640977" cy="993912"/>
          </a:xfrm>
          <a:prstGeom prst="rect">
            <a:avLst/>
          </a:prstGeom>
          <a:solidFill>
            <a:srgbClr val="FFFFFF"/>
          </a:solidFill>
          <a:ln w="19050">
            <a:solidFill>
              <a:schemeClr val="accent2">
                <a:lumMod val="60000"/>
                <a:lumOff val="40000"/>
              </a:schemeClr>
            </a:solidFill>
            <a:prstDash val="solid"/>
            <a:miter lim="800000"/>
            <a:headEnd/>
            <a:tailEnd/>
          </a:ln>
        </p:spPr>
        <p:txBody>
          <a:bodyPr wrap="square" lIns="36000" tIns="108000" rIns="36000" anchor="ctr" anchorCtr="1">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ja-JP" altLang="en-US" sz="2000" b="0" i="0" u="none" strike="noStrike" kern="1200" cap="none" spc="0" normalizeH="0" baseline="0" noProof="0" dirty="0">
                <a:ln>
                  <a:noFill/>
                </a:ln>
                <a:effectLst/>
                <a:uLnTx/>
                <a:uFillTx/>
                <a:latin typeface="Segoe UI" panose="020B0502040204020203" pitchFamily="34" charset="0"/>
                <a:ea typeface="メイリオ" panose="020B0604030504040204" pitchFamily="50" charset="-128"/>
                <a:cs typeface="+mn-cs"/>
              </a:rPr>
              <a:t>折り曲げを急に解除すると、瞬間的に高い吸引圧がかかり粘膜を損傷する可能性が高くなるため、折り曲げていた部分を緩めるのは瞬間的でなく、少し時間をかけて行う。</a:t>
            </a:r>
          </a:p>
        </p:txBody>
      </p:sp>
      <p:sp>
        <p:nvSpPr>
          <p:cNvPr id="21" name="スライド番号プレースホルダー 1">
            <a:extLst>
              <a:ext uri="{FF2B5EF4-FFF2-40B4-BE49-F238E27FC236}">
                <a16:creationId xmlns:a16="http://schemas.microsoft.com/office/drawing/2014/main" id="{356B0689-BAD6-46A0-BD2A-B5639FAA0B07}"/>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82</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466926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テキスト ボックス 4">
            <a:extLst>
              <a:ext uri="{FF2B5EF4-FFF2-40B4-BE49-F238E27FC236}">
                <a16:creationId xmlns:a16="http://schemas.microsoft.com/office/drawing/2014/main" id="{E458ABEF-6AA8-4D68-8327-6833F4C20685}"/>
              </a:ext>
            </a:extLst>
          </p:cNvPr>
          <p:cNvSpPr txBox="1">
            <a:spLocks noChangeArrowheads="1"/>
          </p:cNvSpPr>
          <p:nvPr/>
        </p:nvSpPr>
        <p:spPr bwMode="auto">
          <a:xfrm>
            <a:off x="251520" y="1251332"/>
            <a:ext cx="8497193" cy="4985980"/>
          </a:xfrm>
          <a:prstGeom prst="rect">
            <a:avLst/>
          </a:prstGeom>
          <a:noFill/>
          <a:ln w="9525">
            <a:noFill/>
            <a:miter lim="800000"/>
            <a:headEnd/>
            <a:tailEnd/>
          </a:ln>
        </p:spPr>
        <p:txBody>
          <a:bodyPr wrap="square">
            <a:spAutoFit/>
          </a:bodyPr>
          <a:lstStyle/>
          <a:p>
            <a:pPr marL="396000" indent="-396000" algn="just">
              <a:buClr>
                <a:schemeClr val="tx1">
                  <a:lumMod val="50000"/>
                  <a:lumOff val="50000"/>
                </a:schemeClr>
              </a:buClr>
              <a:buFont typeface="Wingdings" pitchFamily="2" charset="2"/>
              <a:buChar char="l"/>
              <a:defRPr/>
            </a:pPr>
            <a:r>
              <a:rPr lang="ja-JP" altLang="en-US" sz="2800" dirty="0">
                <a:latin typeface="Segoe UI" panose="020B0502040204020203" pitchFamily="34" charset="0"/>
                <a:ea typeface="メイリオ" panose="020B0604030504040204" pitchFamily="50" charset="-128"/>
              </a:rPr>
              <a:t>呼吸とは：内呼吸と外呼吸がありますが、一般的には外呼吸、</a:t>
            </a:r>
            <a:r>
              <a:rPr lang="ja-JP" altLang="en-US" sz="2800" dirty="0">
                <a:solidFill>
                  <a:srgbClr val="C00000"/>
                </a:solidFill>
                <a:latin typeface="Segoe UI" panose="020B0502040204020203" pitchFamily="34" charset="0"/>
                <a:ea typeface="メイリオ" panose="020B0604030504040204" pitchFamily="50" charset="-128"/>
              </a:rPr>
              <a:t>すなわち口や鼻から空気を肺に吸い込み、肺で酸素と二酸化炭素のガス交換を行い、口や鼻から二酸化炭素を吐き出すことを指します。</a:t>
            </a:r>
            <a:endParaRPr lang="en-US" altLang="ja-JP" sz="2800" dirty="0">
              <a:solidFill>
                <a:srgbClr val="C00000"/>
              </a:solidFill>
              <a:latin typeface="Segoe UI" panose="020B0502040204020203" pitchFamily="34" charset="0"/>
              <a:ea typeface="メイリオ" panose="020B0604030504040204" pitchFamily="50" charset="-128"/>
            </a:endParaRPr>
          </a:p>
          <a:p>
            <a:pPr marL="396000" indent="-396000" algn="just">
              <a:buClr>
                <a:schemeClr val="tx1">
                  <a:lumMod val="50000"/>
                  <a:lumOff val="50000"/>
                </a:schemeClr>
              </a:buClr>
              <a:buFont typeface="Wingdings" pitchFamily="2" charset="2"/>
              <a:buChar char="l"/>
              <a:defRPr/>
            </a:pPr>
            <a:endParaRPr lang="en-US" altLang="ja-JP" sz="2400" dirty="0">
              <a:solidFill>
                <a:srgbClr val="C00000"/>
              </a:solidFill>
              <a:latin typeface="Segoe UI" panose="020B0502040204020203" pitchFamily="34" charset="0"/>
              <a:ea typeface="メイリオ" panose="020B0604030504040204" pitchFamily="50" charset="-128"/>
            </a:endParaRPr>
          </a:p>
          <a:p>
            <a:pPr marL="342900" indent="-342900" eaLnBrk="1" hangingPunct="1">
              <a:spcBef>
                <a:spcPts val="1200"/>
              </a:spcBef>
              <a:buClr>
                <a:schemeClr val="tx1">
                  <a:lumMod val="50000"/>
                  <a:lumOff val="50000"/>
                </a:schemeClr>
              </a:buClr>
              <a:buFont typeface="Wingdings" pitchFamily="2" charset="2"/>
              <a:buChar char="l"/>
              <a:defRPr/>
            </a:pPr>
            <a:r>
              <a:rPr lang="ja-JP" altLang="en-US" sz="2800" dirty="0">
                <a:latin typeface="Segoe UI" panose="020B0502040204020203" pitchFamily="34" charset="0"/>
                <a:ea typeface="メイリオ" panose="020B0604030504040204" pitchFamily="50" charset="-128"/>
              </a:rPr>
              <a:t>正常値は年齢によって変化　　</a:t>
            </a:r>
            <a:endParaRPr lang="en-US" altLang="ja-JP" sz="2800" dirty="0">
              <a:latin typeface="Segoe UI" panose="020B0502040204020203" pitchFamily="34" charset="0"/>
              <a:ea typeface="メイリオ" panose="020B0604030504040204" pitchFamily="50" charset="-128"/>
            </a:endParaRPr>
          </a:p>
          <a:p>
            <a:pPr marL="720000" eaLnBrk="1" hangingPunct="1">
              <a:defRPr/>
            </a:pPr>
            <a:r>
              <a:rPr lang="zh-CN" altLang="en-US" sz="2800" dirty="0">
                <a:latin typeface="Segoe UI" panose="020B0502040204020203" pitchFamily="34" charset="0"/>
                <a:ea typeface="メイリオ" panose="020B0604030504040204" pitchFamily="50" charset="-128"/>
              </a:rPr>
              <a:t>成</a:t>
            </a:r>
            <a:r>
              <a:rPr lang="ja-JP" altLang="en-US" sz="2800" dirty="0">
                <a:latin typeface="Segoe UI" panose="020B0502040204020203" pitchFamily="34" charset="0"/>
                <a:ea typeface="メイリオ" panose="020B0604030504040204" pitchFamily="50" charset="-128"/>
              </a:rPr>
              <a:t>　</a:t>
            </a:r>
            <a:r>
              <a:rPr lang="zh-CN" altLang="en-US" sz="2800" dirty="0">
                <a:latin typeface="Segoe UI" panose="020B0502040204020203" pitchFamily="34" charset="0"/>
                <a:ea typeface="メイリオ" panose="020B0604030504040204" pitchFamily="50" charset="-128"/>
              </a:rPr>
              <a:t>人</a:t>
            </a:r>
            <a:r>
              <a:rPr lang="ja-JP" altLang="en-US" sz="2800" dirty="0">
                <a:latin typeface="Segoe UI" panose="020B0502040204020203" pitchFamily="34" charset="0"/>
                <a:ea typeface="メイリオ" panose="020B0604030504040204" pitchFamily="50" charset="-128"/>
              </a:rPr>
              <a:t>：</a:t>
            </a:r>
            <a:r>
              <a:rPr lang="en-US" altLang="zh-CN" sz="2800" dirty="0">
                <a:latin typeface="Segoe UI" panose="020B0502040204020203" pitchFamily="34" charset="0"/>
                <a:ea typeface="メイリオ" panose="020B0604030504040204" pitchFamily="50" charset="-128"/>
              </a:rPr>
              <a:t>12</a:t>
            </a:r>
            <a:r>
              <a:rPr lang="zh-CN" altLang="en-US" sz="2800" dirty="0">
                <a:latin typeface="Segoe UI" panose="020B0502040204020203" pitchFamily="34" charset="0"/>
                <a:ea typeface="メイリオ" panose="020B0604030504040204" pitchFamily="50" charset="-128"/>
              </a:rPr>
              <a:t>～</a:t>
            </a:r>
            <a:r>
              <a:rPr lang="en-US" altLang="zh-CN" sz="2800" dirty="0">
                <a:latin typeface="Segoe UI" panose="020B0502040204020203" pitchFamily="34" charset="0"/>
                <a:ea typeface="メイリオ" panose="020B0604030504040204" pitchFamily="50" charset="-128"/>
              </a:rPr>
              <a:t>20</a:t>
            </a:r>
            <a:r>
              <a:rPr lang="zh-CN" altLang="en-US" sz="2800" dirty="0">
                <a:latin typeface="Segoe UI" panose="020B0502040204020203" pitchFamily="34" charset="0"/>
                <a:ea typeface="メイリオ" panose="020B0604030504040204" pitchFamily="50" charset="-128"/>
              </a:rPr>
              <a:t>回／分</a:t>
            </a:r>
            <a:br>
              <a:rPr lang="zh-CN" altLang="en-US" sz="2800" dirty="0">
                <a:latin typeface="Segoe UI" panose="020B0502040204020203" pitchFamily="34" charset="0"/>
                <a:ea typeface="メイリオ" panose="020B0604030504040204" pitchFamily="50" charset="-128"/>
              </a:rPr>
            </a:br>
            <a:r>
              <a:rPr lang="zh-CN" altLang="en-US" sz="2800" dirty="0">
                <a:latin typeface="Segoe UI" panose="020B0502040204020203" pitchFamily="34" charset="0"/>
                <a:ea typeface="メイリオ" panose="020B0604030504040204" pitchFamily="50" charset="-128"/>
              </a:rPr>
              <a:t>学</a:t>
            </a:r>
            <a:r>
              <a:rPr lang="ja-JP" altLang="en-US" sz="2800" dirty="0">
                <a:latin typeface="Segoe UI" panose="020B0502040204020203" pitchFamily="34" charset="0"/>
                <a:ea typeface="メイリオ" panose="020B0604030504040204" pitchFamily="50" charset="-128"/>
              </a:rPr>
              <a:t>　</a:t>
            </a:r>
            <a:r>
              <a:rPr lang="zh-CN" altLang="en-US" sz="2800" dirty="0">
                <a:latin typeface="Segoe UI" panose="020B0502040204020203" pitchFamily="34" charset="0"/>
                <a:ea typeface="メイリオ" panose="020B0604030504040204" pitchFamily="50" charset="-128"/>
              </a:rPr>
              <a:t>童</a:t>
            </a:r>
            <a:r>
              <a:rPr lang="ja-JP" altLang="en-US" sz="2800" dirty="0">
                <a:latin typeface="Segoe UI" panose="020B0502040204020203" pitchFamily="34" charset="0"/>
                <a:ea typeface="メイリオ" panose="020B0604030504040204" pitchFamily="50" charset="-128"/>
              </a:rPr>
              <a:t>：</a:t>
            </a:r>
            <a:r>
              <a:rPr lang="en-US" altLang="zh-CN" sz="2800" dirty="0">
                <a:latin typeface="Segoe UI" panose="020B0502040204020203" pitchFamily="34" charset="0"/>
                <a:ea typeface="メイリオ" panose="020B0604030504040204" pitchFamily="50" charset="-128"/>
              </a:rPr>
              <a:t>20</a:t>
            </a:r>
            <a:r>
              <a:rPr lang="zh-CN" altLang="en-US" sz="2800" dirty="0">
                <a:latin typeface="Segoe UI" panose="020B0502040204020203" pitchFamily="34" charset="0"/>
                <a:ea typeface="メイリオ" panose="020B0604030504040204" pitchFamily="50" charset="-128"/>
              </a:rPr>
              <a:t>～</a:t>
            </a:r>
            <a:r>
              <a:rPr lang="en-US" altLang="zh-CN" sz="2800" dirty="0">
                <a:latin typeface="Segoe UI" panose="020B0502040204020203" pitchFamily="34" charset="0"/>
                <a:ea typeface="メイリオ" panose="020B0604030504040204" pitchFamily="50" charset="-128"/>
              </a:rPr>
              <a:t>25</a:t>
            </a:r>
            <a:r>
              <a:rPr lang="zh-CN" altLang="en-US" sz="2800" dirty="0">
                <a:latin typeface="Segoe UI" panose="020B0502040204020203" pitchFamily="34" charset="0"/>
                <a:ea typeface="メイリオ" panose="020B0604030504040204" pitchFamily="50" charset="-128"/>
              </a:rPr>
              <a:t>回／分</a:t>
            </a:r>
            <a:br>
              <a:rPr lang="zh-CN" altLang="en-US" sz="2800" dirty="0">
                <a:latin typeface="Segoe UI" panose="020B0502040204020203" pitchFamily="34" charset="0"/>
                <a:ea typeface="メイリオ" panose="020B0604030504040204" pitchFamily="50" charset="-128"/>
              </a:rPr>
            </a:br>
            <a:r>
              <a:rPr lang="zh-CN" altLang="en-US" sz="2800" dirty="0">
                <a:latin typeface="Segoe UI" panose="020B0502040204020203" pitchFamily="34" charset="0"/>
                <a:ea typeface="メイリオ" panose="020B0604030504040204" pitchFamily="50" charset="-128"/>
              </a:rPr>
              <a:t>幼</a:t>
            </a:r>
            <a:r>
              <a:rPr lang="ja-JP" altLang="en-US" sz="2800" dirty="0">
                <a:latin typeface="Segoe UI" panose="020B0502040204020203" pitchFamily="34" charset="0"/>
                <a:ea typeface="メイリオ" panose="020B0604030504040204" pitchFamily="50" charset="-128"/>
              </a:rPr>
              <a:t>　</a:t>
            </a:r>
            <a:r>
              <a:rPr lang="zh-CN" altLang="en-US" sz="2800" dirty="0">
                <a:latin typeface="Segoe UI" panose="020B0502040204020203" pitchFamily="34" charset="0"/>
                <a:ea typeface="メイリオ" panose="020B0604030504040204" pitchFamily="50" charset="-128"/>
              </a:rPr>
              <a:t>児</a:t>
            </a:r>
            <a:r>
              <a:rPr lang="ja-JP" altLang="en-US" sz="2800" dirty="0">
                <a:latin typeface="Segoe UI" panose="020B0502040204020203" pitchFamily="34" charset="0"/>
                <a:ea typeface="メイリオ" panose="020B0604030504040204" pitchFamily="50" charset="-128"/>
              </a:rPr>
              <a:t>：</a:t>
            </a:r>
            <a:r>
              <a:rPr lang="en-US" altLang="zh-CN" sz="2800" dirty="0">
                <a:latin typeface="Segoe UI" panose="020B0502040204020203" pitchFamily="34" charset="0"/>
                <a:ea typeface="メイリオ" panose="020B0604030504040204" pitchFamily="50" charset="-128"/>
              </a:rPr>
              <a:t>20</a:t>
            </a:r>
            <a:r>
              <a:rPr lang="zh-CN" altLang="en-US" sz="2800" dirty="0">
                <a:latin typeface="Segoe UI" panose="020B0502040204020203" pitchFamily="34" charset="0"/>
                <a:ea typeface="メイリオ" panose="020B0604030504040204" pitchFamily="50" charset="-128"/>
              </a:rPr>
              <a:t>～</a:t>
            </a:r>
            <a:r>
              <a:rPr lang="en-US" altLang="zh-CN" sz="2800" dirty="0">
                <a:latin typeface="Segoe UI" panose="020B0502040204020203" pitchFamily="34" charset="0"/>
                <a:ea typeface="メイリオ" panose="020B0604030504040204" pitchFamily="50" charset="-128"/>
              </a:rPr>
              <a:t>35</a:t>
            </a:r>
            <a:r>
              <a:rPr lang="zh-CN" altLang="en-US" sz="2800" dirty="0">
                <a:latin typeface="Segoe UI" panose="020B0502040204020203" pitchFamily="34" charset="0"/>
                <a:ea typeface="メイリオ" panose="020B0604030504040204" pitchFamily="50" charset="-128"/>
              </a:rPr>
              <a:t>回／分（胸式呼吸）</a:t>
            </a:r>
            <a:br>
              <a:rPr lang="zh-CN" altLang="en-US" sz="2800" dirty="0">
                <a:latin typeface="Segoe UI" panose="020B0502040204020203" pitchFamily="34" charset="0"/>
                <a:ea typeface="メイリオ" panose="020B0604030504040204" pitchFamily="50" charset="-128"/>
              </a:rPr>
            </a:br>
            <a:r>
              <a:rPr lang="zh-CN" altLang="en-US" sz="2800" dirty="0">
                <a:latin typeface="Segoe UI" panose="020B0502040204020203" pitchFamily="34" charset="0"/>
                <a:ea typeface="メイリオ" panose="020B0604030504040204" pitchFamily="50" charset="-128"/>
              </a:rPr>
              <a:t>乳</a:t>
            </a:r>
            <a:r>
              <a:rPr lang="ja-JP" altLang="en-US" sz="2800" dirty="0">
                <a:latin typeface="Segoe UI" panose="020B0502040204020203" pitchFamily="34" charset="0"/>
                <a:ea typeface="メイリオ" panose="020B0604030504040204" pitchFamily="50" charset="-128"/>
              </a:rPr>
              <a:t>　</a:t>
            </a:r>
            <a:r>
              <a:rPr lang="zh-CN" altLang="en-US" sz="2800" dirty="0">
                <a:latin typeface="Segoe UI" panose="020B0502040204020203" pitchFamily="34" charset="0"/>
                <a:ea typeface="メイリオ" panose="020B0604030504040204" pitchFamily="50" charset="-128"/>
              </a:rPr>
              <a:t>児</a:t>
            </a:r>
            <a:r>
              <a:rPr lang="ja-JP" altLang="en-US" sz="2800" dirty="0">
                <a:latin typeface="Segoe UI" panose="020B0502040204020203" pitchFamily="34" charset="0"/>
                <a:ea typeface="メイリオ" panose="020B0604030504040204" pitchFamily="50" charset="-128"/>
              </a:rPr>
              <a:t>：</a:t>
            </a:r>
            <a:r>
              <a:rPr lang="en-US" altLang="zh-CN" sz="2800" dirty="0">
                <a:latin typeface="Segoe UI" panose="020B0502040204020203" pitchFamily="34" charset="0"/>
                <a:ea typeface="メイリオ" panose="020B0604030504040204" pitchFamily="50" charset="-128"/>
              </a:rPr>
              <a:t>30</a:t>
            </a:r>
            <a:r>
              <a:rPr lang="zh-CN" altLang="en-US" sz="2800" dirty="0">
                <a:latin typeface="Segoe UI" panose="020B0502040204020203" pitchFamily="34" charset="0"/>
                <a:ea typeface="メイリオ" panose="020B0604030504040204" pitchFamily="50" charset="-128"/>
              </a:rPr>
              <a:t>～</a:t>
            </a:r>
            <a:r>
              <a:rPr lang="en-US" altLang="zh-CN" sz="2800" dirty="0">
                <a:latin typeface="Segoe UI" panose="020B0502040204020203" pitchFamily="34" charset="0"/>
                <a:ea typeface="メイリオ" panose="020B0604030504040204" pitchFamily="50" charset="-128"/>
              </a:rPr>
              <a:t>40</a:t>
            </a:r>
            <a:r>
              <a:rPr lang="zh-CN" altLang="en-US" sz="2800" dirty="0">
                <a:latin typeface="Segoe UI" panose="020B0502040204020203" pitchFamily="34" charset="0"/>
                <a:ea typeface="メイリオ" panose="020B0604030504040204" pitchFamily="50" charset="-128"/>
              </a:rPr>
              <a:t>回／分（腹式呼吸）</a:t>
            </a:r>
            <a:br>
              <a:rPr lang="zh-CN" altLang="en-US" sz="2800" dirty="0">
                <a:latin typeface="Segoe UI" panose="020B0502040204020203" pitchFamily="34" charset="0"/>
                <a:ea typeface="メイリオ" panose="020B0604030504040204" pitchFamily="50" charset="-128"/>
              </a:rPr>
            </a:br>
            <a:r>
              <a:rPr lang="zh-CN" altLang="en-US" sz="2800" dirty="0">
                <a:latin typeface="Segoe UI" panose="020B0502040204020203" pitchFamily="34" charset="0"/>
                <a:ea typeface="メイリオ" panose="020B0604030504040204" pitchFamily="50" charset="-128"/>
              </a:rPr>
              <a:t>新生児</a:t>
            </a:r>
            <a:r>
              <a:rPr lang="ja-JP" altLang="en-US" sz="2800" dirty="0">
                <a:latin typeface="Segoe UI" panose="020B0502040204020203" pitchFamily="34" charset="0"/>
                <a:ea typeface="メイリオ" panose="020B0604030504040204" pitchFamily="50" charset="-128"/>
              </a:rPr>
              <a:t>：</a:t>
            </a:r>
            <a:r>
              <a:rPr lang="en-US" altLang="zh-CN" sz="2800" dirty="0">
                <a:latin typeface="Segoe UI" panose="020B0502040204020203" pitchFamily="34" charset="0"/>
                <a:ea typeface="メイリオ" panose="020B0604030504040204" pitchFamily="50" charset="-128"/>
              </a:rPr>
              <a:t>40</a:t>
            </a:r>
            <a:r>
              <a:rPr lang="zh-CN" altLang="en-US" sz="2800" dirty="0">
                <a:latin typeface="Segoe UI" panose="020B0502040204020203" pitchFamily="34" charset="0"/>
                <a:ea typeface="メイリオ" panose="020B0604030504040204" pitchFamily="50" charset="-128"/>
              </a:rPr>
              <a:t>～</a:t>
            </a:r>
            <a:r>
              <a:rPr lang="en-US" altLang="zh-CN" sz="2800" dirty="0">
                <a:latin typeface="Segoe UI" panose="020B0502040204020203" pitchFamily="34" charset="0"/>
                <a:ea typeface="メイリオ" panose="020B0604030504040204" pitchFamily="50" charset="-128"/>
              </a:rPr>
              <a:t>50</a:t>
            </a:r>
            <a:r>
              <a:rPr lang="zh-CN" altLang="en-US" sz="2800" dirty="0">
                <a:latin typeface="Segoe UI" panose="020B0502040204020203" pitchFamily="34" charset="0"/>
                <a:ea typeface="メイリオ" panose="020B0604030504040204" pitchFamily="50" charset="-128"/>
              </a:rPr>
              <a:t>回／分</a:t>
            </a:r>
            <a:endParaRPr lang="ja-JP" altLang="en-US" sz="2800" dirty="0">
              <a:latin typeface="Segoe UI" panose="020B0502040204020203" pitchFamily="34" charset="0"/>
              <a:ea typeface="メイリオ" panose="020B0604030504040204" pitchFamily="50" charset="-128"/>
            </a:endParaRPr>
          </a:p>
        </p:txBody>
      </p:sp>
      <p:sp>
        <p:nvSpPr>
          <p:cNvPr id="2" name="タイトル 1">
            <a:extLst>
              <a:ext uri="{FF2B5EF4-FFF2-40B4-BE49-F238E27FC236}">
                <a16:creationId xmlns:a16="http://schemas.microsoft.com/office/drawing/2014/main" id="{69CB16F2-F5E1-48FF-A69A-F1C19AF2FA2E}"/>
              </a:ext>
            </a:extLst>
          </p:cNvPr>
          <p:cNvSpPr>
            <a:spLocks noGrp="1"/>
          </p:cNvSpPr>
          <p:nvPr>
            <p:ph type="title"/>
          </p:nvPr>
        </p:nvSpPr>
        <p:spPr/>
        <p:txBody>
          <a:bodyPr>
            <a:normAutofit fontScale="90000"/>
          </a:bodyPr>
          <a:lstStyle/>
          <a:p>
            <a:r>
              <a:rPr kumimoji="1" lang="ja-JP" altLang="en-US" dirty="0"/>
              <a:t>呼吸状態の把握</a:t>
            </a:r>
          </a:p>
        </p:txBody>
      </p:sp>
      <p:sp>
        <p:nvSpPr>
          <p:cNvPr id="6" name="テキスト ボックス 5">
            <a:extLst>
              <a:ext uri="{FF2B5EF4-FFF2-40B4-BE49-F238E27FC236}">
                <a16:creationId xmlns:a16="http://schemas.microsoft.com/office/drawing/2014/main" id="{0AB01A34-2D64-4777-8739-8B56CFF45DEE}"/>
              </a:ext>
            </a:extLst>
          </p:cNvPr>
          <p:cNvSpPr txBox="1"/>
          <p:nvPr/>
        </p:nvSpPr>
        <p:spPr>
          <a:xfrm>
            <a:off x="6228184" y="169200"/>
            <a:ext cx="1414170"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1</a:t>
            </a:r>
            <a:r>
              <a:rPr kumimoji="1" lang="en-US" altLang="ja-JP" sz="1400" b="1" dirty="0">
                <a:solidFill>
                  <a:schemeClr val="bg1"/>
                </a:solidFill>
                <a:latin typeface="游ゴシック" panose="020B0400000000000000" pitchFamily="50" charset="-128"/>
                <a:ea typeface="游ゴシック" panose="020B0400000000000000" pitchFamily="50" charset="-128"/>
              </a:rPr>
              <a:t>-1.</a:t>
            </a:r>
            <a:r>
              <a:rPr kumimoji="1" lang="ja-JP" altLang="en-US" sz="1400" b="1" dirty="0">
                <a:solidFill>
                  <a:schemeClr val="bg1"/>
                </a:solidFill>
                <a:latin typeface="游ゴシック" panose="020B0400000000000000" pitchFamily="50" charset="-128"/>
                <a:ea typeface="游ゴシック" panose="020B0400000000000000" pitchFamily="50" charset="-128"/>
              </a:rPr>
              <a:t>観察と測定</a:t>
            </a:r>
          </a:p>
        </p:txBody>
      </p:sp>
      <p:sp>
        <p:nvSpPr>
          <p:cNvPr id="9" name="テキスト ボックス 8">
            <a:extLst>
              <a:ext uri="{FF2B5EF4-FFF2-40B4-BE49-F238E27FC236}">
                <a16:creationId xmlns:a16="http://schemas.microsoft.com/office/drawing/2014/main" id="{8223C5BF-56FC-40F6-9CDA-9F4357C47B13}"/>
              </a:ext>
            </a:extLst>
          </p:cNvPr>
          <p:cNvSpPr txBox="1"/>
          <p:nvPr/>
        </p:nvSpPr>
        <p:spPr>
          <a:xfrm>
            <a:off x="351835" y="6150496"/>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7" name="スライド番号プレースホルダー 1">
            <a:extLst>
              <a:ext uri="{FF2B5EF4-FFF2-40B4-BE49-F238E27FC236}">
                <a16:creationId xmlns:a16="http://schemas.microsoft.com/office/drawing/2014/main" id="{89BAFD75-0873-4840-83BD-7C45A4F505B2}"/>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5</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82857517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1BA6E0-169C-4212-BFC3-D2CD5D82B200}"/>
              </a:ext>
            </a:extLst>
          </p:cNvPr>
          <p:cNvSpPr>
            <a:spLocks noGrp="1"/>
          </p:cNvSpPr>
          <p:nvPr>
            <p:ph type="title"/>
          </p:nvPr>
        </p:nvSpPr>
        <p:spPr/>
        <p:txBody>
          <a:bodyPr>
            <a:normAutofit fontScale="90000"/>
          </a:bodyPr>
          <a:lstStyle/>
          <a:p>
            <a:r>
              <a:rPr kumimoji="1" lang="ja-JP" altLang="en-US" dirty="0"/>
              <a:t>挿入した吸引カテーテル</a:t>
            </a:r>
            <a:r>
              <a:rPr lang="ja-JP" altLang="en-US" dirty="0"/>
              <a:t>の行き先とリスク</a:t>
            </a:r>
            <a:endParaRPr kumimoji="1" lang="ja-JP" altLang="en-US" dirty="0"/>
          </a:p>
        </p:txBody>
      </p:sp>
      <p:pic>
        <p:nvPicPr>
          <p:cNvPr id="12" name="Picture 2">
            <a:extLst>
              <a:ext uri="{FF2B5EF4-FFF2-40B4-BE49-F238E27FC236}">
                <a16:creationId xmlns:a16="http://schemas.microsoft.com/office/drawing/2014/main" id="{31BB307E-A550-46C8-9019-A3D042D9A76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3528" y="1196752"/>
            <a:ext cx="3885801" cy="547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表 4">
            <a:extLst>
              <a:ext uri="{FF2B5EF4-FFF2-40B4-BE49-F238E27FC236}">
                <a16:creationId xmlns:a16="http://schemas.microsoft.com/office/drawing/2014/main" id="{08DEF663-0270-406D-B1BC-992B31498867}"/>
              </a:ext>
            </a:extLst>
          </p:cNvPr>
          <p:cNvGraphicFramePr>
            <a:graphicFrameLocks noGrp="1"/>
          </p:cNvGraphicFramePr>
          <p:nvPr>
            <p:extLst>
              <p:ext uri="{D42A27DB-BD31-4B8C-83A1-F6EECF244321}">
                <p14:modId xmlns:p14="http://schemas.microsoft.com/office/powerpoint/2010/main" val="1192490040"/>
              </p:ext>
            </p:extLst>
          </p:nvPr>
        </p:nvGraphicFramePr>
        <p:xfrm>
          <a:off x="4320958" y="1196752"/>
          <a:ext cx="4571522" cy="5184428"/>
        </p:xfrm>
        <a:graphic>
          <a:graphicData uri="http://schemas.openxmlformats.org/drawingml/2006/table">
            <a:tbl>
              <a:tblPr firstRow="1" bandRow="1">
                <a:tableStyleId>{21E4AEA4-8DFA-4A89-87EB-49C32662AFE0}</a:tableStyleId>
              </a:tblPr>
              <a:tblGrid>
                <a:gridCol w="2285761">
                  <a:extLst>
                    <a:ext uri="{9D8B030D-6E8A-4147-A177-3AD203B41FA5}">
                      <a16:colId xmlns:a16="http://schemas.microsoft.com/office/drawing/2014/main" val="2026704170"/>
                    </a:ext>
                  </a:extLst>
                </a:gridCol>
                <a:gridCol w="2285761">
                  <a:extLst>
                    <a:ext uri="{9D8B030D-6E8A-4147-A177-3AD203B41FA5}">
                      <a16:colId xmlns:a16="http://schemas.microsoft.com/office/drawing/2014/main" val="155201150"/>
                    </a:ext>
                  </a:extLst>
                </a:gridCol>
              </a:tblGrid>
              <a:tr h="1296107">
                <a:tc>
                  <a:txBody>
                    <a:bodyPr/>
                    <a:lstStyle/>
                    <a:p>
                      <a:pPr algn="l"/>
                      <a:r>
                        <a:rPr kumimoji="1" lang="ja-JP" altLang="en-US" sz="2500" baseline="0" dirty="0">
                          <a:latin typeface="Segoe UI" panose="020B0502040204020203" pitchFamily="34" charset="0"/>
                          <a:ea typeface="メイリオ" panose="020B0604030504040204" pitchFamily="50" charset="-128"/>
                        </a:rPr>
                        <a:t>挿入した吸引カテーテルの行き先</a:t>
                      </a:r>
                    </a:p>
                  </a:txBody>
                  <a:tcPr anchor="ctr">
                    <a:lnR w="19050" cap="flat" cmpd="sng" algn="ctr">
                      <a:solidFill>
                        <a:schemeClr val="bg1"/>
                      </a:solidFill>
                      <a:prstDash val="solid"/>
                      <a:round/>
                      <a:headEnd type="none" w="med" len="med"/>
                      <a:tailEnd type="none" w="med" len="med"/>
                    </a:lnR>
                  </a:tcPr>
                </a:tc>
                <a:tc>
                  <a:txBody>
                    <a:bodyPr/>
                    <a:lstStyle/>
                    <a:p>
                      <a:pPr algn="l"/>
                      <a:r>
                        <a:rPr kumimoji="1" lang="ja-JP" altLang="en-US" sz="2500" baseline="0" dirty="0">
                          <a:latin typeface="Segoe UI" panose="020B0502040204020203" pitchFamily="34" charset="0"/>
                          <a:ea typeface="メイリオ" panose="020B0604030504040204" pitchFamily="50" charset="-128"/>
                        </a:rPr>
                        <a:t>想定される</a:t>
                      </a:r>
                      <a:br>
                        <a:rPr kumimoji="1" lang="en-US" altLang="ja-JP" sz="2500" baseline="0" dirty="0">
                          <a:latin typeface="Segoe UI" panose="020B0502040204020203" pitchFamily="34" charset="0"/>
                          <a:ea typeface="メイリオ" panose="020B0604030504040204" pitchFamily="50" charset="-128"/>
                        </a:rPr>
                      </a:br>
                      <a:r>
                        <a:rPr kumimoji="1" lang="ja-JP" altLang="en-US" sz="2500" baseline="0" dirty="0">
                          <a:latin typeface="Segoe UI" panose="020B0502040204020203" pitchFamily="34" charset="0"/>
                          <a:ea typeface="メイリオ" panose="020B0604030504040204" pitchFamily="50" charset="-128"/>
                        </a:rPr>
                        <a:t>リスク</a:t>
                      </a:r>
                    </a:p>
                  </a:txBody>
                  <a:tcPr anchor="ct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3443671728"/>
                  </a:ext>
                </a:extLst>
              </a:tr>
              <a:tr h="1296107">
                <a:tc>
                  <a:txBody>
                    <a:bodyPr/>
                    <a:lstStyle/>
                    <a:p>
                      <a:pPr algn="l"/>
                      <a:r>
                        <a:rPr kumimoji="1" lang="ja-JP" altLang="en-US" sz="2400" baseline="0" dirty="0">
                          <a:latin typeface="Segoe UI" panose="020B0502040204020203" pitchFamily="34" charset="0"/>
                          <a:ea typeface="メイリオ" panose="020B0604030504040204" pitchFamily="50" charset="-128"/>
                        </a:rPr>
                        <a:t>鼻粘膜</a:t>
                      </a:r>
                      <a:r>
                        <a:rPr kumimoji="1" lang="ja-JP" altLang="en-US" sz="2400" spc="-300" baseline="0" dirty="0">
                          <a:latin typeface="Segoe UI" panose="020B0502040204020203" pitchFamily="34" charset="0"/>
                          <a:ea typeface="メイリオ" panose="020B0604030504040204" pitchFamily="50" charset="-128"/>
                        </a:rPr>
                        <a:t>、</a:t>
                      </a:r>
                      <a:r>
                        <a:rPr kumimoji="1" lang="ja-JP" altLang="en-US" sz="2400" baseline="0" dirty="0">
                          <a:latin typeface="Segoe UI" panose="020B0502040204020203" pitchFamily="34" charset="0"/>
                          <a:ea typeface="メイリオ" panose="020B0604030504040204" pitchFamily="50" charset="-128"/>
                        </a:rPr>
                        <a:t>後鼻腔（</a:t>
                      </a:r>
                      <a:r>
                        <a:rPr kumimoji="1" lang="ja-JP" altLang="en-US" sz="2400" spc="-150" baseline="0" dirty="0">
                          <a:latin typeface="Segoe UI" panose="020B0502040204020203" pitchFamily="34" charset="0"/>
                          <a:ea typeface="メイリオ" panose="020B0604030504040204" pitchFamily="50" charset="-128"/>
                        </a:rPr>
                        <a:t>アデノイド</a:t>
                      </a:r>
                      <a:r>
                        <a:rPr kumimoji="1" lang="ja-JP" altLang="en-US" sz="2400" baseline="0" dirty="0">
                          <a:latin typeface="Segoe UI" panose="020B0502040204020203" pitchFamily="34" charset="0"/>
                          <a:ea typeface="メイリオ" panose="020B0604030504040204" pitchFamily="50" charset="-128"/>
                        </a:rPr>
                        <a:t>）</a:t>
                      </a:r>
                    </a:p>
                  </a:txBody>
                  <a:tcPr anchor="ctr">
                    <a:lnR w="19050" cap="flat" cmpd="sng" algn="ctr">
                      <a:solidFill>
                        <a:schemeClr val="bg1"/>
                      </a:solidFill>
                      <a:prstDash val="solid"/>
                      <a:round/>
                      <a:headEnd type="none" w="med" len="med"/>
                      <a:tailEnd type="none" w="med" len="med"/>
                    </a:lnR>
                  </a:tcPr>
                </a:tc>
                <a:tc>
                  <a:txBody>
                    <a:bodyPr/>
                    <a:lstStyle/>
                    <a:p>
                      <a:pPr algn="ctr"/>
                      <a:r>
                        <a:rPr kumimoji="1" lang="ja-JP" altLang="en-US" sz="2400" baseline="0" dirty="0">
                          <a:latin typeface="Segoe UI" panose="020B0502040204020203" pitchFamily="34" charset="0"/>
                          <a:ea typeface="メイリオ" panose="020B0604030504040204" pitchFamily="50" charset="-128"/>
                        </a:rPr>
                        <a:t>鼻出血</a:t>
                      </a:r>
                    </a:p>
                  </a:txBody>
                  <a:tcPr anchor="ct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955120416"/>
                  </a:ext>
                </a:extLst>
              </a:tr>
              <a:tr h="1296107">
                <a:tc>
                  <a:txBody>
                    <a:bodyPr/>
                    <a:lstStyle/>
                    <a:p>
                      <a:pPr algn="l"/>
                      <a:r>
                        <a:rPr kumimoji="1" lang="ja-JP" altLang="en-US" sz="2400" baseline="0" dirty="0">
                          <a:latin typeface="Segoe UI" panose="020B0502040204020203" pitchFamily="34" charset="0"/>
                          <a:ea typeface="メイリオ" panose="020B0604030504040204" pitchFamily="50" charset="-128"/>
                        </a:rPr>
                        <a:t>梨状窩、咽頭、気管</a:t>
                      </a:r>
                    </a:p>
                  </a:txBody>
                  <a:tcPr anchor="ctr">
                    <a:lnR w="19050" cap="flat" cmpd="sng" algn="ctr">
                      <a:solidFill>
                        <a:schemeClr val="bg1"/>
                      </a:solidFill>
                      <a:prstDash val="solid"/>
                      <a:round/>
                      <a:headEnd type="none" w="med" len="med"/>
                      <a:tailEnd type="none" w="med" len="med"/>
                    </a:lnR>
                  </a:tcPr>
                </a:tc>
                <a:tc>
                  <a:txBody>
                    <a:bodyPr/>
                    <a:lstStyle/>
                    <a:p>
                      <a:pPr algn="l"/>
                      <a:r>
                        <a:rPr kumimoji="1" lang="ja-JP" altLang="en-US" sz="2400" baseline="0" dirty="0">
                          <a:latin typeface="Segoe UI" panose="020B0502040204020203" pitchFamily="34" charset="0"/>
                          <a:ea typeface="メイリオ" panose="020B0604030504040204" pitchFamily="50" charset="-128"/>
                        </a:rPr>
                        <a:t>吐き気、嘔吐、咳、出血、</a:t>
                      </a:r>
                      <a:br>
                        <a:rPr kumimoji="1" lang="en-US" altLang="ja-JP" sz="2400" baseline="0" dirty="0">
                          <a:latin typeface="Segoe UI" panose="020B0502040204020203" pitchFamily="34" charset="0"/>
                          <a:ea typeface="メイリオ" panose="020B0604030504040204" pitchFamily="50" charset="-128"/>
                        </a:rPr>
                      </a:br>
                      <a:r>
                        <a:rPr kumimoji="1" lang="ja-JP" altLang="en-US" sz="2400" baseline="0" dirty="0">
                          <a:latin typeface="Segoe UI" panose="020B0502040204020203" pitchFamily="34" charset="0"/>
                          <a:ea typeface="メイリオ" panose="020B0604030504040204" pitchFamily="50" charset="-128"/>
                        </a:rPr>
                        <a:t>呼吸状態悪化</a:t>
                      </a:r>
                    </a:p>
                  </a:txBody>
                  <a:tcPr anchor="ct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2717544873"/>
                  </a:ext>
                </a:extLst>
              </a:tr>
              <a:tr h="1296107">
                <a:tc>
                  <a:txBody>
                    <a:bodyPr/>
                    <a:lstStyle/>
                    <a:p>
                      <a:pPr algn="l"/>
                      <a:r>
                        <a:rPr kumimoji="1" lang="ja-JP" altLang="en-US" sz="2400" baseline="0" dirty="0">
                          <a:latin typeface="Segoe UI" panose="020B0502040204020203" pitchFamily="34" charset="0"/>
                          <a:ea typeface="メイリオ" panose="020B0604030504040204" pitchFamily="50" charset="-128"/>
                        </a:rPr>
                        <a:t>口蓋垂、</a:t>
                      </a:r>
                      <a:br>
                        <a:rPr kumimoji="1" lang="en-US" altLang="ja-JP" sz="2400" baseline="0" dirty="0">
                          <a:latin typeface="Segoe UI" panose="020B0502040204020203" pitchFamily="34" charset="0"/>
                          <a:ea typeface="メイリオ" panose="020B0604030504040204" pitchFamily="50" charset="-128"/>
                        </a:rPr>
                      </a:br>
                      <a:r>
                        <a:rPr kumimoji="1" lang="ja-JP" altLang="en-US" sz="2400" baseline="0" dirty="0">
                          <a:latin typeface="Segoe UI" panose="020B0502040204020203" pitchFamily="34" charset="0"/>
                          <a:ea typeface="メイリオ" panose="020B0604030504040204" pitchFamily="50" charset="-128"/>
                        </a:rPr>
                        <a:t>咽頭蓋谷、</a:t>
                      </a:r>
                      <a:br>
                        <a:rPr kumimoji="1" lang="en-US" altLang="ja-JP" sz="2400" baseline="0" dirty="0">
                          <a:latin typeface="Segoe UI" panose="020B0502040204020203" pitchFamily="34" charset="0"/>
                          <a:ea typeface="メイリオ" panose="020B0604030504040204" pitchFamily="50" charset="-128"/>
                        </a:rPr>
                      </a:br>
                      <a:r>
                        <a:rPr kumimoji="1" lang="ja-JP" altLang="en-US" sz="2400" baseline="0" dirty="0">
                          <a:latin typeface="Segoe UI" panose="020B0502040204020203" pitchFamily="34" charset="0"/>
                          <a:ea typeface="メイリオ" panose="020B0604030504040204" pitchFamily="50" charset="-128"/>
                        </a:rPr>
                        <a:t>咽頭後壁</a:t>
                      </a:r>
                    </a:p>
                  </a:txBody>
                  <a:tcPr anchor="ctr">
                    <a:lnR w="19050" cap="flat" cmpd="sng" algn="ctr">
                      <a:solidFill>
                        <a:schemeClr val="bg1"/>
                      </a:solidFill>
                      <a:prstDash val="solid"/>
                      <a:round/>
                      <a:headEnd type="none" w="med" len="med"/>
                      <a:tailEnd type="none" w="med" len="med"/>
                    </a:lnR>
                  </a:tcPr>
                </a:tc>
                <a:tc>
                  <a:txBody>
                    <a:bodyPr/>
                    <a:lstStyle/>
                    <a:p>
                      <a:pPr algn="l"/>
                      <a:r>
                        <a:rPr kumimoji="1" lang="ja-JP" altLang="en-US" sz="2400" baseline="0" dirty="0">
                          <a:latin typeface="Segoe UI" panose="020B0502040204020203" pitchFamily="34" charset="0"/>
                          <a:ea typeface="メイリオ" panose="020B0604030504040204" pitchFamily="50" charset="-128"/>
                        </a:rPr>
                        <a:t>吐き気、嘔吐、出血</a:t>
                      </a:r>
                    </a:p>
                  </a:txBody>
                  <a:tcPr anchor="ct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3208516816"/>
                  </a:ext>
                </a:extLst>
              </a:tr>
            </a:tbl>
          </a:graphicData>
        </a:graphic>
      </p:graphicFrame>
      <p:sp>
        <p:nvSpPr>
          <p:cNvPr id="10" name="テキスト ボックス 9">
            <a:extLst>
              <a:ext uri="{FF2B5EF4-FFF2-40B4-BE49-F238E27FC236}">
                <a16:creationId xmlns:a16="http://schemas.microsoft.com/office/drawing/2014/main" id="{3FA4B2C1-1847-477B-90A2-413C41F59170}"/>
              </a:ext>
            </a:extLst>
          </p:cNvPr>
          <p:cNvSpPr txBox="1"/>
          <p:nvPr/>
        </p:nvSpPr>
        <p:spPr>
          <a:xfrm>
            <a:off x="5681012" y="169200"/>
            <a:ext cx="2491388"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4-3.</a:t>
            </a:r>
            <a:r>
              <a:rPr lang="ja-JP" altLang="en-US" sz="1400" b="1" dirty="0">
                <a:solidFill>
                  <a:schemeClr val="bg1"/>
                </a:solidFill>
                <a:latin typeface="游ゴシック" panose="020B0400000000000000" pitchFamily="50" charset="-128"/>
                <a:ea typeface="游ゴシック" panose="020B0400000000000000" pitchFamily="50" charset="-128"/>
              </a:rPr>
              <a:t>喀痰吸引のコツと注意点</a:t>
            </a:r>
          </a:p>
        </p:txBody>
      </p:sp>
      <p:sp>
        <p:nvSpPr>
          <p:cNvPr id="7" name="テキスト ボックス 6">
            <a:extLst>
              <a:ext uri="{FF2B5EF4-FFF2-40B4-BE49-F238E27FC236}">
                <a16:creationId xmlns:a16="http://schemas.microsoft.com/office/drawing/2014/main" id="{17038FA1-8475-480D-98A0-09581D8A6AA5}"/>
              </a:ext>
            </a:extLst>
          </p:cNvPr>
          <p:cNvSpPr txBox="1"/>
          <p:nvPr/>
        </p:nvSpPr>
        <p:spPr>
          <a:xfrm>
            <a:off x="3131591" y="6392361"/>
            <a:ext cx="5760889" cy="276999"/>
          </a:xfrm>
          <a:prstGeom prst="rect">
            <a:avLst/>
          </a:prstGeom>
          <a:noFill/>
        </p:spPr>
        <p:txBody>
          <a:bodyPr wrap="square" lIns="0" tIns="0" rIns="0" bIns="0" rtlCol="0">
            <a:spAutoFit/>
          </a:bodyPr>
          <a:lstStyle/>
          <a:p>
            <a:r>
              <a:rPr lang="ja-JP" altLang="en-US" sz="900" dirty="0">
                <a:latin typeface="Segoe UI" panose="020B0502040204020203" pitchFamily="34" charset="0"/>
                <a:ea typeface="メイリオ" panose="020B0604030504040204" pitchFamily="50" charset="-128"/>
              </a:rPr>
              <a:t>出典）文部科学省「特別支援学校における介護職員等によるたんの吸引等（特定の者対象）研修テキスト」</a:t>
            </a:r>
            <a:endParaRPr lang="en-US" altLang="ja-JP" sz="900" dirty="0">
              <a:latin typeface="Segoe UI" panose="020B0502040204020203" pitchFamily="34" charset="0"/>
              <a:ea typeface="メイリオ" panose="020B0604030504040204" pitchFamily="50" charset="-128"/>
            </a:endParaRPr>
          </a:p>
          <a:p>
            <a:r>
              <a:rPr lang="ja-JP" altLang="en-US" sz="900" dirty="0">
                <a:latin typeface="Segoe UI" panose="020B0502040204020203" pitchFamily="34" charset="0"/>
                <a:ea typeface="メイリオ" panose="020B0604030504040204" pitchFamily="50" charset="-128"/>
              </a:rPr>
              <a:t>　　（平成</a:t>
            </a:r>
            <a:r>
              <a:rPr lang="en-US" altLang="ja-JP" sz="900" dirty="0">
                <a:latin typeface="Segoe UI" panose="020B0502040204020203" pitchFamily="34" charset="0"/>
                <a:ea typeface="メイリオ" panose="020B0604030504040204" pitchFamily="50" charset="-128"/>
              </a:rPr>
              <a:t>24</a:t>
            </a:r>
            <a:r>
              <a:rPr lang="ja-JP" altLang="en-US" sz="900" dirty="0">
                <a:latin typeface="Segoe UI" panose="020B0502040204020203" pitchFamily="34" charset="0"/>
                <a:ea typeface="メイリオ" panose="020B0604030504040204" pitchFamily="50" charset="-128"/>
              </a:rPr>
              <a:t>年</a:t>
            </a:r>
            <a:r>
              <a:rPr lang="en-US" altLang="ja-JP" sz="900" dirty="0">
                <a:latin typeface="Segoe UI" panose="020B0502040204020203" pitchFamily="34" charset="0"/>
                <a:ea typeface="メイリオ" panose="020B0604030504040204" pitchFamily="50" charset="-128"/>
              </a:rPr>
              <a:t>3</a:t>
            </a:r>
            <a:r>
              <a:rPr lang="ja-JP" altLang="en-US" sz="900" dirty="0">
                <a:latin typeface="Segoe UI" panose="020B0502040204020203" pitchFamily="34" charset="0"/>
                <a:ea typeface="メイリオ" panose="020B0604030504040204" pitchFamily="50" charset="-128"/>
              </a:rPr>
              <a:t>月）を一部改変</a:t>
            </a:r>
            <a:endParaRPr kumimoji="1" lang="ja-JP" altLang="en-US" sz="900" dirty="0">
              <a:latin typeface="Segoe UI" panose="020B0502040204020203" pitchFamily="34" charset="0"/>
              <a:ea typeface="メイリオ" panose="020B0604030504040204" pitchFamily="50" charset="-128"/>
            </a:endParaRPr>
          </a:p>
        </p:txBody>
      </p:sp>
      <p:sp>
        <p:nvSpPr>
          <p:cNvPr id="8" name="スライド番号プレースホルダー 1">
            <a:extLst>
              <a:ext uri="{FF2B5EF4-FFF2-40B4-BE49-F238E27FC236}">
                <a16:creationId xmlns:a16="http://schemas.microsoft.com/office/drawing/2014/main" id="{89D89008-4398-4DC4-86CA-DFDB96294E2F}"/>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83</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63303631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EBF0546-FEAE-4B04-8DDE-A175B4C42092}"/>
              </a:ext>
            </a:extLst>
          </p:cNvPr>
          <p:cNvSpPr txBox="1"/>
          <p:nvPr/>
        </p:nvSpPr>
        <p:spPr>
          <a:xfrm>
            <a:off x="251520" y="1251332"/>
            <a:ext cx="8640960" cy="4985980"/>
          </a:xfrm>
          <a:prstGeom prst="rect">
            <a:avLst/>
          </a:prstGeom>
          <a:noFill/>
        </p:spPr>
        <p:txBody>
          <a:bodyPr wrap="square">
            <a:spAutoFit/>
          </a:bodyPr>
          <a:lstStyle/>
          <a:p>
            <a:pPr marL="177800" marR="0" lvl="0" indent="-177800" algn="l" defTabSz="914400" rtl="0" eaLnBrk="1" fontAlgn="auto" latinLnBrk="0" hangingPunct="1">
              <a:lnSpc>
                <a:spcPct val="100000"/>
              </a:lnSpc>
              <a:spcBef>
                <a:spcPts val="1200"/>
              </a:spcBef>
              <a:spcAft>
                <a:spcPts val="0"/>
              </a:spcAft>
              <a:buClr>
                <a:prstClr val="black"/>
              </a:buClr>
              <a:buSzTx/>
              <a:buFont typeface="Wingdings" pitchFamily="2" charset="2"/>
              <a:buChar char="l"/>
              <a:tabLst/>
              <a:defRPr/>
            </a:pPr>
            <a:r>
              <a:rPr kumimoji="1" lang="ja-JP" altLang="en-US" sz="2400" b="0"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mn-cs"/>
              </a:rPr>
              <a:t>吸引カテーテルを入れる長さ</a:t>
            </a:r>
            <a:r>
              <a:rPr kumimoji="1" lang="ja-JP" altLang="en-US" sz="2400" b="0" i="0" u="none" strike="noStrike" kern="1200" cap="none" spc="0" normalizeH="0" baseline="0" noProof="0" dirty="0">
                <a:ln>
                  <a:noFill/>
                </a:ln>
                <a:effectLst/>
                <a:uLnTx/>
                <a:uFillTx/>
                <a:latin typeface="Segoe UI" panose="020B0502040204020203" pitchFamily="34" charset="0"/>
                <a:ea typeface="メイリオ" panose="020B0604030504040204" pitchFamily="50" charset="-128"/>
                <a:cs typeface="+mn-cs"/>
              </a:rPr>
              <a:t>をしっかり確認して守ること</a:t>
            </a:r>
            <a:r>
              <a:rPr kumimoji="1" lang="ja-JP" altLang="en-US" sz="2400" b="0" i="0" u="none" strike="noStrike" kern="1200" cap="none" spc="0" normalizeH="0" baseline="0" noProof="0" dirty="0">
                <a:ln>
                  <a:noFill/>
                </a:ln>
                <a:solidFill>
                  <a:srgbClr val="000000"/>
                </a:solidFill>
                <a:effectLst/>
                <a:uLnTx/>
                <a:uFillTx/>
                <a:latin typeface="Segoe UI" panose="020B0502040204020203" pitchFamily="34" charset="0"/>
                <a:ea typeface="メイリオ" panose="020B0604030504040204" pitchFamily="50" charset="-128"/>
                <a:cs typeface="+mn-cs"/>
              </a:rPr>
              <a:t>が重要</a:t>
            </a:r>
            <a:endParaRPr kumimoji="1" lang="en-US" altLang="ja-JP" sz="2400" b="0" i="0" u="none" strike="noStrike" kern="1200" cap="none" spc="0" normalizeH="0" baseline="0" noProof="0" dirty="0">
              <a:ln>
                <a:noFill/>
              </a:ln>
              <a:solidFill>
                <a:srgbClr val="000000"/>
              </a:solidFill>
              <a:effectLst/>
              <a:uLnTx/>
              <a:uFillTx/>
              <a:latin typeface="Segoe UI" panose="020B0502040204020203" pitchFamily="34" charset="0"/>
              <a:ea typeface="メイリオ" panose="020B0604030504040204" pitchFamily="50" charset="-128"/>
              <a:cs typeface="+mn-cs"/>
            </a:endParaRPr>
          </a:p>
          <a:p>
            <a:pPr marL="177800" marR="0" lvl="0" indent="-177800" algn="l" defTabSz="914400" rtl="0" eaLnBrk="1" fontAlgn="auto" latinLnBrk="0" hangingPunct="1">
              <a:lnSpc>
                <a:spcPct val="100000"/>
              </a:lnSpc>
              <a:spcBef>
                <a:spcPts val="1200"/>
              </a:spcBef>
              <a:spcAft>
                <a:spcPts val="0"/>
              </a:spcAft>
              <a:buClr>
                <a:prstClr val="black"/>
              </a:buClr>
              <a:buSzTx/>
              <a:buFont typeface="Wingdings" pitchFamily="2" charset="2"/>
              <a:buChar char="l"/>
              <a:tabLst/>
              <a:defRPr/>
            </a:pPr>
            <a:r>
              <a:rPr kumimoji="1" lang="ja-JP" altLang="en-US" sz="2400" b="0" i="0" u="none" strike="noStrike" kern="1200" cap="none" spc="0" normalizeH="0" baseline="0" noProof="0" dirty="0">
                <a:ln>
                  <a:noFill/>
                </a:ln>
                <a:solidFill>
                  <a:srgbClr val="000000"/>
                </a:solidFill>
                <a:effectLst/>
                <a:uLnTx/>
                <a:uFillTx/>
                <a:latin typeface="Segoe UI" panose="020B0502040204020203" pitchFamily="34" charset="0"/>
                <a:ea typeface="メイリオ" panose="020B0604030504040204" pitchFamily="50" charset="-128"/>
                <a:cs typeface="+mn-cs"/>
              </a:rPr>
              <a:t>吸引圧の目安は</a:t>
            </a:r>
            <a:r>
              <a:rPr kumimoji="1" lang="en-US" altLang="ja-JP" sz="2400" b="1" i="0" u="sng"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mn-cs"/>
              </a:rPr>
              <a:t>20kPa</a:t>
            </a:r>
            <a:r>
              <a:rPr kumimoji="1" lang="ja-JP" altLang="en-US" sz="2400" b="1" i="0" u="sng"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mn-cs"/>
              </a:rPr>
              <a:t>（</a:t>
            </a:r>
            <a:r>
              <a:rPr kumimoji="1" lang="en-US" altLang="ja-JP" sz="2400" b="1" i="0" u="sng"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mn-cs"/>
              </a:rPr>
              <a:t>15cmHg</a:t>
            </a:r>
            <a:r>
              <a:rPr kumimoji="1" lang="ja-JP" altLang="en-US" sz="2400" b="1" i="0" u="sng"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mn-cs"/>
              </a:rPr>
              <a:t>） をこえないように</a:t>
            </a:r>
            <a:r>
              <a:rPr kumimoji="1" lang="ja-JP" altLang="en-US" sz="2400" b="1" i="0" u="sng" strike="noStrike" kern="1200" cap="none" spc="0" normalizeH="0" baseline="0" noProof="0" dirty="0">
                <a:ln>
                  <a:noFill/>
                </a:ln>
                <a:solidFill>
                  <a:srgbClr val="FF0000"/>
                </a:solidFill>
                <a:effectLst/>
                <a:uLnTx/>
                <a:uFillTx/>
                <a:latin typeface="Segoe UI" panose="020B0502040204020203" pitchFamily="34" charset="0"/>
                <a:ea typeface="メイリオ" panose="020B0604030504040204" pitchFamily="50" charset="-128"/>
                <a:cs typeface="+mn-cs"/>
              </a:rPr>
              <a:t>　</a:t>
            </a:r>
            <a:endParaRPr kumimoji="1" lang="en-US" altLang="ja-JP" sz="2400" b="1" i="0" u="sng" strike="noStrike" kern="1200" cap="none" spc="0" normalizeH="0" baseline="0" noProof="0" dirty="0">
              <a:ln>
                <a:noFill/>
              </a:ln>
              <a:solidFill>
                <a:srgbClr val="FF0000"/>
              </a:solidFill>
              <a:effectLst/>
              <a:uLnTx/>
              <a:uFillTx/>
              <a:latin typeface="Segoe UI" panose="020B0502040204020203" pitchFamily="34" charset="0"/>
              <a:ea typeface="メイリオ" panose="020B0604030504040204" pitchFamily="50" charset="-128"/>
              <a:cs typeface="+mn-cs"/>
            </a:endParaRPr>
          </a:p>
          <a:p>
            <a:pPr marL="177800" marR="0" lvl="0" indent="-177800" algn="l" defTabSz="914400" rtl="0" eaLnBrk="1" fontAlgn="auto" latinLnBrk="0" hangingPunct="1">
              <a:lnSpc>
                <a:spcPct val="100000"/>
              </a:lnSpc>
              <a:spcBef>
                <a:spcPts val="1200"/>
              </a:spcBef>
              <a:spcAft>
                <a:spcPts val="0"/>
              </a:spcAft>
              <a:buClr>
                <a:prstClr val="black"/>
              </a:buClr>
              <a:buSzTx/>
              <a:buFont typeface="Wingdings" pitchFamily="2" charset="2"/>
              <a:buChar char="l"/>
              <a:tabLst/>
              <a:defRPr/>
            </a:pPr>
            <a:r>
              <a:rPr kumimoji="1" lang="ja-JP" altLang="en-US" sz="2400" b="0" i="0" u="none" strike="noStrike" kern="1200" cap="none" spc="0" normalizeH="0" baseline="0" noProof="0" dirty="0">
                <a:ln>
                  <a:noFill/>
                </a:ln>
                <a:solidFill>
                  <a:srgbClr val="000000"/>
                </a:solidFill>
                <a:effectLst/>
                <a:uLnTx/>
                <a:uFillTx/>
                <a:latin typeface="Segoe UI" panose="020B0502040204020203" pitchFamily="34" charset="0"/>
                <a:ea typeface="メイリオ" panose="020B0604030504040204" pitchFamily="50" charset="-128"/>
                <a:cs typeface="+mn-cs"/>
              </a:rPr>
              <a:t>気管カニューレ内吸引</a:t>
            </a:r>
            <a:r>
              <a:rPr kumimoji="1" lang="ja-JP" altLang="ja-JP" sz="2400" b="0" i="0" u="none" strike="noStrike" kern="1200" cap="none" spc="0" normalizeH="0" baseline="0" noProof="0" dirty="0">
                <a:ln>
                  <a:noFill/>
                </a:ln>
                <a:solidFill>
                  <a:srgbClr val="000000"/>
                </a:solidFill>
                <a:effectLst/>
                <a:uLnTx/>
                <a:uFillTx/>
                <a:latin typeface="Segoe UI" panose="020B0502040204020203" pitchFamily="34" charset="0"/>
                <a:ea typeface="メイリオ" panose="020B0604030504040204" pitchFamily="50" charset="-128"/>
                <a:cs typeface="+mn-cs"/>
              </a:rPr>
              <a:t>は</a:t>
            </a:r>
            <a:r>
              <a:rPr kumimoji="1" lang="ja-JP" altLang="en-US" sz="2400" b="0" i="0" u="none" strike="noStrike" kern="1200" cap="none" spc="0" normalizeH="0" baseline="0" noProof="0" dirty="0">
                <a:ln>
                  <a:noFill/>
                </a:ln>
                <a:solidFill>
                  <a:srgbClr val="000000"/>
                </a:solidFill>
                <a:effectLst/>
                <a:uLnTx/>
                <a:uFillTx/>
                <a:latin typeface="Segoe UI" panose="020B0502040204020203" pitchFamily="34" charset="0"/>
                <a:ea typeface="メイリオ" panose="020B0604030504040204" pitchFamily="50" charset="-128"/>
                <a:cs typeface="+mn-cs"/>
              </a:rPr>
              <a:t>口腔内・鼻腔内吸引</a:t>
            </a:r>
            <a:r>
              <a:rPr kumimoji="1" lang="ja-JP" altLang="ja-JP" sz="2400" b="0" i="0" u="none" strike="noStrike" kern="1200" cap="none" spc="0" normalizeH="0" baseline="0" noProof="0" dirty="0">
                <a:ln>
                  <a:noFill/>
                </a:ln>
                <a:solidFill>
                  <a:srgbClr val="000000"/>
                </a:solidFill>
                <a:effectLst/>
                <a:uLnTx/>
                <a:uFillTx/>
                <a:latin typeface="Segoe UI" panose="020B0502040204020203" pitchFamily="34" charset="0"/>
                <a:ea typeface="メイリオ" panose="020B0604030504040204" pitchFamily="50" charset="-128"/>
                <a:cs typeface="+mn-cs"/>
              </a:rPr>
              <a:t>よりもしっかりとした</a:t>
            </a:r>
            <a:r>
              <a:rPr kumimoji="1" lang="ja-JP" altLang="ja-JP" sz="2400" b="0"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mn-cs"/>
              </a:rPr>
              <a:t>清潔操作</a:t>
            </a:r>
            <a:r>
              <a:rPr kumimoji="1" lang="ja-JP" altLang="en-US" sz="2400" b="0"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mn-cs"/>
              </a:rPr>
              <a:t>（無菌的操作）</a:t>
            </a:r>
            <a:r>
              <a:rPr kumimoji="1" lang="ja-JP" altLang="ja-JP" sz="2400" b="0" i="0" u="none" strike="noStrike" kern="1200" cap="none" spc="0" normalizeH="0" baseline="0" noProof="0" dirty="0">
                <a:ln>
                  <a:noFill/>
                </a:ln>
                <a:solidFill>
                  <a:srgbClr val="000000"/>
                </a:solidFill>
                <a:effectLst/>
                <a:uLnTx/>
                <a:uFillTx/>
                <a:latin typeface="Segoe UI" panose="020B0502040204020203" pitchFamily="34" charset="0"/>
                <a:ea typeface="メイリオ" panose="020B0604030504040204" pitchFamily="50" charset="-128"/>
                <a:cs typeface="+mn-cs"/>
              </a:rPr>
              <a:t>が必要</a:t>
            </a:r>
            <a:r>
              <a:rPr kumimoji="1" lang="ja-JP" altLang="en-US" sz="2400" b="0" i="0" u="none" strike="noStrike" kern="1200" cap="none" spc="0" normalizeH="0" baseline="0" noProof="0" dirty="0">
                <a:ln>
                  <a:noFill/>
                </a:ln>
                <a:solidFill>
                  <a:srgbClr val="000000"/>
                </a:solidFill>
                <a:effectLst/>
                <a:uLnTx/>
                <a:uFillTx/>
                <a:latin typeface="Segoe UI" panose="020B0502040204020203" pitchFamily="34" charset="0"/>
                <a:ea typeface="メイリオ" panose="020B0604030504040204" pitchFamily="50" charset="-128"/>
                <a:cs typeface="+mn-cs"/>
              </a:rPr>
              <a:t>。</a:t>
            </a:r>
            <a:endParaRPr kumimoji="1" lang="ja-JP" altLang="ja-JP" sz="2400" b="1" i="0" u="none" strike="noStrike" kern="1200" cap="none" spc="0" normalizeH="0" baseline="0" noProof="0" dirty="0">
              <a:ln>
                <a:noFill/>
              </a:ln>
              <a:solidFill>
                <a:srgbClr val="000000"/>
              </a:solidFill>
              <a:effectLst/>
              <a:uLnTx/>
              <a:uFillTx/>
              <a:latin typeface="Segoe UI" panose="020B0502040204020203" pitchFamily="34" charset="0"/>
              <a:ea typeface="メイリオ" panose="020B0604030504040204" pitchFamily="50" charset="-128"/>
              <a:cs typeface="+mn-cs"/>
            </a:endParaRPr>
          </a:p>
          <a:p>
            <a:pPr marL="177800" marR="0" lvl="0" indent="-177800" algn="l" defTabSz="914400" rtl="0" eaLnBrk="1" fontAlgn="auto" latinLnBrk="0" hangingPunct="1">
              <a:lnSpc>
                <a:spcPct val="100000"/>
              </a:lnSpc>
              <a:spcBef>
                <a:spcPts val="1200"/>
              </a:spcBef>
              <a:spcAft>
                <a:spcPts val="0"/>
              </a:spcAft>
              <a:buClr>
                <a:prstClr val="black"/>
              </a:buClr>
              <a:buSzTx/>
              <a:buFont typeface="Wingdings" pitchFamily="2" charset="2"/>
              <a:buChar char="l"/>
              <a:tabLst/>
              <a:defRPr/>
            </a:pPr>
            <a:r>
              <a:rPr kumimoji="1" lang="ja-JP" altLang="ja-JP" sz="2400" b="0" i="0" u="none" strike="noStrike" kern="1200" cap="none" spc="0" normalizeH="0" baseline="0" noProof="0" dirty="0">
                <a:ln>
                  <a:noFill/>
                </a:ln>
                <a:solidFill>
                  <a:srgbClr val="000000"/>
                </a:solidFill>
                <a:effectLst/>
                <a:uLnTx/>
                <a:uFillTx/>
                <a:latin typeface="Segoe UI" panose="020B0502040204020203" pitchFamily="34" charset="0"/>
                <a:ea typeface="メイリオ" panose="020B0604030504040204" pitchFamily="50" charset="-128"/>
                <a:cs typeface="+mn-cs"/>
              </a:rPr>
              <a:t>基本的な考え方と</a:t>
            </a:r>
            <a:r>
              <a:rPr kumimoji="1" lang="ja-JP" altLang="ja-JP" sz="2400" b="0" i="0" u="none" strike="noStrike" kern="1200" cap="none" spc="0" normalizeH="0" baseline="0" noProof="0" dirty="0">
                <a:ln>
                  <a:noFill/>
                </a:ln>
                <a:effectLst/>
                <a:uLnTx/>
                <a:uFillTx/>
                <a:latin typeface="Segoe UI" panose="020B0502040204020203" pitchFamily="34" charset="0"/>
                <a:ea typeface="メイリオ" panose="020B0604030504040204" pitchFamily="50" charset="-128"/>
                <a:cs typeface="+mn-cs"/>
              </a:rPr>
              <a:t>して</a:t>
            </a:r>
            <a:r>
              <a:rPr kumimoji="1" lang="ja-JP" altLang="en-US" sz="2400" b="0" i="0" u="none" strike="noStrike" kern="1200" cap="none" spc="0" normalizeH="0" baseline="0" noProof="0" dirty="0">
                <a:ln>
                  <a:noFill/>
                </a:ln>
                <a:effectLst/>
                <a:uLnTx/>
                <a:uFillTx/>
                <a:latin typeface="Segoe UI" panose="020B0502040204020203" pitchFamily="34" charset="0"/>
                <a:ea typeface="メイリオ" panose="020B0604030504040204" pitchFamily="50" charset="-128"/>
                <a:cs typeface="+mn-cs"/>
              </a:rPr>
              <a:t>喀</a:t>
            </a:r>
            <a:r>
              <a:rPr kumimoji="1" lang="ja-JP" altLang="ja-JP" sz="2400" b="0" i="0" u="none" strike="noStrike" kern="1200" cap="none" spc="0" normalizeH="0" baseline="0" noProof="0" dirty="0">
                <a:ln>
                  <a:noFill/>
                </a:ln>
                <a:effectLst/>
                <a:uLnTx/>
                <a:uFillTx/>
                <a:latin typeface="Segoe UI" panose="020B0502040204020203" pitchFamily="34" charset="0"/>
                <a:ea typeface="メイリオ" panose="020B0604030504040204" pitchFamily="50" charset="-128"/>
                <a:cs typeface="+mn-cs"/>
              </a:rPr>
              <a:t>痰</a:t>
            </a:r>
            <a:r>
              <a:rPr kumimoji="1" lang="ja-JP" altLang="ja-JP" sz="2400" b="0" i="0" u="none" strike="noStrike" kern="1200" cap="none" spc="0" normalizeH="0" baseline="0" noProof="0" dirty="0">
                <a:ln>
                  <a:noFill/>
                </a:ln>
                <a:solidFill>
                  <a:srgbClr val="000000"/>
                </a:solidFill>
                <a:effectLst/>
                <a:uLnTx/>
                <a:uFillTx/>
                <a:latin typeface="Segoe UI" panose="020B0502040204020203" pitchFamily="34" charset="0"/>
                <a:ea typeface="メイリオ" panose="020B0604030504040204" pitchFamily="50" charset="-128"/>
                <a:cs typeface="+mn-cs"/>
              </a:rPr>
              <a:t>が出やすい状態にしてあげてその上で必要最小限の対応として吸引を行う。</a:t>
            </a:r>
            <a:r>
              <a:rPr kumimoji="1" lang="ja-JP" altLang="en-US" sz="2400" b="0" i="0" u="none" strike="noStrike" kern="1200" cap="none" spc="0" normalizeH="0" baseline="0" noProof="0" dirty="0">
                <a:ln>
                  <a:noFill/>
                </a:ln>
                <a:solidFill>
                  <a:srgbClr val="000000"/>
                </a:solidFill>
                <a:effectLst/>
                <a:uLnTx/>
                <a:uFillTx/>
                <a:latin typeface="Segoe UI" panose="020B0502040204020203" pitchFamily="34" charset="0"/>
                <a:ea typeface="メイリオ" panose="020B0604030504040204" pitchFamily="50" charset="-128"/>
                <a:cs typeface="+mn-cs"/>
              </a:rPr>
              <a:t>カニューレ内部の</a:t>
            </a:r>
            <a:r>
              <a:rPr kumimoji="1" lang="ja-JP" altLang="ja-JP" sz="2400" b="0" i="0" u="none" strike="noStrike" kern="1200" cap="none" spc="0" normalizeH="0" baseline="0" noProof="0" dirty="0">
                <a:ln>
                  <a:noFill/>
                </a:ln>
                <a:solidFill>
                  <a:srgbClr val="000000"/>
                </a:solidFill>
                <a:effectLst/>
                <a:uLnTx/>
                <a:uFillTx/>
                <a:latin typeface="Segoe UI" panose="020B0502040204020203" pitchFamily="34" charset="0"/>
                <a:ea typeface="メイリオ" panose="020B0604030504040204" pitchFamily="50" charset="-128"/>
                <a:cs typeface="+mn-cs"/>
              </a:rPr>
              <a:t>吸引で済むように、</a:t>
            </a:r>
            <a:r>
              <a:rPr kumimoji="1" lang="ja-JP" altLang="en-US" sz="2400" b="0"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mn-cs"/>
              </a:rPr>
              <a:t>喀</a:t>
            </a:r>
            <a:r>
              <a:rPr kumimoji="1" lang="ja-JP" altLang="ja-JP" sz="2400" b="0"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mn-cs"/>
              </a:rPr>
              <a:t>痰がやわらかくなり出やすくなるような対応</a:t>
            </a:r>
            <a:r>
              <a:rPr kumimoji="1" lang="ja-JP" altLang="ja-JP" sz="2400" b="0" i="0" u="none" strike="noStrike" kern="1200" cap="none" spc="0" normalizeH="0" baseline="0" noProof="0" dirty="0">
                <a:ln>
                  <a:noFill/>
                </a:ln>
                <a:solidFill>
                  <a:srgbClr val="000000"/>
                </a:solidFill>
                <a:effectLst/>
                <a:uLnTx/>
                <a:uFillTx/>
                <a:latin typeface="Segoe UI" panose="020B0502040204020203" pitchFamily="34" charset="0"/>
                <a:ea typeface="メイリオ" panose="020B0604030504040204" pitchFamily="50" charset="-128"/>
                <a:cs typeface="+mn-cs"/>
              </a:rPr>
              <a:t>（水分の充分な摂取、ネブライザーの合理的使用など）、</a:t>
            </a:r>
            <a:r>
              <a:rPr kumimoji="1" lang="ja-JP" altLang="ja-JP" sz="2400" b="0" i="0" u="none" strike="noStrike" kern="1200" cap="none" spc="0" normalizeH="0" baseline="0" noProof="0" dirty="0">
                <a:ln>
                  <a:noFill/>
                </a:ln>
                <a:solidFill>
                  <a:srgbClr val="C00000"/>
                </a:solidFill>
                <a:effectLst/>
                <a:uLnTx/>
                <a:uFillTx/>
                <a:latin typeface="Segoe UI" panose="020B0502040204020203" pitchFamily="34" charset="0"/>
                <a:ea typeface="メイリオ" panose="020B0604030504040204" pitchFamily="50" charset="-128"/>
                <a:cs typeface="+mn-cs"/>
              </a:rPr>
              <a:t>姿勢の調節</a:t>
            </a:r>
            <a:r>
              <a:rPr kumimoji="1" lang="ja-JP" altLang="ja-JP" sz="2400" b="0" i="0" u="none" strike="noStrike" kern="1200" cap="none" spc="0" normalizeH="0" baseline="0" noProof="0" dirty="0">
                <a:ln>
                  <a:noFill/>
                </a:ln>
                <a:solidFill>
                  <a:srgbClr val="000000"/>
                </a:solidFill>
                <a:effectLst/>
                <a:uLnTx/>
                <a:uFillTx/>
                <a:latin typeface="Segoe UI" panose="020B0502040204020203" pitchFamily="34" charset="0"/>
                <a:ea typeface="メイリオ" panose="020B0604030504040204" pitchFamily="50" charset="-128"/>
                <a:cs typeface="+mn-cs"/>
              </a:rPr>
              <a:t>が重要</a:t>
            </a:r>
            <a:r>
              <a:rPr kumimoji="1" lang="ja-JP" altLang="en-US" sz="2400" b="0" i="0" u="none" strike="noStrike" kern="1200" cap="none" spc="0" normalizeH="0" baseline="0" noProof="0" dirty="0">
                <a:ln>
                  <a:noFill/>
                </a:ln>
                <a:solidFill>
                  <a:srgbClr val="000000"/>
                </a:solidFill>
                <a:effectLst/>
                <a:uLnTx/>
                <a:uFillTx/>
                <a:latin typeface="Segoe UI" panose="020B0502040204020203" pitchFamily="34" charset="0"/>
                <a:ea typeface="メイリオ" panose="020B0604030504040204" pitchFamily="50" charset="-128"/>
                <a:cs typeface="+mn-cs"/>
              </a:rPr>
              <a:t>。</a:t>
            </a:r>
            <a:r>
              <a:rPr kumimoji="1" lang="ja-JP" altLang="ja-JP" sz="2400" b="0" i="0" u="none" strike="noStrike" kern="1200" cap="none" spc="0" normalizeH="0" baseline="0" noProof="0" dirty="0">
                <a:ln>
                  <a:noFill/>
                </a:ln>
                <a:solidFill>
                  <a:srgbClr val="000000"/>
                </a:solidFill>
                <a:effectLst/>
                <a:uLnTx/>
                <a:uFillTx/>
                <a:latin typeface="Segoe UI" panose="020B0502040204020203" pitchFamily="34" charset="0"/>
                <a:ea typeface="メイリオ" panose="020B0604030504040204" pitchFamily="50" charset="-128"/>
                <a:cs typeface="+mn-cs"/>
              </a:rPr>
              <a:t>呼気をしっかり介助することによって</a:t>
            </a:r>
            <a:r>
              <a:rPr kumimoji="1" lang="ja-JP" altLang="en-US" sz="2400" b="0" i="0" u="none" strike="noStrike" kern="1200" cap="none" spc="0" normalizeH="0" baseline="0" noProof="0" dirty="0">
                <a:ln>
                  <a:noFill/>
                </a:ln>
                <a:effectLst/>
                <a:uLnTx/>
                <a:uFillTx/>
                <a:latin typeface="Segoe UI" panose="020B0502040204020203" pitchFamily="34" charset="0"/>
                <a:ea typeface="メイリオ" panose="020B0604030504040204" pitchFamily="50" charset="-128"/>
                <a:cs typeface="+mn-cs"/>
              </a:rPr>
              <a:t>喀</a:t>
            </a:r>
            <a:r>
              <a:rPr kumimoji="1" lang="ja-JP" altLang="ja-JP" sz="2400" b="0" i="0" u="none" strike="noStrike" kern="1200" cap="none" spc="0" normalizeH="0" baseline="0" noProof="0" dirty="0">
                <a:ln>
                  <a:noFill/>
                </a:ln>
                <a:effectLst/>
                <a:uLnTx/>
                <a:uFillTx/>
                <a:latin typeface="Segoe UI" panose="020B0502040204020203" pitchFamily="34" charset="0"/>
                <a:ea typeface="メイリオ" panose="020B0604030504040204" pitchFamily="50" charset="-128"/>
                <a:cs typeface="+mn-cs"/>
              </a:rPr>
              <a:t>痰が</a:t>
            </a:r>
            <a:r>
              <a:rPr kumimoji="1" lang="ja-JP" altLang="ja-JP" sz="2400" b="0" i="0" u="none" strike="noStrike" kern="1200" cap="none" spc="0" normalizeH="0" baseline="0" noProof="0" dirty="0">
                <a:ln>
                  <a:noFill/>
                </a:ln>
                <a:solidFill>
                  <a:srgbClr val="000000"/>
                </a:solidFill>
                <a:effectLst/>
                <a:uLnTx/>
                <a:uFillTx/>
                <a:latin typeface="Segoe UI" panose="020B0502040204020203" pitchFamily="34" charset="0"/>
                <a:ea typeface="メイリオ" panose="020B0604030504040204" pitchFamily="50" charset="-128"/>
                <a:cs typeface="+mn-cs"/>
              </a:rPr>
              <a:t>気管支や気管下部から上がってくるように</a:t>
            </a:r>
            <a:r>
              <a:rPr kumimoji="1" lang="ja-JP" altLang="en-US" sz="2400" b="0" i="0" u="none" strike="noStrike" kern="1200" cap="none" spc="0" normalizeH="0" baseline="0" noProof="0" dirty="0">
                <a:ln>
                  <a:noFill/>
                </a:ln>
                <a:solidFill>
                  <a:srgbClr val="000000"/>
                </a:solidFill>
                <a:effectLst/>
                <a:uLnTx/>
                <a:uFillTx/>
                <a:latin typeface="Segoe UI" panose="020B0502040204020203" pitchFamily="34" charset="0"/>
                <a:ea typeface="メイリオ" panose="020B0604030504040204" pitchFamily="50" charset="-128"/>
                <a:cs typeface="+mn-cs"/>
              </a:rPr>
              <a:t>してあげる</a:t>
            </a:r>
            <a:r>
              <a:rPr kumimoji="1" lang="ja-JP" altLang="ja-JP" sz="2400" b="0" i="0" u="none" strike="noStrike" kern="1200" cap="none" spc="0" normalizeH="0" baseline="0" noProof="0" dirty="0">
                <a:ln>
                  <a:noFill/>
                </a:ln>
                <a:solidFill>
                  <a:srgbClr val="000000"/>
                </a:solidFill>
                <a:effectLst/>
                <a:uLnTx/>
                <a:uFillTx/>
                <a:latin typeface="Segoe UI" panose="020B0502040204020203" pitchFamily="34" charset="0"/>
                <a:ea typeface="メイリオ" panose="020B0604030504040204" pitchFamily="50" charset="-128"/>
                <a:cs typeface="+mn-cs"/>
              </a:rPr>
              <a:t>こと</a:t>
            </a:r>
            <a:r>
              <a:rPr kumimoji="1" lang="ja-JP" altLang="en-US" sz="2400" b="0" i="0" u="none" strike="noStrike" kern="1200" cap="none" spc="0" normalizeH="0" baseline="0" noProof="0" dirty="0">
                <a:ln>
                  <a:noFill/>
                </a:ln>
                <a:solidFill>
                  <a:srgbClr val="000000"/>
                </a:solidFill>
                <a:effectLst/>
                <a:uLnTx/>
                <a:uFillTx/>
                <a:latin typeface="Segoe UI" panose="020B0502040204020203" pitchFamily="34" charset="0"/>
                <a:ea typeface="メイリオ" panose="020B0604030504040204" pitchFamily="50" charset="-128"/>
                <a:cs typeface="+mn-cs"/>
              </a:rPr>
              <a:t>が</a:t>
            </a:r>
            <a:r>
              <a:rPr kumimoji="1" lang="ja-JP" altLang="ja-JP" sz="2400" b="0" i="0" u="none" strike="noStrike" kern="1200" cap="none" spc="0" normalizeH="0" baseline="0" noProof="0" dirty="0">
                <a:ln>
                  <a:noFill/>
                </a:ln>
                <a:solidFill>
                  <a:srgbClr val="000000"/>
                </a:solidFill>
                <a:effectLst/>
                <a:uLnTx/>
                <a:uFillTx/>
                <a:latin typeface="Segoe UI" panose="020B0502040204020203" pitchFamily="34" charset="0"/>
                <a:ea typeface="メイリオ" panose="020B0604030504040204" pitchFamily="50" charset="-128"/>
                <a:cs typeface="+mn-cs"/>
              </a:rPr>
              <a:t>必要な場合もかなりある。</a:t>
            </a:r>
            <a:endParaRPr kumimoji="1" lang="en-US" altLang="ja-JP" sz="2400" b="0" i="0" u="none" strike="noStrike" kern="1200" cap="none" spc="0" normalizeH="0" baseline="0" noProof="0" dirty="0">
              <a:ln>
                <a:noFill/>
              </a:ln>
              <a:solidFill>
                <a:srgbClr val="000000"/>
              </a:solidFill>
              <a:effectLst/>
              <a:uLnTx/>
              <a:uFillTx/>
              <a:latin typeface="Segoe UI" panose="020B0502040204020203" pitchFamily="34" charset="0"/>
              <a:ea typeface="メイリオ" panose="020B0604030504040204" pitchFamily="50" charset="-128"/>
              <a:cs typeface="+mn-cs"/>
            </a:endParaRPr>
          </a:p>
        </p:txBody>
      </p:sp>
      <p:sp>
        <p:nvSpPr>
          <p:cNvPr id="2" name="タイトル 1">
            <a:extLst>
              <a:ext uri="{FF2B5EF4-FFF2-40B4-BE49-F238E27FC236}">
                <a16:creationId xmlns:a16="http://schemas.microsoft.com/office/drawing/2014/main" id="{A890A5C3-2C1D-48FC-9727-42FB513434DE}"/>
              </a:ext>
            </a:extLst>
          </p:cNvPr>
          <p:cNvSpPr>
            <a:spLocks noGrp="1"/>
          </p:cNvSpPr>
          <p:nvPr>
            <p:ph type="title"/>
          </p:nvPr>
        </p:nvSpPr>
        <p:spPr/>
        <p:txBody>
          <a:bodyPr>
            <a:normAutofit fontScale="90000"/>
          </a:bodyPr>
          <a:lstStyle/>
          <a:p>
            <a:r>
              <a:rPr kumimoji="1" lang="ja-JP" altLang="en-US" dirty="0"/>
              <a:t>気管カニューレ内吸引の注意点①</a:t>
            </a:r>
          </a:p>
        </p:txBody>
      </p:sp>
      <p:sp>
        <p:nvSpPr>
          <p:cNvPr id="8" name="テキスト ボックス 7">
            <a:extLst>
              <a:ext uri="{FF2B5EF4-FFF2-40B4-BE49-F238E27FC236}">
                <a16:creationId xmlns:a16="http://schemas.microsoft.com/office/drawing/2014/main" id="{F366B31D-0C73-425F-8DFE-39B6E8A8AF21}"/>
              </a:ext>
            </a:extLst>
          </p:cNvPr>
          <p:cNvSpPr txBox="1"/>
          <p:nvPr/>
        </p:nvSpPr>
        <p:spPr>
          <a:xfrm>
            <a:off x="5681012" y="169200"/>
            <a:ext cx="2491388"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4-3.</a:t>
            </a:r>
            <a:r>
              <a:rPr lang="ja-JP" altLang="en-US" sz="1400" b="1" dirty="0">
                <a:solidFill>
                  <a:schemeClr val="bg1"/>
                </a:solidFill>
                <a:latin typeface="游ゴシック" panose="020B0400000000000000" pitchFamily="50" charset="-128"/>
                <a:ea typeface="游ゴシック" panose="020B0400000000000000" pitchFamily="50" charset="-128"/>
              </a:rPr>
              <a:t>喀痰吸引のコツと注意点</a:t>
            </a:r>
          </a:p>
        </p:txBody>
      </p:sp>
      <p:sp>
        <p:nvSpPr>
          <p:cNvPr id="6" name="テキスト ボックス 5">
            <a:extLst>
              <a:ext uri="{FF2B5EF4-FFF2-40B4-BE49-F238E27FC236}">
                <a16:creationId xmlns:a16="http://schemas.microsoft.com/office/drawing/2014/main" id="{CDB86DF8-B442-4A4C-B256-025A4C4BDC92}"/>
              </a:ext>
            </a:extLst>
          </p:cNvPr>
          <p:cNvSpPr txBox="1"/>
          <p:nvPr/>
        </p:nvSpPr>
        <p:spPr>
          <a:xfrm>
            <a:off x="431759" y="6165304"/>
            <a:ext cx="8388713" cy="138499"/>
          </a:xfrm>
          <a:prstGeom prst="rect">
            <a:avLst/>
          </a:prstGeom>
          <a:noFill/>
        </p:spPr>
        <p:txBody>
          <a:bodyPr wrap="square" lIns="0" tIns="0" rIns="0" bIns="0" rtlCol="0">
            <a:spAutoFit/>
          </a:bodyPr>
          <a:lstStyle/>
          <a:p>
            <a:r>
              <a:rPr lang="ja-JP" altLang="en-US" sz="900" dirty="0">
                <a:latin typeface="Segoe UI" panose="020B0502040204020203" pitchFamily="34" charset="0"/>
                <a:ea typeface="メイリオ" panose="020B0604030504040204" pitchFamily="50" charset="-128"/>
              </a:rPr>
              <a:t>出典）文部科学省「特別支援学校における介護職員等によるたんの吸引等（特定の者対象）研修テキスト」（平成</a:t>
            </a:r>
            <a:r>
              <a:rPr lang="en-US" altLang="ja-JP" sz="900" dirty="0">
                <a:latin typeface="Segoe UI" panose="020B0502040204020203" pitchFamily="34" charset="0"/>
                <a:ea typeface="メイリオ" panose="020B0604030504040204" pitchFamily="50" charset="-128"/>
              </a:rPr>
              <a:t>24</a:t>
            </a:r>
            <a:r>
              <a:rPr lang="ja-JP" altLang="en-US" sz="900" dirty="0">
                <a:latin typeface="Segoe UI" panose="020B0502040204020203" pitchFamily="34" charset="0"/>
                <a:ea typeface="メイリオ" panose="020B0604030504040204" pitchFamily="50" charset="-128"/>
              </a:rPr>
              <a:t>年</a:t>
            </a:r>
            <a:r>
              <a:rPr lang="en-US" altLang="ja-JP" sz="900" dirty="0">
                <a:latin typeface="Segoe UI" panose="020B0502040204020203" pitchFamily="34" charset="0"/>
                <a:ea typeface="メイリオ" panose="020B0604030504040204" pitchFamily="50" charset="-128"/>
              </a:rPr>
              <a:t>3</a:t>
            </a:r>
            <a:r>
              <a:rPr lang="ja-JP" altLang="en-US" sz="900" dirty="0">
                <a:latin typeface="Segoe UI" panose="020B0502040204020203" pitchFamily="34" charset="0"/>
                <a:ea typeface="メイリオ" panose="020B0604030504040204" pitchFamily="50" charset="-128"/>
              </a:rPr>
              <a:t>月）を一部改変</a:t>
            </a:r>
            <a:endParaRPr kumimoji="1" lang="ja-JP" altLang="en-US" sz="900" dirty="0">
              <a:latin typeface="Segoe UI" panose="020B0502040204020203" pitchFamily="34" charset="0"/>
              <a:ea typeface="メイリオ" panose="020B0604030504040204" pitchFamily="50" charset="-128"/>
            </a:endParaRPr>
          </a:p>
        </p:txBody>
      </p:sp>
      <p:sp>
        <p:nvSpPr>
          <p:cNvPr id="7" name="スライド番号プレースホルダー 1">
            <a:extLst>
              <a:ext uri="{FF2B5EF4-FFF2-40B4-BE49-F238E27FC236}">
                <a16:creationId xmlns:a16="http://schemas.microsoft.com/office/drawing/2014/main" id="{387BEEED-3DB7-40B9-A2FD-689D09D28E7C}"/>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84</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23744901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EBF0546-FEAE-4B04-8DDE-A175B4C42092}"/>
              </a:ext>
            </a:extLst>
          </p:cNvPr>
          <p:cNvSpPr txBox="1"/>
          <p:nvPr/>
        </p:nvSpPr>
        <p:spPr>
          <a:xfrm>
            <a:off x="251520" y="1484784"/>
            <a:ext cx="8640960" cy="2908489"/>
          </a:xfrm>
          <a:prstGeom prst="rect">
            <a:avLst/>
          </a:prstGeom>
          <a:noFill/>
        </p:spPr>
        <p:txBody>
          <a:bodyPr wrap="square">
            <a:spAutoFit/>
          </a:bodyPr>
          <a:lstStyle/>
          <a:p>
            <a:pPr marL="177800" marR="0" lvl="0" indent="-177800" algn="l" defTabSz="914400" rtl="0" eaLnBrk="1" fontAlgn="auto" latinLnBrk="0" hangingPunct="1">
              <a:lnSpc>
                <a:spcPct val="100000"/>
              </a:lnSpc>
              <a:spcBef>
                <a:spcPts val="1800"/>
              </a:spcBef>
              <a:spcAft>
                <a:spcPts val="0"/>
              </a:spcAft>
              <a:buClr>
                <a:prstClr val="black"/>
              </a:buClr>
              <a:buSzTx/>
              <a:buFont typeface="Wingdings" pitchFamily="2" charset="2"/>
              <a:buChar char="l"/>
              <a:tabLst/>
              <a:defRPr/>
            </a:pPr>
            <a:r>
              <a:rPr kumimoji="1" lang="ja-JP" altLang="ja-JP" sz="2400" b="0" i="0" u="none" strike="noStrike" kern="1200" cap="none" spc="0" normalizeH="0" baseline="0" noProof="0" dirty="0">
                <a:ln>
                  <a:noFill/>
                </a:ln>
                <a:solidFill>
                  <a:srgbClr val="000000"/>
                </a:solidFill>
                <a:effectLst/>
                <a:uLnTx/>
                <a:uFillTx/>
                <a:latin typeface="Segoe UI" panose="020B0502040204020203" pitchFamily="34" charset="0"/>
                <a:ea typeface="メイリオ" panose="020B0604030504040204" pitchFamily="50" charset="-128"/>
                <a:cs typeface="+mn-cs"/>
              </a:rPr>
              <a:t>たまっている分泌物は必ずしも肺の方から上がって</a:t>
            </a:r>
            <a:r>
              <a:rPr kumimoji="1" lang="ja-JP" altLang="ja-JP" sz="2400" b="0" i="0" u="none" strike="noStrike" kern="1200" cap="none" spc="0" normalizeH="0" baseline="0" noProof="0" dirty="0">
                <a:ln>
                  <a:noFill/>
                </a:ln>
                <a:effectLst/>
                <a:uLnTx/>
                <a:uFillTx/>
                <a:latin typeface="Segoe UI" panose="020B0502040204020203" pitchFamily="34" charset="0"/>
                <a:ea typeface="メイリオ" panose="020B0604030504040204" pitchFamily="50" charset="-128"/>
                <a:cs typeface="+mn-cs"/>
              </a:rPr>
              <a:t>くる</a:t>
            </a:r>
            <a:r>
              <a:rPr kumimoji="1" lang="ja-JP" altLang="en-US" sz="2400" b="0" i="0" u="none" strike="noStrike" kern="1200" cap="none" spc="0" normalizeH="0" baseline="0" noProof="0" dirty="0">
                <a:ln>
                  <a:noFill/>
                </a:ln>
                <a:effectLst/>
                <a:uLnTx/>
                <a:uFillTx/>
                <a:latin typeface="Segoe UI" panose="020B0502040204020203" pitchFamily="34" charset="0"/>
                <a:ea typeface="メイリオ" panose="020B0604030504040204" pitchFamily="50" charset="-128"/>
                <a:cs typeface="+mn-cs"/>
              </a:rPr>
              <a:t>喀</a:t>
            </a:r>
            <a:r>
              <a:rPr kumimoji="1" lang="ja-JP" altLang="ja-JP" sz="2400" b="0" i="0" u="none" strike="noStrike" kern="1200" cap="none" spc="0" normalizeH="0" baseline="0" noProof="0" dirty="0">
                <a:ln>
                  <a:noFill/>
                </a:ln>
                <a:solidFill>
                  <a:srgbClr val="000000"/>
                </a:solidFill>
                <a:effectLst/>
                <a:uLnTx/>
                <a:uFillTx/>
                <a:latin typeface="Segoe UI" panose="020B0502040204020203" pitchFamily="34" charset="0"/>
                <a:ea typeface="メイリオ" panose="020B0604030504040204" pitchFamily="50" charset="-128"/>
                <a:cs typeface="+mn-cs"/>
              </a:rPr>
              <a:t>痰だけではなく、のどから気管に下りていった（誤嚥された）唾液であることが多く、鼻汁のこともある。</a:t>
            </a:r>
            <a:endParaRPr kumimoji="1" lang="en-US" altLang="ja-JP" sz="2400" b="0" i="0" u="none" strike="noStrike" kern="1200" cap="none" spc="0" normalizeH="0" baseline="0" noProof="0" dirty="0">
              <a:ln>
                <a:noFill/>
              </a:ln>
              <a:solidFill>
                <a:srgbClr val="000000"/>
              </a:solidFill>
              <a:effectLst/>
              <a:uLnTx/>
              <a:uFillTx/>
              <a:latin typeface="Segoe UI" panose="020B0502040204020203" pitchFamily="34" charset="0"/>
              <a:ea typeface="メイリオ" panose="020B0604030504040204" pitchFamily="50" charset="-128"/>
              <a:cs typeface="+mn-cs"/>
            </a:endParaRPr>
          </a:p>
          <a:p>
            <a:pPr marL="177800" marR="0" lvl="0" indent="-177800" algn="l" defTabSz="914400" rtl="0" eaLnBrk="1" fontAlgn="auto" latinLnBrk="0" hangingPunct="1">
              <a:lnSpc>
                <a:spcPct val="100000"/>
              </a:lnSpc>
              <a:spcBef>
                <a:spcPts val="1800"/>
              </a:spcBef>
              <a:spcAft>
                <a:spcPts val="0"/>
              </a:spcAft>
              <a:buClr>
                <a:prstClr val="black"/>
              </a:buClr>
              <a:buSzTx/>
              <a:buFont typeface="Wingdings" pitchFamily="2" charset="2"/>
              <a:buChar char="l"/>
              <a:tabLst/>
              <a:defRPr/>
            </a:pPr>
            <a:r>
              <a:rPr kumimoji="1" lang="ja-JP" altLang="ja-JP" sz="2400" b="0" i="0" u="none" strike="noStrike" kern="1200" cap="none" spc="0" normalizeH="0" baseline="0" noProof="0" dirty="0">
                <a:ln>
                  <a:noFill/>
                </a:ln>
                <a:solidFill>
                  <a:srgbClr val="000000"/>
                </a:solidFill>
                <a:effectLst/>
                <a:uLnTx/>
                <a:uFillTx/>
                <a:latin typeface="Segoe UI" panose="020B0502040204020203" pitchFamily="34" charset="0"/>
                <a:ea typeface="メイリオ" panose="020B0604030504040204" pitchFamily="50" charset="-128"/>
                <a:cs typeface="+mn-cs"/>
              </a:rPr>
              <a:t>したがって、</a:t>
            </a:r>
            <a:r>
              <a:rPr kumimoji="1" lang="ja-JP" altLang="en-US" sz="2400" i="0" strike="noStrike" kern="1200" cap="none" spc="0" normalizeH="0" baseline="0" noProof="0" dirty="0">
                <a:ln>
                  <a:noFill/>
                </a:ln>
                <a:effectLst/>
                <a:uLnTx/>
                <a:uFillTx/>
                <a:latin typeface="Segoe UI" panose="020B0502040204020203" pitchFamily="34" charset="0"/>
                <a:ea typeface="メイリオ" panose="020B0604030504040204" pitchFamily="50" charset="-128"/>
                <a:cs typeface="+mn-cs"/>
              </a:rPr>
              <a:t>気管カニューレ内吸引</a:t>
            </a:r>
            <a:r>
              <a:rPr kumimoji="1" lang="ja-JP" altLang="ja-JP" sz="2400" b="0" i="0" u="none" strike="noStrike" kern="1200" cap="none" spc="0" normalizeH="0" baseline="0" noProof="0" dirty="0">
                <a:ln>
                  <a:noFill/>
                </a:ln>
                <a:solidFill>
                  <a:srgbClr val="000000"/>
                </a:solidFill>
                <a:effectLst/>
                <a:uLnTx/>
                <a:uFillTx/>
                <a:latin typeface="Segoe UI" panose="020B0502040204020203" pitchFamily="34" charset="0"/>
                <a:ea typeface="メイリオ" panose="020B0604030504040204" pitchFamily="50" charset="-128"/>
                <a:cs typeface="+mn-cs"/>
              </a:rPr>
              <a:t>を最小限にできるようにするためには、</a:t>
            </a:r>
            <a:r>
              <a:rPr kumimoji="1" lang="ja-JP" altLang="ja-JP" sz="2400" b="1" i="0" u="none" strike="noStrike" kern="1200" cap="none" spc="0" normalizeH="0" baseline="0" noProof="0" dirty="0">
                <a:ln>
                  <a:noFill/>
                </a:ln>
                <a:solidFill>
                  <a:srgbClr val="000000"/>
                </a:solidFill>
                <a:effectLst/>
                <a:uLnTx/>
                <a:uFillTx/>
                <a:latin typeface="Segoe UI" panose="020B0502040204020203" pitchFamily="34" charset="0"/>
                <a:ea typeface="メイリオ" panose="020B0604030504040204" pitchFamily="50" charset="-128"/>
                <a:cs typeface="+mn-cs"/>
              </a:rPr>
              <a:t>唾液の誤嚥への対策、鼻の分泌物への対策（適切な鼻腔吸引、鼻分泌物を減少させる治療や鼻腔ケア）</a:t>
            </a:r>
            <a:r>
              <a:rPr kumimoji="1" lang="ja-JP" altLang="ja-JP" sz="2400" b="0" i="0" u="none" strike="noStrike" kern="1200" cap="none" spc="0" normalizeH="0" baseline="0" noProof="0" dirty="0">
                <a:ln>
                  <a:noFill/>
                </a:ln>
                <a:solidFill>
                  <a:srgbClr val="000000"/>
                </a:solidFill>
                <a:effectLst/>
                <a:uLnTx/>
                <a:uFillTx/>
                <a:latin typeface="Segoe UI" panose="020B0502040204020203" pitchFamily="34" charset="0"/>
                <a:ea typeface="メイリオ" panose="020B0604030504040204" pitchFamily="50" charset="-128"/>
                <a:cs typeface="+mn-cs"/>
              </a:rPr>
              <a:t>を合わせて行うことが</a:t>
            </a:r>
            <a:r>
              <a:rPr kumimoji="1" lang="ja-JP" altLang="en-US" sz="2400" b="0" i="0" u="none" strike="noStrike" kern="1200" cap="none" spc="0" normalizeH="0" baseline="0" noProof="0" dirty="0">
                <a:ln>
                  <a:noFill/>
                </a:ln>
                <a:solidFill>
                  <a:srgbClr val="000000"/>
                </a:solidFill>
                <a:effectLst/>
                <a:uLnTx/>
                <a:uFillTx/>
                <a:latin typeface="Segoe UI" panose="020B0502040204020203" pitchFamily="34" charset="0"/>
                <a:ea typeface="メイリオ" panose="020B0604030504040204" pitchFamily="50" charset="-128"/>
                <a:cs typeface="+mn-cs"/>
              </a:rPr>
              <a:t>重要</a:t>
            </a:r>
            <a:r>
              <a:rPr kumimoji="1" lang="ja-JP" altLang="ja-JP" sz="2400" b="0" i="0" u="none" strike="noStrike" kern="1200" cap="none" spc="0" normalizeH="0" baseline="0" noProof="0" dirty="0">
                <a:ln>
                  <a:noFill/>
                </a:ln>
                <a:solidFill>
                  <a:srgbClr val="000000"/>
                </a:solidFill>
                <a:effectLst/>
                <a:uLnTx/>
                <a:uFillTx/>
                <a:latin typeface="Segoe UI" panose="020B0502040204020203" pitchFamily="34" charset="0"/>
                <a:ea typeface="メイリオ" panose="020B0604030504040204" pitchFamily="50" charset="-128"/>
                <a:cs typeface="+mn-cs"/>
              </a:rPr>
              <a:t>。</a:t>
            </a:r>
            <a:endParaRPr kumimoji="1" lang="en-US" altLang="ja-JP" sz="2400" b="0" i="0" u="none" strike="noStrike" kern="1200" cap="none" spc="0" normalizeH="0" baseline="0" noProof="0" dirty="0">
              <a:ln>
                <a:noFill/>
              </a:ln>
              <a:solidFill>
                <a:srgbClr val="000000"/>
              </a:solidFill>
              <a:effectLst/>
              <a:uLnTx/>
              <a:uFillTx/>
              <a:latin typeface="Segoe UI" panose="020B0502040204020203" pitchFamily="34" charset="0"/>
              <a:ea typeface="メイリオ" panose="020B0604030504040204" pitchFamily="50" charset="-128"/>
              <a:cs typeface="+mn-cs"/>
            </a:endParaRPr>
          </a:p>
        </p:txBody>
      </p:sp>
      <p:sp>
        <p:nvSpPr>
          <p:cNvPr id="2" name="タイトル 1">
            <a:extLst>
              <a:ext uri="{FF2B5EF4-FFF2-40B4-BE49-F238E27FC236}">
                <a16:creationId xmlns:a16="http://schemas.microsoft.com/office/drawing/2014/main" id="{A890A5C3-2C1D-48FC-9727-42FB513434DE}"/>
              </a:ext>
            </a:extLst>
          </p:cNvPr>
          <p:cNvSpPr>
            <a:spLocks noGrp="1"/>
          </p:cNvSpPr>
          <p:nvPr>
            <p:ph type="title"/>
          </p:nvPr>
        </p:nvSpPr>
        <p:spPr/>
        <p:txBody>
          <a:bodyPr>
            <a:normAutofit fontScale="90000"/>
          </a:bodyPr>
          <a:lstStyle/>
          <a:p>
            <a:r>
              <a:rPr kumimoji="1" lang="ja-JP" altLang="en-US" dirty="0"/>
              <a:t>気管カニューレ内吸引の注意点②</a:t>
            </a:r>
          </a:p>
        </p:txBody>
      </p:sp>
      <p:sp>
        <p:nvSpPr>
          <p:cNvPr id="8" name="テキスト ボックス 7">
            <a:extLst>
              <a:ext uri="{FF2B5EF4-FFF2-40B4-BE49-F238E27FC236}">
                <a16:creationId xmlns:a16="http://schemas.microsoft.com/office/drawing/2014/main" id="{F366B31D-0C73-425F-8DFE-39B6E8A8AF21}"/>
              </a:ext>
            </a:extLst>
          </p:cNvPr>
          <p:cNvSpPr txBox="1"/>
          <p:nvPr/>
        </p:nvSpPr>
        <p:spPr>
          <a:xfrm>
            <a:off x="5681012" y="169200"/>
            <a:ext cx="2491388"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4-3.</a:t>
            </a:r>
            <a:r>
              <a:rPr lang="ja-JP" altLang="en-US" sz="1400" b="1" dirty="0">
                <a:solidFill>
                  <a:schemeClr val="bg1"/>
                </a:solidFill>
                <a:latin typeface="游ゴシック" panose="020B0400000000000000" pitchFamily="50" charset="-128"/>
                <a:ea typeface="游ゴシック" panose="020B0400000000000000" pitchFamily="50" charset="-128"/>
              </a:rPr>
              <a:t>喀痰吸引のコツと注意点</a:t>
            </a:r>
          </a:p>
        </p:txBody>
      </p:sp>
      <p:sp>
        <p:nvSpPr>
          <p:cNvPr id="6" name="テキスト ボックス 5">
            <a:extLst>
              <a:ext uri="{FF2B5EF4-FFF2-40B4-BE49-F238E27FC236}">
                <a16:creationId xmlns:a16="http://schemas.microsoft.com/office/drawing/2014/main" id="{7D2DC772-B08E-4A55-9AE5-447A00B2C686}"/>
              </a:ext>
            </a:extLst>
          </p:cNvPr>
          <p:cNvSpPr txBox="1"/>
          <p:nvPr/>
        </p:nvSpPr>
        <p:spPr>
          <a:xfrm>
            <a:off x="431759" y="4725144"/>
            <a:ext cx="8388713" cy="138499"/>
          </a:xfrm>
          <a:prstGeom prst="rect">
            <a:avLst/>
          </a:prstGeom>
          <a:noFill/>
        </p:spPr>
        <p:txBody>
          <a:bodyPr wrap="square" lIns="0" tIns="0" rIns="0" bIns="0" rtlCol="0">
            <a:spAutoFit/>
          </a:bodyPr>
          <a:lstStyle/>
          <a:p>
            <a:r>
              <a:rPr lang="ja-JP" altLang="en-US" sz="900" dirty="0">
                <a:latin typeface="Segoe UI" panose="020B0502040204020203" pitchFamily="34" charset="0"/>
                <a:ea typeface="メイリオ" panose="020B0604030504040204" pitchFamily="50" charset="-128"/>
              </a:rPr>
              <a:t>出典）文部科学省「特別支援学校における介護職員等によるたんの吸引等（特定の者対象）研修テキスト」（平成</a:t>
            </a:r>
            <a:r>
              <a:rPr lang="en-US" altLang="ja-JP" sz="900" dirty="0">
                <a:latin typeface="Segoe UI" panose="020B0502040204020203" pitchFamily="34" charset="0"/>
                <a:ea typeface="メイリオ" panose="020B0604030504040204" pitchFamily="50" charset="-128"/>
              </a:rPr>
              <a:t>24</a:t>
            </a:r>
            <a:r>
              <a:rPr lang="ja-JP" altLang="en-US" sz="900" dirty="0">
                <a:latin typeface="Segoe UI" panose="020B0502040204020203" pitchFamily="34" charset="0"/>
                <a:ea typeface="メイリオ" panose="020B0604030504040204" pitchFamily="50" charset="-128"/>
              </a:rPr>
              <a:t>年</a:t>
            </a:r>
            <a:r>
              <a:rPr lang="en-US" altLang="ja-JP" sz="900" dirty="0">
                <a:latin typeface="Segoe UI" panose="020B0502040204020203" pitchFamily="34" charset="0"/>
                <a:ea typeface="メイリオ" panose="020B0604030504040204" pitchFamily="50" charset="-128"/>
              </a:rPr>
              <a:t>3</a:t>
            </a:r>
            <a:r>
              <a:rPr lang="ja-JP" altLang="en-US" sz="900" dirty="0">
                <a:latin typeface="Segoe UI" panose="020B0502040204020203" pitchFamily="34" charset="0"/>
                <a:ea typeface="メイリオ" panose="020B0604030504040204" pitchFamily="50" charset="-128"/>
              </a:rPr>
              <a:t>月）を一部改変</a:t>
            </a:r>
            <a:endParaRPr kumimoji="1" lang="ja-JP" altLang="en-US" sz="900" dirty="0">
              <a:latin typeface="Segoe UI" panose="020B0502040204020203" pitchFamily="34" charset="0"/>
              <a:ea typeface="メイリオ" panose="020B0604030504040204" pitchFamily="50" charset="-128"/>
            </a:endParaRPr>
          </a:p>
        </p:txBody>
      </p:sp>
      <p:sp>
        <p:nvSpPr>
          <p:cNvPr id="7" name="スライド番号プレースホルダー 1">
            <a:extLst>
              <a:ext uri="{FF2B5EF4-FFF2-40B4-BE49-F238E27FC236}">
                <a16:creationId xmlns:a16="http://schemas.microsoft.com/office/drawing/2014/main" id="{83DE2FF3-8270-4863-B525-6CC1CCEF1C70}"/>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85</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412574553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ED835AA-195F-40D9-9DA6-0E6006CA8966}"/>
              </a:ext>
            </a:extLst>
          </p:cNvPr>
          <p:cNvSpPr>
            <a:spLocks noGrp="1"/>
          </p:cNvSpPr>
          <p:nvPr>
            <p:ph type="title"/>
          </p:nvPr>
        </p:nvSpPr>
        <p:spPr/>
        <p:txBody>
          <a:bodyPr>
            <a:normAutofit fontScale="90000"/>
          </a:bodyPr>
          <a:lstStyle/>
          <a:p>
            <a:r>
              <a:rPr lang="ja-JP" altLang="en-US" dirty="0"/>
              <a:t>気管カニューレ内吸引の注意点③</a:t>
            </a:r>
            <a:endParaRPr kumimoji="1" lang="ja-JP" altLang="en-US" dirty="0"/>
          </a:p>
        </p:txBody>
      </p:sp>
      <p:sp>
        <p:nvSpPr>
          <p:cNvPr id="12" name="テキスト ボックス 11">
            <a:extLst>
              <a:ext uri="{FF2B5EF4-FFF2-40B4-BE49-F238E27FC236}">
                <a16:creationId xmlns:a16="http://schemas.microsoft.com/office/drawing/2014/main" id="{B12EAB2C-1979-4233-8AC5-16C6CA8A6348}"/>
              </a:ext>
            </a:extLst>
          </p:cNvPr>
          <p:cNvSpPr txBox="1"/>
          <p:nvPr/>
        </p:nvSpPr>
        <p:spPr>
          <a:xfrm>
            <a:off x="5681012" y="169200"/>
            <a:ext cx="2491388"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4-3.</a:t>
            </a:r>
            <a:r>
              <a:rPr lang="ja-JP" altLang="en-US" sz="1400" b="1" dirty="0">
                <a:solidFill>
                  <a:schemeClr val="bg1"/>
                </a:solidFill>
                <a:latin typeface="游ゴシック" panose="020B0400000000000000" pitchFamily="50" charset="-128"/>
                <a:ea typeface="游ゴシック" panose="020B0400000000000000" pitchFamily="50" charset="-128"/>
              </a:rPr>
              <a:t>喀痰吸引のコツと注意点</a:t>
            </a:r>
          </a:p>
        </p:txBody>
      </p:sp>
      <p:sp>
        <p:nvSpPr>
          <p:cNvPr id="11" name="Text Box 8">
            <a:extLst>
              <a:ext uri="{FF2B5EF4-FFF2-40B4-BE49-F238E27FC236}">
                <a16:creationId xmlns:a16="http://schemas.microsoft.com/office/drawing/2014/main" id="{84CF6A57-D41A-4D68-AC2B-8C72B8F5816B}"/>
              </a:ext>
            </a:extLst>
          </p:cNvPr>
          <p:cNvSpPr txBox="1">
            <a:spLocks noChangeArrowheads="1"/>
          </p:cNvSpPr>
          <p:nvPr/>
        </p:nvSpPr>
        <p:spPr bwMode="auto">
          <a:xfrm>
            <a:off x="395288" y="1224000"/>
            <a:ext cx="8430070" cy="8309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800" b="1" i="0" u="none" strike="noStrike" kern="1200" cap="none" spc="0" normalizeH="0" noProof="0" dirty="0">
                <a:ln>
                  <a:noFill/>
                </a:ln>
                <a:solidFill>
                  <a:srgbClr val="000000"/>
                </a:solidFill>
                <a:effectLst/>
                <a:uLnTx/>
                <a:uFillTx/>
                <a:latin typeface="Segoe UI" panose="020B0502040204020203" pitchFamily="34" charset="0"/>
                <a:ea typeface="メイリオ" panose="020B0604030504040204" pitchFamily="50" charset="-128"/>
                <a:cs typeface="+mn-cs"/>
              </a:rPr>
              <a:t>同じ種類と長さの気管カニューレ（本人に使った古いカニューレ）に吸引カテーテルを入れて、カニューレ入口から先端までの吸引カテーテルの入る長さを実測しておく。</a:t>
            </a:r>
          </a:p>
        </p:txBody>
      </p:sp>
      <p:sp>
        <p:nvSpPr>
          <p:cNvPr id="13" name="テキスト ボックス 12">
            <a:extLst>
              <a:ext uri="{FF2B5EF4-FFF2-40B4-BE49-F238E27FC236}">
                <a16:creationId xmlns:a16="http://schemas.microsoft.com/office/drawing/2014/main" id="{C396590F-906A-45F7-AAC0-E9D0CADEE4BC}"/>
              </a:ext>
            </a:extLst>
          </p:cNvPr>
          <p:cNvSpPr txBox="1"/>
          <p:nvPr/>
        </p:nvSpPr>
        <p:spPr>
          <a:xfrm>
            <a:off x="5292080" y="1813461"/>
            <a:ext cx="3533278" cy="3631763"/>
          </a:xfrm>
          <a:prstGeom prst="rect">
            <a:avLst/>
          </a:prstGeom>
          <a:noFill/>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ja-JP" sz="2000" b="0" i="0" u="none" strike="noStrike" kern="1200" cap="none" spc="0" normalizeH="0" noProof="0" dirty="0">
                <a:ln>
                  <a:noFill/>
                </a:ln>
                <a:solidFill>
                  <a:srgbClr val="000000"/>
                </a:solidFill>
                <a:effectLst/>
                <a:uLnTx/>
                <a:uFillTx/>
                <a:latin typeface="Segoe UI" panose="020B0502040204020203" pitchFamily="34" charset="0"/>
                <a:ea typeface="メイリオ" panose="020B0604030504040204" pitchFamily="50" charset="-128"/>
                <a:cs typeface="+mn-cs"/>
              </a:rPr>
              <a:t>①この長さにマジックインクなどで印を付けておく</a:t>
            </a:r>
            <a:endParaRPr kumimoji="1" lang="en-US" altLang="ja-JP" sz="2000" b="0" i="0" u="none" strike="noStrike" kern="1200" cap="none" spc="0" normalizeH="0" noProof="0" dirty="0">
              <a:ln>
                <a:noFill/>
              </a:ln>
              <a:solidFill>
                <a:srgbClr val="000000"/>
              </a:solidFill>
              <a:effectLst/>
              <a:uLnTx/>
              <a:uFillTx/>
              <a:latin typeface="Segoe UI" panose="020B0502040204020203" pitchFamily="34" charset="0"/>
              <a:ea typeface="メイリオ" panose="020B0604030504040204" pitchFamily="50" charset="-128"/>
              <a:cs typeface="+mn-cs"/>
            </a:endParaRPr>
          </a:p>
          <a:p>
            <a:pPr marL="177800" marR="0" lvl="0" indent="-177800" algn="l" defTabSz="914400" rtl="0" eaLnBrk="1" fontAlgn="auto" latinLnBrk="0" hangingPunct="1">
              <a:lnSpc>
                <a:spcPct val="100000"/>
              </a:lnSpc>
              <a:spcBef>
                <a:spcPts val="600"/>
              </a:spcBef>
              <a:spcAft>
                <a:spcPts val="0"/>
              </a:spcAft>
              <a:buClrTx/>
              <a:buSzTx/>
              <a:buFontTx/>
              <a:buNone/>
              <a:tabLst/>
              <a:defRPr/>
            </a:pPr>
            <a:r>
              <a:rPr kumimoji="1" lang="ja-JP" altLang="ja-JP" sz="2000" b="0" i="0" u="none" strike="noStrike" kern="1200" cap="none" spc="0" normalizeH="0" noProof="0" dirty="0">
                <a:ln>
                  <a:noFill/>
                </a:ln>
                <a:solidFill>
                  <a:srgbClr val="000000"/>
                </a:solidFill>
                <a:effectLst/>
                <a:uLnTx/>
                <a:uFillTx/>
                <a:latin typeface="Segoe UI" panose="020B0502040204020203" pitchFamily="34" charset="0"/>
                <a:ea typeface="メイリオ" panose="020B0604030504040204" pitchFamily="50" charset="-128"/>
                <a:cs typeface="+mn-cs"/>
              </a:rPr>
              <a:t>②目盛り付のチューブを使用しこの長さを確認できるようにする</a:t>
            </a:r>
            <a:endParaRPr kumimoji="1" lang="en-US" altLang="ja-JP" sz="2000" b="0" i="0" u="none" strike="noStrike" kern="1200" cap="none" spc="0" normalizeH="0" noProof="0" dirty="0">
              <a:ln>
                <a:noFill/>
              </a:ln>
              <a:solidFill>
                <a:srgbClr val="000000"/>
              </a:solidFill>
              <a:effectLst/>
              <a:uLnTx/>
              <a:uFillTx/>
              <a:latin typeface="Segoe UI" panose="020B0502040204020203" pitchFamily="34" charset="0"/>
              <a:ea typeface="メイリオ" panose="020B0604030504040204" pitchFamily="50" charset="-128"/>
              <a:cs typeface="+mn-cs"/>
            </a:endParaRPr>
          </a:p>
          <a:p>
            <a:pPr marL="177800" marR="0" lvl="0" indent="-177800" algn="l" defTabSz="914400" rtl="0" eaLnBrk="1" fontAlgn="auto" latinLnBrk="0" hangingPunct="1">
              <a:lnSpc>
                <a:spcPct val="100000"/>
              </a:lnSpc>
              <a:spcBef>
                <a:spcPts val="600"/>
              </a:spcBef>
              <a:spcAft>
                <a:spcPts val="0"/>
              </a:spcAft>
              <a:buClrTx/>
              <a:buSzTx/>
              <a:buFontTx/>
              <a:buNone/>
              <a:tabLst/>
              <a:defRPr/>
            </a:pPr>
            <a:r>
              <a:rPr kumimoji="1" lang="ja-JP" altLang="ja-JP" sz="2000" b="0" i="0" u="none" strike="noStrike" kern="1200" cap="none" spc="0" normalizeH="0" noProof="0" dirty="0">
                <a:ln>
                  <a:noFill/>
                </a:ln>
                <a:solidFill>
                  <a:srgbClr val="000000"/>
                </a:solidFill>
                <a:effectLst/>
                <a:uLnTx/>
                <a:uFillTx/>
                <a:latin typeface="Segoe UI" panose="020B0502040204020203" pitchFamily="34" charset="0"/>
                <a:ea typeface="メイリオ" panose="020B0604030504040204" pitchFamily="50" charset="-128"/>
                <a:cs typeface="+mn-cs"/>
              </a:rPr>
              <a:t>③この長さに切ったカラーテープを吸引器に貼っておき</a:t>
            </a:r>
            <a:r>
              <a:rPr kumimoji="1" lang="ja-JP" altLang="en-US" sz="2000" b="0" i="0" u="none" strike="noStrike" kern="1200" cap="none" spc="0" normalizeH="0" noProof="0" dirty="0">
                <a:ln>
                  <a:noFill/>
                </a:ln>
                <a:solidFill>
                  <a:srgbClr val="000000"/>
                </a:solidFill>
                <a:effectLst/>
                <a:uLnTx/>
                <a:uFillTx/>
                <a:latin typeface="Segoe UI" panose="020B0502040204020203" pitchFamily="34" charset="0"/>
                <a:ea typeface="メイリオ" panose="020B0604030504040204" pitchFamily="50" charset="-128"/>
                <a:cs typeface="+mn-cs"/>
              </a:rPr>
              <a:t>、</a:t>
            </a:r>
            <a:r>
              <a:rPr kumimoji="1" lang="ja-JP" altLang="ja-JP" sz="2000" b="0" i="0" u="none" strike="noStrike" kern="1200" cap="none" spc="0" normalizeH="0" noProof="0" dirty="0">
                <a:ln>
                  <a:noFill/>
                </a:ln>
                <a:solidFill>
                  <a:srgbClr val="000000"/>
                </a:solidFill>
                <a:effectLst/>
                <a:uLnTx/>
                <a:uFillTx/>
                <a:latin typeface="Segoe UI" panose="020B0502040204020203" pitchFamily="34" charset="0"/>
                <a:ea typeface="メイリオ" panose="020B0604030504040204" pitchFamily="50" charset="-128"/>
                <a:cs typeface="+mn-cs"/>
              </a:rPr>
              <a:t>それと合わせることで規定の長さを守る</a:t>
            </a:r>
            <a:r>
              <a:rPr kumimoji="1" lang="ja-JP" altLang="en-US" sz="2000" b="0" i="0" u="none" strike="noStrike" kern="1200" cap="none" spc="0" normalizeH="0" noProof="0" dirty="0">
                <a:ln>
                  <a:noFill/>
                </a:ln>
                <a:solidFill>
                  <a:srgbClr val="000000"/>
                </a:solidFill>
                <a:effectLst/>
                <a:uLnTx/>
                <a:uFillTx/>
                <a:latin typeface="Segoe UI" panose="020B0502040204020203" pitchFamily="34" charset="0"/>
                <a:ea typeface="メイリオ" panose="020B0604030504040204" pitchFamily="50" charset="-128"/>
                <a:cs typeface="+mn-cs"/>
              </a:rPr>
              <a:t>等</a:t>
            </a:r>
            <a:r>
              <a:rPr kumimoji="1" lang="ja-JP" altLang="ja-JP" sz="2000" b="0" i="0" u="none" strike="noStrike" kern="1200" cap="none" spc="0" normalizeH="0" noProof="0" dirty="0">
                <a:ln>
                  <a:noFill/>
                </a:ln>
                <a:solidFill>
                  <a:srgbClr val="000000"/>
                </a:solidFill>
                <a:effectLst/>
                <a:uLnTx/>
                <a:uFillTx/>
                <a:latin typeface="Segoe UI" panose="020B0502040204020203" pitchFamily="34" charset="0"/>
                <a:ea typeface="メイリオ" panose="020B0604030504040204" pitchFamily="50" charset="-128"/>
                <a:cs typeface="+mn-cs"/>
              </a:rPr>
              <a:t>により、適正な長さ（深さ）で吸引できるようにする</a:t>
            </a:r>
            <a:endParaRPr kumimoji="1" lang="ja-JP" altLang="ja-JP" sz="2000" b="1" i="0" u="none" strike="noStrike" kern="1200" cap="none" spc="0" normalizeH="0" noProof="0" dirty="0">
              <a:ln>
                <a:noFill/>
              </a:ln>
              <a:solidFill>
                <a:srgbClr val="000000"/>
              </a:solidFill>
              <a:effectLst/>
              <a:uLnTx/>
              <a:uFillTx/>
              <a:latin typeface="Segoe UI" panose="020B0502040204020203" pitchFamily="34" charset="0"/>
              <a:ea typeface="メイリオ" panose="020B0604030504040204" pitchFamily="50" charset="-128"/>
              <a:cs typeface="+mn-cs"/>
            </a:endParaRPr>
          </a:p>
        </p:txBody>
      </p:sp>
      <p:sp>
        <p:nvSpPr>
          <p:cNvPr id="16" name="テキスト ボックス 15">
            <a:extLst>
              <a:ext uri="{FF2B5EF4-FFF2-40B4-BE49-F238E27FC236}">
                <a16:creationId xmlns:a16="http://schemas.microsoft.com/office/drawing/2014/main" id="{A239A7E6-16E2-426F-A874-821D8F73B80C}"/>
              </a:ext>
            </a:extLst>
          </p:cNvPr>
          <p:cNvSpPr txBox="1"/>
          <p:nvPr/>
        </p:nvSpPr>
        <p:spPr>
          <a:xfrm>
            <a:off x="431759" y="6242829"/>
            <a:ext cx="8388713" cy="138499"/>
          </a:xfrm>
          <a:prstGeom prst="rect">
            <a:avLst/>
          </a:prstGeom>
          <a:noFill/>
        </p:spPr>
        <p:txBody>
          <a:bodyPr wrap="square" lIns="0" tIns="0" rIns="0" bIns="0" rtlCol="0">
            <a:spAutoFit/>
          </a:bodyPr>
          <a:lstStyle/>
          <a:p>
            <a:r>
              <a:rPr lang="ja-JP" altLang="en-US" sz="900" dirty="0">
                <a:latin typeface="Segoe UI" panose="020B0502040204020203" pitchFamily="34" charset="0"/>
                <a:ea typeface="メイリオ" panose="020B0604030504040204" pitchFamily="50" charset="-128"/>
              </a:rPr>
              <a:t>出典）文部科学省「特別支援学校における介護職員等によるたんの吸引等（特定の者対象）研修テキスト」（平成</a:t>
            </a:r>
            <a:r>
              <a:rPr lang="en-US" altLang="ja-JP" sz="900" dirty="0">
                <a:latin typeface="Segoe UI" panose="020B0502040204020203" pitchFamily="34" charset="0"/>
                <a:ea typeface="メイリオ" panose="020B0604030504040204" pitchFamily="50" charset="-128"/>
              </a:rPr>
              <a:t>24</a:t>
            </a:r>
            <a:r>
              <a:rPr lang="ja-JP" altLang="en-US" sz="900" dirty="0">
                <a:latin typeface="Segoe UI" panose="020B0502040204020203" pitchFamily="34" charset="0"/>
                <a:ea typeface="メイリオ" panose="020B0604030504040204" pitchFamily="50" charset="-128"/>
              </a:rPr>
              <a:t>年</a:t>
            </a:r>
            <a:r>
              <a:rPr lang="en-US" altLang="ja-JP" sz="900" dirty="0">
                <a:latin typeface="Segoe UI" panose="020B0502040204020203" pitchFamily="34" charset="0"/>
                <a:ea typeface="メイリオ" panose="020B0604030504040204" pitchFamily="50" charset="-128"/>
              </a:rPr>
              <a:t>3</a:t>
            </a:r>
            <a:r>
              <a:rPr lang="ja-JP" altLang="en-US" sz="900" dirty="0">
                <a:latin typeface="Segoe UI" panose="020B0502040204020203" pitchFamily="34" charset="0"/>
                <a:ea typeface="メイリオ" panose="020B0604030504040204" pitchFamily="50" charset="-128"/>
              </a:rPr>
              <a:t>月）を一部改変</a:t>
            </a:r>
            <a:endParaRPr kumimoji="1" lang="ja-JP" altLang="en-US" sz="900" dirty="0">
              <a:latin typeface="Segoe UI" panose="020B0502040204020203" pitchFamily="34" charset="0"/>
              <a:ea typeface="メイリオ" panose="020B0604030504040204" pitchFamily="50" charset="-128"/>
            </a:endParaRPr>
          </a:p>
        </p:txBody>
      </p:sp>
      <p:grpSp>
        <p:nvGrpSpPr>
          <p:cNvPr id="3" name="グループ化 2">
            <a:extLst>
              <a:ext uri="{FF2B5EF4-FFF2-40B4-BE49-F238E27FC236}">
                <a16:creationId xmlns:a16="http://schemas.microsoft.com/office/drawing/2014/main" id="{114B785C-8C57-4A4B-9353-DC9C6C636FC4}"/>
              </a:ext>
            </a:extLst>
          </p:cNvPr>
          <p:cNvGrpSpPr/>
          <p:nvPr/>
        </p:nvGrpSpPr>
        <p:grpSpPr>
          <a:xfrm>
            <a:off x="292157" y="1772816"/>
            <a:ext cx="4998278" cy="4010814"/>
            <a:chOff x="292157" y="1772816"/>
            <a:chExt cx="4998278" cy="4010814"/>
          </a:xfrm>
        </p:grpSpPr>
        <p:pic>
          <p:nvPicPr>
            <p:cNvPr id="9" name="Picture 9">
              <a:extLst>
                <a:ext uri="{FF2B5EF4-FFF2-40B4-BE49-F238E27FC236}">
                  <a16:creationId xmlns:a16="http://schemas.microsoft.com/office/drawing/2014/main" id="{777C2593-7994-40B8-8E87-95404CA468B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2157" y="1772816"/>
              <a:ext cx="4998278" cy="401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図 9">
              <a:extLst>
                <a:ext uri="{FF2B5EF4-FFF2-40B4-BE49-F238E27FC236}">
                  <a16:creationId xmlns:a16="http://schemas.microsoft.com/office/drawing/2014/main" id="{FDF074AE-851B-47B8-B5B1-1C7F8C328365}"/>
                </a:ext>
              </a:extLst>
            </p:cNvPr>
            <p:cNvPicPr>
              <a:picLocks noChangeAspect="1"/>
            </p:cNvPicPr>
            <p:nvPr/>
          </p:nvPicPr>
          <p:blipFill rotWithShape="1">
            <a:blip r:embed="rId4">
              <a:extLst>
                <a:ext uri="{28A0092B-C50C-407E-A947-70E740481C1C}">
                  <a14:useLocalDpi xmlns:a14="http://schemas.microsoft.com/office/drawing/2010/main" val="0"/>
                </a:ext>
              </a:extLst>
            </a:blip>
            <a:srcRect l="66474" t="82713" r="28576" b="11382"/>
            <a:stretch/>
          </p:blipFill>
          <p:spPr>
            <a:xfrm>
              <a:off x="3916786" y="4639866"/>
              <a:ext cx="200304" cy="395791"/>
            </a:xfrm>
            <a:prstGeom prst="rect">
              <a:avLst/>
            </a:prstGeom>
          </p:spPr>
        </p:pic>
      </p:grpSp>
      <p:sp>
        <p:nvSpPr>
          <p:cNvPr id="15" name="テキスト ボックス 7">
            <a:extLst>
              <a:ext uri="{FF2B5EF4-FFF2-40B4-BE49-F238E27FC236}">
                <a16:creationId xmlns:a16="http://schemas.microsoft.com/office/drawing/2014/main" id="{D40A5ECD-DFF5-4C69-87E0-E5DF4F5A7CE1}"/>
              </a:ext>
            </a:extLst>
          </p:cNvPr>
          <p:cNvSpPr txBox="1">
            <a:spLocks noChangeArrowheads="1"/>
          </p:cNvSpPr>
          <p:nvPr/>
        </p:nvSpPr>
        <p:spPr bwMode="auto">
          <a:xfrm>
            <a:off x="323281" y="5695278"/>
            <a:ext cx="8497191" cy="478387"/>
          </a:xfrm>
          <a:prstGeom prst="rect">
            <a:avLst/>
          </a:prstGeom>
          <a:solidFill>
            <a:schemeClr val="accent2">
              <a:lumMod val="20000"/>
              <a:lumOff val="80000"/>
              <a:alpha val="50000"/>
            </a:schemeClr>
          </a:solidFill>
          <a:ln>
            <a:noFill/>
          </a:ln>
          <a:extLst/>
        </p:spPr>
        <p:txBody>
          <a:bodyPr wrap="square" tIns="72000" bIns="36000" anchor="ctr" anchorCtr="0">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noProof="0" dirty="0">
                <a:ln>
                  <a:noFill/>
                </a:ln>
                <a:solidFill>
                  <a:srgbClr val="000000"/>
                </a:solidFill>
                <a:effectLst/>
                <a:uLnTx/>
                <a:uFillTx/>
                <a:latin typeface="Segoe UI" panose="020B0502040204020203" pitchFamily="34" charset="0"/>
                <a:ea typeface="メイリオ" panose="020B0604030504040204" pitchFamily="50" charset="-128"/>
                <a:cs typeface="+mn-cs"/>
              </a:rPr>
              <a:t>介護職員等が吸引できる部位は、気管カニューレ内部と限定</a:t>
            </a:r>
          </a:p>
        </p:txBody>
      </p:sp>
      <p:sp>
        <p:nvSpPr>
          <p:cNvPr id="14" name="スライド番号プレースホルダー 1">
            <a:extLst>
              <a:ext uri="{FF2B5EF4-FFF2-40B4-BE49-F238E27FC236}">
                <a16:creationId xmlns:a16="http://schemas.microsoft.com/office/drawing/2014/main" id="{70E40287-263B-498F-BF4E-2C389E1579FA}"/>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86</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22030914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82827A10-8260-4B1D-8F17-20B13CEB1503}"/>
              </a:ext>
            </a:extLst>
          </p:cNvPr>
          <p:cNvGrpSpPr/>
          <p:nvPr/>
        </p:nvGrpSpPr>
        <p:grpSpPr>
          <a:xfrm>
            <a:off x="2957941" y="1260000"/>
            <a:ext cx="6006547" cy="5265344"/>
            <a:chOff x="2957941" y="1260000"/>
            <a:chExt cx="6006547" cy="5265344"/>
          </a:xfrm>
        </p:grpSpPr>
        <p:pic>
          <p:nvPicPr>
            <p:cNvPr id="147458" name="Picture 18">
              <a:extLst>
                <a:ext uri="{FF2B5EF4-FFF2-40B4-BE49-F238E27FC236}">
                  <a16:creationId xmlns:a16="http://schemas.microsoft.com/office/drawing/2014/main" id="{4FFDADDF-CAAB-4C3D-A118-857378BD7A5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57941" y="1260000"/>
              <a:ext cx="6006547" cy="5265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正方形/長方形 2">
              <a:extLst>
                <a:ext uri="{FF2B5EF4-FFF2-40B4-BE49-F238E27FC236}">
                  <a16:creationId xmlns:a16="http://schemas.microsoft.com/office/drawing/2014/main" id="{B5FC4F11-00FD-4CD6-9898-50466E71DC44}"/>
                </a:ext>
              </a:extLst>
            </p:cNvPr>
            <p:cNvSpPr/>
            <p:nvPr/>
          </p:nvSpPr>
          <p:spPr>
            <a:xfrm rot="20788409">
              <a:off x="6855433" y="4926808"/>
              <a:ext cx="144016" cy="772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Picture 18">
              <a:extLst>
                <a:ext uri="{FF2B5EF4-FFF2-40B4-BE49-F238E27FC236}">
                  <a16:creationId xmlns:a16="http://schemas.microsoft.com/office/drawing/2014/main" id="{ED53B02F-2F4D-48D4-9D6A-95D18876F1D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323" t="58814" r="32381" b="31729"/>
            <a:stretch/>
          </p:blipFill>
          <p:spPr bwMode="auto">
            <a:xfrm>
              <a:off x="6784106" y="4419427"/>
              <a:ext cx="77862" cy="49792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0" name="Picture 18">
              <a:extLst>
                <a:ext uri="{FF2B5EF4-FFF2-40B4-BE49-F238E27FC236}">
                  <a16:creationId xmlns:a16="http://schemas.microsoft.com/office/drawing/2014/main" id="{5D9B3120-4FE0-48D9-86AF-EC3269D971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6182" t="61390" r="31441" b="31729"/>
            <a:stretch/>
          </p:blipFill>
          <p:spPr bwMode="auto">
            <a:xfrm rot="20717599">
              <a:off x="6801673" y="4505101"/>
              <a:ext cx="142785" cy="38640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sp>
        <p:nvSpPr>
          <p:cNvPr id="147459" name="Rectangle 3">
            <a:extLst>
              <a:ext uri="{FF2B5EF4-FFF2-40B4-BE49-F238E27FC236}">
                <a16:creationId xmlns:a16="http://schemas.microsoft.com/office/drawing/2014/main" id="{51678686-8A74-40D7-AA07-C2816D7FFFFE}"/>
              </a:ext>
            </a:extLst>
          </p:cNvPr>
          <p:cNvSpPr>
            <a:spLocks noChangeArrowheads="1"/>
          </p:cNvSpPr>
          <p:nvPr/>
        </p:nvSpPr>
        <p:spPr bwMode="auto">
          <a:xfrm>
            <a:off x="360000" y="1260000"/>
            <a:ext cx="7840712"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気管カニュ－レの種類、</a:t>
            </a:r>
            <a:endParaRPr kumimoji="1" lang="en-US" altLang="ja-JP" sz="28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0" marR="0" lvl="0" indent="0" algn="l" defTabSz="873125"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気管との相対位置で、</a:t>
            </a:r>
            <a:endParaRPr kumimoji="1" lang="en-US" altLang="ja-JP" sz="28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0" marR="0" lvl="0" indent="0" algn="l" defTabSz="873125"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肉芽が形成しやすい</a:t>
            </a:r>
            <a:endParaRPr kumimoji="1" lang="en-US" altLang="ja-JP" sz="28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endParaRPr>
          </a:p>
          <a:p>
            <a:pPr marL="0" marR="0" lvl="0" indent="0" algn="l" defTabSz="873125"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noProof="0" dirty="0">
                <a:ln>
                  <a:noFill/>
                </a:ln>
                <a:solidFill>
                  <a:prstClr val="black"/>
                </a:solidFill>
                <a:effectLst/>
                <a:uLnTx/>
                <a:uFillTx/>
                <a:latin typeface="Segoe UI" panose="020B0502040204020203" pitchFamily="34" charset="0"/>
                <a:ea typeface="メイリオ" panose="020B0604030504040204" pitchFamily="50" charset="-128"/>
                <a:cs typeface="+mn-cs"/>
              </a:rPr>
              <a:t>場合もある</a:t>
            </a:r>
          </a:p>
        </p:txBody>
      </p:sp>
      <p:sp>
        <p:nvSpPr>
          <p:cNvPr id="2" name="タイトル 1">
            <a:extLst>
              <a:ext uri="{FF2B5EF4-FFF2-40B4-BE49-F238E27FC236}">
                <a16:creationId xmlns:a16="http://schemas.microsoft.com/office/drawing/2014/main" id="{76259DCC-AD29-4F6B-9ED0-288D7DBED21C}"/>
              </a:ext>
            </a:extLst>
          </p:cNvPr>
          <p:cNvSpPr>
            <a:spLocks noGrp="1"/>
          </p:cNvSpPr>
          <p:nvPr>
            <p:ph type="title"/>
          </p:nvPr>
        </p:nvSpPr>
        <p:spPr/>
        <p:txBody>
          <a:bodyPr>
            <a:normAutofit fontScale="90000"/>
          </a:bodyPr>
          <a:lstStyle/>
          <a:p>
            <a:r>
              <a:rPr lang="ja-JP" altLang="en-US" dirty="0"/>
              <a:t>気管内の肉芽形成</a:t>
            </a:r>
            <a:endParaRPr kumimoji="1" lang="ja-JP" altLang="en-US" dirty="0"/>
          </a:p>
        </p:txBody>
      </p:sp>
      <p:sp>
        <p:nvSpPr>
          <p:cNvPr id="8" name="テキスト ボックス 7">
            <a:extLst>
              <a:ext uri="{FF2B5EF4-FFF2-40B4-BE49-F238E27FC236}">
                <a16:creationId xmlns:a16="http://schemas.microsoft.com/office/drawing/2014/main" id="{21DDAF71-DEE2-481D-A726-48DF5A276DDB}"/>
              </a:ext>
            </a:extLst>
          </p:cNvPr>
          <p:cNvSpPr txBox="1"/>
          <p:nvPr/>
        </p:nvSpPr>
        <p:spPr>
          <a:xfrm>
            <a:off x="5681012" y="169200"/>
            <a:ext cx="2491388"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4-3.</a:t>
            </a:r>
            <a:r>
              <a:rPr lang="ja-JP" altLang="en-US" sz="1400" b="1" dirty="0">
                <a:solidFill>
                  <a:schemeClr val="bg1"/>
                </a:solidFill>
                <a:latin typeface="游ゴシック" panose="020B0400000000000000" pitchFamily="50" charset="-128"/>
                <a:ea typeface="游ゴシック" panose="020B0400000000000000" pitchFamily="50" charset="-128"/>
              </a:rPr>
              <a:t>喀痰吸引のコツと注意点</a:t>
            </a:r>
          </a:p>
        </p:txBody>
      </p:sp>
      <p:sp>
        <p:nvSpPr>
          <p:cNvPr id="11" name="スライド番号プレースホルダー 1">
            <a:extLst>
              <a:ext uri="{FF2B5EF4-FFF2-40B4-BE49-F238E27FC236}">
                <a16:creationId xmlns:a16="http://schemas.microsoft.com/office/drawing/2014/main" id="{8E4CC92E-0195-41B8-BC82-A787622549EE}"/>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87</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460639711"/>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Text Box 3">
            <a:extLst>
              <a:ext uri="{FF2B5EF4-FFF2-40B4-BE49-F238E27FC236}">
                <a16:creationId xmlns:a16="http://schemas.microsoft.com/office/drawing/2014/main" id="{A8F5A870-B09F-45B6-B93C-DF76A5DFC6E7}"/>
              </a:ext>
            </a:extLst>
          </p:cNvPr>
          <p:cNvSpPr txBox="1">
            <a:spLocks noChangeArrowheads="1"/>
          </p:cNvSpPr>
          <p:nvPr/>
        </p:nvSpPr>
        <p:spPr bwMode="auto">
          <a:xfrm>
            <a:off x="827584" y="1170000"/>
            <a:ext cx="7416824" cy="949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269" tIns="43635" rIns="87269" bIns="43635">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t>サイドチューブがある場合は、</a:t>
            </a:r>
            <a:r>
              <a:rPr kumimoji="1" lang="ja-JP" altLang="en-US" sz="28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t>必要に応じて、</a:t>
            </a:r>
            <a:endParaRPr kumimoji="1" lang="en-US" altLang="ja-JP" sz="280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endParaRPr>
          </a:p>
          <a:p>
            <a:pPr marL="0" marR="0" lvl="0" indent="0" algn="l" defTabSz="873125" rtl="0" eaLnBrk="1" fontAlgn="auto" latinLnBrk="0" hangingPunct="1">
              <a:lnSpc>
                <a:spcPct val="100000"/>
              </a:lnSpc>
              <a:spcBef>
                <a:spcPct val="0"/>
              </a:spcBef>
              <a:spcAft>
                <a:spcPts val="0"/>
              </a:spcAft>
              <a:buClrTx/>
              <a:buSzTx/>
              <a:buFontTx/>
              <a:buNone/>
              <a:tabLst/>
              <a:defRPr/>
            </a:pPr>
            <a:r>
              <a:rPr lang="ja-JP" altLang="en-US" sz="2800" dirty="0">
                <a:latin typeface="メイリオ" panose="020B0604030504040204" pitchFamily="50" charset="-128"/>
                <a:ea typeface="メイリオ" panose="020B0604030504040204" pitchFamily="50" charset="-128"/>
              </a:rPr>
              <a:t>サイドチューブからの</a:t>
            </a:r>
            <a:r>
              <a:rPr kumimoji="1" lang="ja-JP" altLang="en-US" sz="2800" b="0" i="0" u="none" strike="noStrike" kern="1200" cap="none" spc="0" normalizeH="0" baseline="0" noProof="0" dirty="0">
                <a:ln>
                  <a:noFill/>
                </a:ln>
                <a:effectLst/>
                <a:uLnTx/>
                <a:uFillTx/>
                <a:latin typeface="メイリオ" panose="020B0604030504040204" pitchFamily="50" charset="-128"/>
                <a:ea typeface="メイリオ" panose="020B0604030504040204" pitchFamily="50" charset="-128"/>
              </a:rPr>
              <a:t>吸引も行う。</a:t>
            </a:r>
          </a:p>
        </p:txBody>
      </p:sp>
      <p:sp>
        <p:nvSpPr>
          <p:cNvPr id="2" name="タイトル 1">
            <a:extLst>
              <a:ext uri="{FF2B5EF4-FFF2-40B4-BE49-F238E27FC236}">
                <a16:creationId xmlns:a16="http://schemas.microsoft.com/office/drawing/2014/main" id="{BE283322-163C-4DDC-A593-ED17135E9112}"/>
              </a:ext>
            </a:extLst>
          </p:cNvPr>
          <p:cNvSpPr>
            <a:spLocks noGrp="1"/>
          </p:cNvSpPr>
          <p:nvPr>
            <p:ph type="title"/>
          </p:nvPr>
        </p:nvSpPr>
        <p:spPr/>
        <p:txBody>
          <a:bodyPr>
            <a:normAutofit fontScale="90000"/>
          </a:bodyPr>
          <a:lstStyle/>
          <a:p>
            <a:r>
              <a:rPr lang="ja-JP" altLang="en-US" dirty="0"/>
              <a:t>サイド</a:t>
            </a:r>
            <a:r>
              <a:rPr kumimoji="1" lang="ja-JP" altLang="en-US" dirty="0"/>
              <a:t>チューブがある場合</a:t>
            </a:r>
          </a:p>
        </p:txBody>
      </p:sp>
      <p:pic>
        <p:nvPicPr>
          <p:cNvPr id="5" name="図 4">
            <a:extLst>
              <a:ext uri="{FF2B5EF4-FFF2-40B4-BE49-F238E27FC236}">
                <a16:creationId xmlns:a16="http://schemas.microsoft.com/office/drawing/2014/main" id="{1E84FE51-8FA5-4394-B060-872359D5C8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696" y="2060848"/>
            <a:ext cx="5541568" cy="4160546"/>
          </a:xfrm>
          <a:prstGeom prst="rect">
            <a:avLst/>
          </a:prstGeom>
        </p:spPr>
      </p:pic>
      <p:sp>
        <p:nvSpPr>
          <p:cNvPr id="10" name="テキスト ボックス 9">
            <a:extLst>
              <a:ext uri="{FF2B5EF4-FFF2-40B4-BE49-F238E27FC236}">
                <a16:creationId xmlns:a16="http://schemas.microsoft.com/office/drawing/2014/main" id="{FC04BC2B-389B-4236-B801-B5B3B7027690}"/>
              </a:ext>
            </a:extLst>
          </p:cNvPr>
          <p:cNvSpPr txBox="1"/>
          <p:nvPr/>
        </p:nvSpPr>
        <p:spPr>
          <a:xfrm>
            <a:off x="5681012" y="169200"/>
            <a:ext cx="2491388"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4-3.</a:t>
            </a:r>
            <a:r>
              <a:rPr lang="ja-JP" altLang="en-US" sz="1400" b="1" dirty="0">
                <a:solidFill>
                  <a:schemeClr val="bg1"/>
                </a:solidFill>
                <a:latin typeface="游ゴシック" panose="020B0400000000000000" pitchFamily="50" charset="-128"/>
                <a:ea typeface="游ゴシック" panose="020B0400000000000000" pitchFamily="50" charset="-128"/>
              </a:rPr>
              <a:t>喀痰吸引のコツと注意点</a:t>
            </a:r>
          </a:p>
        </p:txBody>
      </p:sp>
      <p:sp>
        <p:nvSpPr>
          <p:cNvPr id="8" name="テキスト ボックス 7">
            <a:extLst>
              <a:ext uri="{FF2B5EF4-FFF2-40B4-BE49-F238E27FC236}">
                <a16:creationId xmlns:a16="http://schemas.microsoft.com/office/drawing/2014/main" id="{2B75007D-C308-44FB-A431-599E79810C5C}"/>
              </a:ext>
            </a:extLst>
          </p:cNvPr>
          <p:cNvSpPr txBox="1"/>
          <p:nvPr/>
        </p:nvSpPr>
        <p:spPr>
          <a:xfrm>
            <a:off x="423843" y="6222504"/>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7" name="スライド番号プレースホルダー 1">
            <a:extLst>
              <a:ext uri="{FF2B5EF4-FFF2-40B4-BE49-F238E27FC236}">
                <a16:creationId xmlns:a16="http://schemas.microsoft.com/office/drawing/2014/main" id="{0EC55D25-8EB4-42B0-A917-D6C29AEA98B9}"/>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88</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7085799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251520" y="1260000"/>
            <a:ext cx="8640960" cy="5355312"/>
          </a:xfrm>
          <a:prstGeom prst="rect">
            <a:avLst/>
          </a:prstGeom>
          <a:noFill/>
        </p:spPr>
        <p:txBody>
          <a:bodyPr wrap="square" rtlCol="0">
            <a:spAutoFit/>
          </a:bodyPr>
          <a:lstStyle/>
          <a:p>
            <a:pPr marL="285750" indent="-285750">
              <a:spcBef>
                <a:spcPts val="1000"/>
              </a:spcBef>
              <a:buFont typeface="Wingdings" panose="05000000000000000000" pitchFamily="2" charset="2"/>
              <a:buChar char="l"/>
            </a:pPr>
            <a:r>
              <a:rPr lang="ja-JP" altLang="en-US" sz="2400" dirty="0">
                <a:latin typeface="Segoe UI" panose="020B0502040204020203" pitchFamily="34" charset="0"/>
                <a:ea typeface="メイリオ" panose="020B0604030504040204" pitchFamily="50" charset="-128"/>
              </a:rPr>
              <a:t>子どもでも、本人の気持ちを尊重し協力を得ることが大事。吸引</a:t>
            </a:r>
            <a:r>
              <a:rPr kumimoji="1" lang="ja-JP" altLang="en-US" sz="2400" dirty="0">
                <a:latin typeface="Segoe UI" panose="020B0502040204020203" pitchFamily="34" charset="0"/>
                <a:ea typeface="メイリオ" panose="020B0604030504040204" pitchFamily="50" charset="-128"/>
              </a:rPr>
              <a:t>の必要性を理解できず、嫌がって泣いたり、頭や手を動かして抵抗する場合には、話しかけながら、他の人にも手伝ってもらって、頭や手が動かないように支えてもらいながら、安全に吸引が行えるようにする。</a:t>
            </a:r>
            <a:endParaRPr lang="en-US" altLang="ja-JP" sz="2400" dirty="0">
              <a:latin typeface="Segoe UI" panose="020B0502040204020203" pitchFamily="34" charset="0"/>
              <a:ea typeface="メイリオ" panose="020B0604030504040204" pitchFamily="50" charset="-128"/>
            </a:endParaRPr>
          </a:p>
          <a:p>
            <a:pPr marL="342900" indent="-342900">
              <a:spcBef>
                <a:spcPts val="1000"/>
              </a:spcBef>
              <a:buFont typeface="Wingdings" panose="05000000000000000000" pitchFamily="2" charset="2"/>
              <a:buChar char="l"/>
            </a:pPr>
            <a:r>
              <a:rPr kumimoji="1" lang="ja-JP" altLang="en-US" sz="2400" dirty="0">
                <a:latin typeface="Segoe UI" panose="020B0502040204020203" pitchFamily="34" charset="0"/>
                <a:ea typeface="メイリオ" panose="020B0604030504040204" pitchFamily="50" charset="-128"/>
              </a:rPr>
              <a:t>カテーテルを入れる長さは体格により違ってくるので、医師・看護師に確認して、決められた長さで行う。気管カニューレは、カフなしの短いものが入っていることが多く、個々に決められた長さまでを確認して吸引を行う。カニューレが抜けないように注意が必要。</a:t>
            </a:r>
            <a:endParaRPr lang="en-US" altLang="ja-JP" sz="2400" dirty="0">
              <a:latin typeface="Segoe UI" panose="020B0502040204020203" pitchFamily="34" charset="0"/>
              <a:ea typeface="メイリオ" panose="020B0604030504040204" pitchFamily="50" charset="-128"/>
            </a:endParaRPr>
          </a:p>
          <a:p>
            <a:pPr marL="342900" indent="-342900">
              <a:spcBef>
                <a:spcPts val="1000"/>
              </a:spcBef>
              <a:buFont typeface="Wingdings" panose="05000000000000000000" pitchFamily="2" charset="2"/>
              <a:buChar char="l"/>
            </a:pPr>
            <a:r>
              <a:rPr kumimoji="1" lang="ja-JP" altLang="en-US" sz="2400" dirty="0">
                <a:latin typeface="Segoe UI" panose="020B0502040204020203" pitchFamily="34" charset="0"/>
                <a:ea typeface="メイリオ" panose="020B0604030504040204" pitchFamily="50" charset="-128"/>
              </a:rPr>
              <a:t>できるだけ短時間で（長くても</a:t>
            </a:r>
            <a:r>
              <a:rPr kumimoji="1" lang="en-US" altLang="ja-JP" sz="2400" dirty="0">
                <a:latin typeface="Segoe UI" panose="020B0502040204020203" pitchFamily="34" charset="0"/>
                <a:ea typeface="メイリオ" panose="020B0604030504040204" pitchFamily="50" charset="-128"/>
              </a:rPr>
              <a:t>10</a:t>
            </a:r>
            <a:r>
              <a:rPr kumimoji="1" lang="ja-JP" altLang="en-US" sz="2400" dirty="0">
                <a:latin typeface="Segoe UI" panose="020B0502040204020203" pitchFamily="34" charset="0"/>
                <a:ea typeface="メイリオ" panose="020B0604030504040204" pitchFamily="50" charset="-128"/>
              </a:rPr>
              <a:t>秒で）済ませるようにし、取りきれなくても、一旦やめて、間隔をあけて行う。泣いている状態のままで、吸引を続けることは避ける。</a:t>
            </a:r>
          </a:p>
        </p:txBody>
      </p:sp>
      <p:sp>
        <p:nvSpPr>
          <p:cNvPr id="4" name="タイトル 3">
            <a:extLst>
              <a:ext uri="{FF2B5EF4-FFF2-40B4-BE49-F238E27FC236}">
                <a16:creationId xmlns:a16="http://schemas.microsoft.com/office/drawing/2014/main" id="{821E83B0-1634-4917-8BEE-8EAC259382A0}"/>
              </a:ext>
            </a:extLst>
          </p:cNvPr>
          <p:cNvSpPr>
            <a:spLocks noGrp="1"/>
          </p:cNvSpPr>
          <p:nvPr>
            <p:ph type="title"/>
          </p:nvPr>
        </p:nvSpPr>
        <p:spPr/>
        <p:txBody>
          <a:bodyPr>
            <a:normAutofit fontScale="90000"/>
          </a:bodyPr>
          <a:lstStyle/>
          <a:p>
            <a:r>
              <a:rPr lang="ja-JP" altLang="en-US" dirty="0"/>
              <a:t>子どもの吸引について</a:t>
            </a:r>
          </a:p>
        </p:txBody>
      </p:sp>
      <p:sp>
        <p:nvSpPr>
          <p:cNvPr id="7" name="テキスト ボックス 6">
            <a:extLst>
              <a:ext uri="{FF2B5EF4-FFF2-40B4-BE49-F238E27FC236}">
                <a16:creationId xmlns:a16="http://schemas.microsoft.com/office/drawing/2014/main" id="{99C2867B-21BD-4070-B0FE-88DEA423FFA1}"/>
              </a:ext>
            </a:extLst>
          </p:cNvPr>
          <p:cNvSpPr txBox="1"/>
          <p:nvPr/>
        </p:nvSpPr>
        <p:spPr>
          <a:xfrm>
            <a:off x="5681012" y="169200"/>
            <a:ext cx="2491388"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4-3.</a:t>
            </a:r>
            <a:r>
              <a:rPr lang="ja-JP" altLang="en-US" sz="1400" b="1" dirty="0">
                <a:solidFill>
                  <a:schemeClr val="bg1"/>
                </a:solidFill>
                <a:latin typeface="游ゴシック" panose="020B0400000000000000" pitchFamily="50" charset="-128"/>
                <a:ea typeface="游ゴシック" panose="020B0400000000000000" pitchFamily="50" charset="-128"/>
              </a:rPr>
              <a:t>喀痰吸引のコツと注意点</a:t>
            </a:r>
          </a:p>
        </p:txBody>
      </p:sp>
      <p:sp>
        <p:nvSpPr>
          <p:cNvPr id="6" name="テキスト ボックス 5">
            <a:extLst>
              <a:ext uri="{FF2B5EF4-FFF2-40B4-BE49-F238E27FC236}">
                <a16:creationId xmlns:a16="http://schemas.microsoft.com/office/drawing/2014/main" id="{797C8794-F1F7-4D92-BCE8-30BE842FD84F}"/>
              </a:ext>
            </a:extLst>
          </p:cNvPr>
          <p:cNvSpPr txBox="1"/>
          <p:nvPr/>
        </p:nvSpPr>
        <p:spPr>
          <a:xfrm>
            <a:off x="423843" y="6294512"/>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8" name="スライド番号プレースホルダー 1">
            <a:extLst>
              <a:ext uri="{FF2B5EF4-FFF2-40B4-BE49-F238E27FC236}">
                <a16:creationId xmlns:a16="http://schemas.microsoft.com/office/drawing/2014/main" id="{6E10F341-3DA7-44A3-BF9E-9661C95B6581}"/>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89</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332695242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a:extLst>
              <a:ext uri="{FF2B5EF4-FFF2-40B4-BE49-F238E27FC236}">
                <a16:creationId xmlns:a16="http://schemas.microsoft.com/office/drawing/2014/main" id="{B578585C-8B4E-4EE3-A0C2-2D2550010158}"/>
              </a:ext>
            </a:extLst>
          </p:cNvPr>
          <p:cNvSpPr>
            <a:spLocks noGrp="1" noChangeArrowheads="1"/>
          </p:cNvSpPr>
          <p:nvPr>
            <p:ph type="body" sz="half" idx="4294967295"/>
          </p:nvPr>
        </p:nvSpPr>
        <p:spPr>
          <a:xfrm>
            <a:off x="251520" y="1260000"/>
            <a:ext cx="8568952" cy="4929188"/>
          </a:xfrm>
        </p:spPr>
        <p:txBody>
          <a:bodyPr>
            <a:noAutofit/>
          </a:bodyPr>
          <a:lstStyle/>
          <a:p>
            <a:pPr eaLnBrk="1" hangingPunct="1">
              <a:buClr>
                <a:schemeClr val="tx1">
                  <a:lumMod val="50000"/>
                  <a:lumOff val="50000"/>
                </a:schemeClr>
              </a:buClr>
              <a:buFont typeface="Wingdings" pitchFamily="2" charset="2"/>
              <a:buChar char="l"/>
              <a:defRPr/>
            </a:pPr>
            <a:r>
              <a:rPr lang="ja-JP" altLang="en-US" sz="3000" dirty="0"/>
              <a:t>感染防止</a:t>
            </a:r>
          </a:p>
          <a:p>
            <a:pPr>
              <a:buNone/>
              <a:defRPr/>
            </a:pPr>
            <a:r>
              <a:rPr lang="ja-JP" altLang="en-US" sz="2800" dirty="0"/>
              <a:t>　　ベッド周囲の環境の整理整頓、施行者の手洗い</a:t>
            </a:r>
          </a:p>
          <a:p>
            <a:pPr eaLnBrk="1" hangingPunct="1">
              <a:lnSpc>
                <a:spcPct val="150000"/>
              </a:lnSpc>
              <a:spcBef>
                <a:spcPts val="2400"/>
              </a:spcBef>
              <a:buClr>
                <a:schemeClr val="tx1">
                  <a:lumMod val="50000"/>
                  <a:lumOff val="50000"/>
                </a:schemeClr>
              </a:buClr>
              <a:buFont typeface="Wingdings" pitchFamily="2" charset="2"/>
              <a:buChar char="l"/>
              <a:defRPr/>
            </a:pPr>
            <a:r>
              <a:rPr lang="ja-JP" altLang="en-US" sz="3000" dirty="0"/>
              <a:t>対象者に吸引の意思を確認する</a:t>
            </a:r>
            <a:endParaRPr lang="ja-JP" altLang="en-US" sz="2800" dirty="0"/>
          </a:p>
          <a:p>
            <a:pPr eaLnBrk="1" hangingPunct="1">
              <a:lnSpc>
                <a:spcPct val="150000"/>
              </a:lnSpc>
              <a:buClr>
                <a:schemeClr val="tx1">
                  <a:lumMod val="50000"/>
                  <a:lumOff val="50000"/>
                </a:schemeClr>
              </a:buClr>
              <a:buFont typeface="Wingdings" pitchFamily="2" charset="2"/>
              <a:buChar char="l"/>
              <a:defRPr/>
            </a:pPr>
            <a:r>
              <a:rPr lang="ja-JP" altLang="en-US" sz="3000" dirty="0"/>
              <a:t>体位の調整</a:t>
            </a:r>
            <a:endParaRPr lang="en-US" altLang="ja-JP" sz="3000" dirty="0"/>
          </a:p>
          <a:p>
            <a:pPr eaLnBrk="1" hangingPunct="1">
              <a:lnSpc>
                <a:spcPct val="150000"/>
              </a:lnSpc>
              <a:buClr>
                <a:schemeClr val="tx1">
                  <a:lumMod val="50000"/>
                  <a:lumOff val="50000"/>
                </a:schemeClr>
              </a:buClr>
              <a:buFont typeface="Wingdings" pitchFamily="2" charset="2"/>
              <a:buChar char="l"/>
              <a:defRPr/>
            </a:pPr>
            <a:r>
              <a:rPr lang="ja-JP" altLang="en-US" sz="3000" dirty="0"/>
              <a:t>分泌物の汚染を防ぐためにタオルをかけるなど</a:t>
            </a:r>
            <a:endParaRPr lang="en-US" altLang="ja-JP" sz="2800" dirty="0"/>
          </a:p>
          <a:p>
            <a:pPr eaLnBrk="1" hangingPunct="1">
              <a:lnSpc>
                <a:spcPct val="150000"/>
              </a:lnSpc>
              <a:buClr>
                <a:schemeClr val="tx1">
                  <a:lumMod val="50000"/>
                  <a:lumOff val="50000"/>
                </a:schemeClr>
              </a:buClr>
              <a:buFont typeface="Wingdings" pitchFamily="2" charset="2"/>
              <a:buChar char="l"/>
              <a:defRPr/>
            </a:pPr>
            <a:r>
              <a:rPr lang="ja-JP" altLang="en-US" sz="3000" dirty="0"/>
              <a:t>吸引圧に関する知識</a:t>
            </a:r>
            <a:endParaRPr lang="en-US" altLang="ja-JP" sz="3000" dirty="0"/>
          </a:p>
        </p:txBody>
      </p:sp>
      <p:sp>
        <p:nvSpPr>
          <p:cNvPr id="5" name="タイトル 4">
            <a:extLst>
              <a:ext uri="{FF2B5EF4-FFF2-40B4-BE49-F238E27FC236}">
                <a16:creationId xmlns:a16="http://schemas.microsoft.com/office/drawing/2014/main" id="{8AEC1FFD-5044-48B6-A751-F5DD04BA74E6}"/>
              </a:ext>
            </a:extLst>
          </p:cNvPr>
          <p:cNvSpPr>
            <a:spLocks noGrp="1"/>
          </p:cNvSpPr>
          <p:nvPr>
            <p:ph type="title"/>
          </p:nvPr>
        </p:nvSpPr>
        <p:spPr/>
        <p:txBody>
          <a:bodyPr>
            <a:normAutofit fontScale="90000"/>
          </a:bodyPr>
          <a:lstStyle/>
          <a:p>
            <a:r>
              <a:rPr lang="ja-JP" altLang="en-US" dirty="0"/>
              <a:t>吸引をする前に</a:t>
            </a:r>
          </a:p>
        </p:txBody>
      </p:sp>
      <p:sp>
        <p:nvSpPr>
          <p:cNvPr id="7" name="テキスト ボックス 6">
            <a:extLst>
              <a:ext uri="{FF2B5EF4-FFF2-40B4-BE49-F238E27FC236}">
                <a16:creationId xmlns:a16="http://schemas.microsoft.com/office/drawing/2014/main" id="{A998E392-2488-498B-BCB1-3894D8EDE344}"/>
              </a:ext>
            </a:extLst>
          </p:cNvPr>
          <p:cNvSpPr txBox="1"/>
          <p:nvPr/>
        </p:nvSpPr>
        <p:spPr>
          <a:xfrm>
            <a:off x="5868144" y="169200"/>
            <a:ext cx="2311851"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4-4.</a:t>
            </a:r>
            <a:r>
              <a:rPr lang="ja-JP" altLang="en-US" sz="1400" b="1" dirty="0">
                <a:solidFill>
                  <a:schemeClr val="bg1"/>
                </a:solidFill>
                <a:latin typeface="游ゴシック" panose="020B0400000000000000" pitchFamily="50" charset="-128"/>
                <a:ea typeface="游ゴシック" panose="020B0400000000000000" pitchFamily="50" charset="-128"/>
              </a:rPr>
              <a:t>喀痰吸引の物品・手順</a:t>
            </a:r>
          </a:p>
        </p:txBody>
      </p:sp>
      <p:sp>
        <p:nvSpPr>
          <p:cNvPr id="6" name="テキスト ボックス 5">
            <a:extLst>
              <a:ext uri="{FF2B5EF4-FFF2-40B4-BE49-F238E27FC236}">
                <a16:creationId xmlns:a16="http://schemas.microsoft.com/office/drawing/2014/main" id="{824D9116-08AC-4D60-8A90-92310BB75F6B}"/>
              </a:ext>
            </a:extLst>
          </p:cNvPr>
          <p:cNvSpPr txBox="1"/>
          <p:nvPr/>
        </p:nvSpPr>
        <p:spPr>
          <a:xfrm>
            <a:off x="251520" y="5574432"/>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8" name="スライド番号プレースホルダー 1">
            <a:extLst>
              <a:ext uri="{FF2B5EF4-FFF2-40B4-BE49-F238E27FC236}">
                <a16:creationId xmlns:a16="http://schemas.microsoft.com/office/drawing/2014/main" id="{571EA37F-6C95-42F7-A83D-68BA9D3952A2}"/>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90</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252506021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7" name="Picture 5">
            <a:extLst>
              <a:ext uri="{FF2B5EF4-FFF2-40B4-BE49-F238E27FC236}">
                <a16:creationId xmlns:a16="http://schemas.microsoft.com/office/drawing/2014/main" id="{31E13133-7F55-41B9-BD08-21F917F48F1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957336" y="1202605"/>
            <a:ext cx="2935144"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0470" name="図 1">
            <a:extLst>
              <a:ext uri="{FF2B5EF4-FFF2-40B4-BE49-F238E27FC236}">
                <a16:creationId xmlns:a16="http://schemas.microsoft.com/office/drawing/2014/main" id="{CEB0C514-AD1A-4A54-9B2C-3CE95694625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93248" y="3356992"/>
            <a:ext cx="3170238"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71" name="テキスト ボックス 2">
            <a:extLst>
              <a:ext uri="{FF2B5EF4-FFF2-40B4-BE49-F238E27FC236}">
                <a16:creationId xmlns:a16="http://schemas.microsoft.com/office/drawing/2014/main" id="{8A43C19A-C018-4948-AA3C-626383F68DA5}"/>
              </a:ext>
            </a:extLst>
          </p:cNvPr>
          <p:cNvSpPr txBox="1">
            <a:spLocks noChangeArrowheads="1"/>
          </p:cNvSpPr>
          <p:nvPr/>
        </p:nvSpPr>
        <p:spPr bwMode="auto">
          <a:xfrm>
            <a:off x="1331640" y="3573016"/>
            <a:ext cx="15007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 卓上型</a:t>
            </a:r>
          </a:p>
        </p:txBody>
      </p:sp>
      <p:sp>
        <p:nvSpPr>
          <p:cNvPr id="190472" name="テキスト ボックス 13">
            <a:extLst>
              <a:ext uri="{FF2B5EF4-FFF2-40B4-BE49-F238E27FC236}">
                <a16:creationId xmlns:a16="http://schemas.microsoft.com/office/drawing/2014/main" id="{EA6E2373-9800-4819-B486-530702C8056C}"/>
              </a:ext>
            </a:extLst>
          </p:cNvPr>
          <p:cNvSpPr txBox="1">
            <a:spLocks noChangeArrowheads="1"/>
          </p:cNvSpPr>
          <p:nvPr/>
        </p:nvSpPr>
        <p:spPr bwMode="auto">
          <a:xfrm>
            <a:off x="6302376" y="3933056"/>
            <a:ext cx="2424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 移動、携帯用</a:t>
            </a:r>
          </a:p>
        </p:txBody>
      </p:sp>
      <p:sp>
        <p:nvSpPr>
          <p:cNvPr id="190473" name="テキスト ボックス 14">
            <a:extLst>
              <a:ext uri="{FF2B5EF4-FFF2-40B4-BE49-F238E27FC236}">
                <a16:creationId xmlns:a16="http://schemas.microsoft.com/office/drawing/2014/main" id="{7003FF31-CBC1-4570-9984-2554D7D6A9C9}"/>
              </a:ext>
            </a:extLst>
          </p:cNvPr>
          <p:cNvSpPr txBox="1">
            <a:spLocks noChangeArrowheads="1"/>
          </p:cNvSpPr>
          <p:nvPr/>
        </p:nvSpPr>
        <p:spPr bwMode="auto">
          <a:xfrm>
            <a:off x="3829848" y="5639817"/>
            <a:ext cx="326243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 足踏み式</a:t>
            </a:r>
            <a:endParaRPr kumimoji="1" lang="en-US" altLang="ja-JP" sz="24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4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（停電時などに使用）</a:t>
            </a:r>
          </a:p>
        </p:txBody>
      </p:sp>
      <p:sp>
        <p:nvSpPr>
          <p:cNvPr id="5" name="タイトル 4">
            <a:extLst>
              <a:ext uri="{FF2B5EF4-FFF2-40B4-BE49-F238E27FC236}">
                <a16:creationId xmlns:a16="http://schemas.microsoft.com/office/drawing/2014/main" id="{367C6283-5DFD-4802-A54B-83A5770E6BD9}"/>
              </a:ext>
            </a:extLst>
          </p:cNvPr>
          <p:cNvSpPr>
            <a:spLocks noGrp="1"/>
          </p:cNvSpPr>
          <p:nvPr>
            <p:ph type="title"/>
          </p:nvPr>
        </p:nvSpPr>
        <p:spPr/>
        <p:txBody>
          <a:bodyPr>
            <a:normAutofit fontScale="90000"/>
          </a:bodyPr>
          <a:lstStyle/>
          <a:p>
            <a:r>
              <a:rPr lang="ja-JP" altLang="en-US" dirty="0"/>
              <a:t>吸引器</a:t>
            </a:r>
          </a:p>
        </p:txBody>
      </p:sp>
      <p:sp>
        <p:nvSpPr>
          <p:cNvPr id="13" name="テキスト ボックス 12">
            <a:extLst>
              <a:ext uri="{FF2B5EF4-FFF2-40B4-BE49-F238E27FC236}">
                <a16:creationId xmlns:a16="http://schemas.microsoft.com/office/drawing/2014/main" id="{35DBC267-D5F2-4CBA-8091-D887D00CACC9}"/>
              </a:ext>
            </a:extLst>
          </p:cNvPr>
          <p:cNvSpPr txBox="1"/>
          <p:nvPr/>
        </p:nvSpPr>
        <p:spPr>
          <a:xfrm>
            <a:off x="5868144" y="169200"/>
            <a:ext cx="2311851"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4-4.</a:t>
            </a:r>
            <a:r>
              <a:rPr lang="ja-JP" altLang="en-US" sz="1400" b="1" dirty="0">
                <a:solidFill>
                  <a:schemeClr val="bg1"/>
                </a:solidFill>
                <a:latin typeface="游ゴシック" panose="020B0400000000000000" pitchFamily="50" charset="-128"/>
                <a:ea typeface="游ゴシック" panose="020B0400000000000000" pitchFamily="50" charset="-128"/>
              </a:rPr>
              <a:t>喀痰吸引の物品・手順</a:t>
            </a:r>
          </a:p>
        </p:txBody>
      </p:sp>
      <p:sp>
        <p:nvSpPr>
          <p:cNvPr id="11" name="テキスト ボックス 10">
            <a:extLst>
              <a:ext uri="{FF2B5EF4-FFF2-40B4-BE49-F238E27FC236}">
                <a16:creationId xmlns:a16="http://schemas.microsoft.com/office/drawing/2014/main" id="{9F02F781-D0A0-4B14-AF99-6AB289039CA1}"/>
              </a:ext>
            </a:extLst>
          </p:cNvPr>
          <p:cNvSpPr txBox="1"/>
          <p:nvPr/>
        </p:nvSpPr>
        <p:spPr>
          <a:xfrm>
            <a:off x="423843" y="6165304"/>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grpSp>
        <p:nvGrpSpPr>
          <p:cNvPr id="2" name="グループ化 1">
            <a:extLst>
              <a:ext uri="{FF2B5EF4-FFF2-40B4-BE49-F238E27FC236}">
                <a16:creationId xmlns:a16="http://schemas.microsoft.com/office/drawing/2014/main" id="{94A4A042-C732-4BFF-A1EF-01E1CAB6ED4B}"/>
              </a:ext>
            </a:extLst>
          </p:cNvPr>
          <p:cNvGrpSpPr/>
          <p:nvPr/>
        </p:nvGrpSpPr>
        <p:grpSpPr>
          <a:xfrm>
            <a:off x="384646" y="1338176"/>
            <a:ext cx="3539281" cy="2199867"/>
            <a:chOff x="384646" y="1338176"/>
            <a:chExt cx="3539281" cy="2199867"/>
          </a:xfrm>
        </p:grpSpPr>
        <p:pic>
          <p:nvPicPr>
            <p:cNvPr id="14" name="図 13">
              <a:extLst>
                <a:ext uri="{FF2B5EF4-FFF2-40B4-BE49-F238E27FC236}">
                  <a16:creationId xmlns:a16="http://schemas.microsoft.com/office/drawing/2014/main" id="{299231E5-2EF5-4ADF-8950-0A9B771F11F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t="8818" r="4952" b="12412"/>
            <a:stretch/>
          </p:blipFill>
          <p:spPr>
            <a:xfrm>
              <a:off x="384646" y="1338176"/>
              <a:ext cx="3539281" cy="2199867"/>
            </a:xfrm>
            <a:prstGeom prst="rect">
              <a:avLst/>
            </a:prstGeom>
          </p:spPr>
        </p:pic>
        <p:sp>
          <p:nvSpPr>
            <p:cNvPr id="15" name="四角形: 角を丸くする 14">
              <a:extLst>
                <a:ext uri="{FF2B5EF4-FFF2-40B4-BE49-F238E27FC236}">
                  <a16:creationId xmlns:a16="http://schemas.microsoft.com/office/drawing/2014/main" id="{1E6D9546-C0F4-43A2-968D-C29D3102D209}"/>
                </a:ext>
              </a:extLst>
            </p:cNvPr>
            <p:cNvSpPr/>
            <p:nvPr/>
          </p:nvSpPr>
          <p:spPr>
            <a:xfrm rot="1107501">
              <a:off x="2713330" y="2474181"/>
              <a:ext cx="360040" cy="14401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スライド番号プレースホルダー 1">
            <a:extLst>
              <a:ext uri="{FF2B5EF4-FFF2-40B4-BE49-F238E27FC236}">
                <a16:creationId xmlns:a16="http://schemas.microsoft.com/office/drawing/2014/main" id="{E708118F-0867-41A5-8837-AEF523AEB1C3}"/>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91</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140400647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17">
            <a:extLst>
              <a:ext uri="{FF2B5EF4-FFF2-40B4-BE49-F238E27FC236}">
                <a16:creationId xmlns:a16="http://schemas.microsoft.com/office/drawing/2014/main" id="{A4B0F489-DFBA-4BAD-AFFB-AC9804AC820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96941" y="1627198"/>
            <a:ext cx="8595539" cy="4131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5" name="Text Box 18">
            <a:extLst>
              <a:ext uri="{FF2B5EF4-FFF2-40B4-BE49-F238E27FC236}">
                <a16:creationId xmlns:a16="http://schemas.microsoft.com/office/drawing/2014/main" id="{A235BAF8-C3D4-435B-A0F7-81691C2A8FA0}"/>
              </a:ext>
            </a:extLst>
          </p:cNvPr>
          <p:cNvSpPr txBox="1">
            <a:spLocks noChangeArrowheads="1"/>
          </p:cNvSpPr>
          <p:nvPr/>
        </p:nvSpPr>
        <p:spPr bwMode="auto">
          <a:xfrm>
            <a:off x="2863210" y="1484784"/>
            <a:ext cx="242887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5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吸引カテーテル</a:t>
            </a:r>
          </a:p>
        </p:txBody>
      </p:sp>
      <p:sp>
        <p:nvSpPr>
          <p:cNvPr id="182276" name="Text Box 19">
            <a:extLst>
              <a:ext uri="{FF2B5EF4-FFF2-40B4-BE49-F238E27FC236}">
                <a16:creationId xmlns:a16="http://schemas.microsoft.com/office/drawing/2014/main" id="{A3005D4C-112D-44DE-A3CA-E94DFDDA4822}"/>
              </a:ext>
            </a:extLst>
          </p:cNvPr>
          <p:cNvSpPr txBox="1">
            <a:spLocks noChangeArrowheads="1"/>
          </p:cNvSpPr>
          <p:nvPr/>
        </p:nvSpPr>
        <p:spPr bwMode="auto">
          <a:xfrm>
            <a:off x="1043608" y="5562238"/>
            <a:ext cx="242887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5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吸引カテーテル</a:t>
            </a:r>
          </a:p>
        </p:txBody>
      </p:sp>
      <p:sp>
        <p:nvSpPr>
          <p:cNvPr id="182277" name="Text Box 20">
            <a:extLst>
              <a:ext uri="{FF2B5EF4-FFF2-40B4-BE49-F238E27FC236}">
                <a16:creationId xmlns:a16="http://schemas.microsoft.com/office/drawing/2014/main" id="{61148845-7BA3-4E83-BC59-200707D0CFF1}"/>
              </a:ext>
            </a:extLst>
          </p:cNvPr>
          <p:cNvSpPr txBox="1">
            <a:spLocks noChangeArrowheads="1"/>
          </p:cNvSpPr>
          <p:nvPr/>
        </p:nvSpPr>
        <p:spPr bwMode="auto">
          <a:xfrm>
            <a:off x="4649668" y="3690030"/>
            <a:ext cx="1146468"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5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接続管</a:t>
            </a:r>
          </a:p>
        </p:txBody>
      </p:sp>
      <p:sp>
        <p:nvSpPr>
          <p:cNvPr id="182278" name="Text Box 21">
            <a:extLst>
              <a:ext uri="{FF2B5EF4-FFF2-40B4-BE49-F238E27FC236}">
                <a16:creationId xmlns:a16="http://schemas.microsoft.com/office/drawing/2014/main" id="{957E4CBC-97CC-48BD-8A6A-29FE12D9D706}"/>
              </a:ext>
            </a:extLst>
          </p:cNvPr>
          <p:cNvSpPr txBox="1">
            <a:spLocks noChangeArrowheads="1"/>
          </p:cNvSpPr>
          <p:nvPr/>
        </p:nvSpPr>
        <p:spPr bwMode="auto">
          <a:xfrm>
            <a:off x="7236296" y="5589240"/>
            <a:ext cx="1146468"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873125">
              <a:spcBef>
                <a:spcPct val="20000"/>
              </a:spcBef>
              <a:buChar char="•"/>
              <a:defRPr kumimoji="1" sz="3100">
                <a:solidFill>
                  <a:schemeClr val="tx1"/>
                </a:solidFill>
                <a:latin typeface="Arial" panose="020B0604020202020204" pitchFamily="34" charset="0"/>
                <a:ea typeface="ＭＳ Ｐゴシック" panose="020B0600070205080204" pitchFamily="50" charset="-128"/>
              </a:defRPr>
            </a:lvl1pPr>
            <a:lvl2pPr marL="742950" indent="-285750" defTabSz="873125">
              <a:spcBef>
                <a:spcPct val="20000"/>
              </a:spcBef>
              <a:buChar char="–"/>
              <a:defRPr kumimoji="1" sz="2600">
                <a:solidFill>
                  <a:schemeClr val="tx1"/>
                </a:solidFill>
                <a:latin typeface="Arial" panose="020B0604020202020204" pitchFamily="34" charset="0"/>
                <a:ea typeface="ＭＳ Ｐゴシック" panose="020B0600070205080204" pitchFamily="50" charset="-128"/>
              </a:defRPr>
            </a:lvl2pPr>
            <a:lvl3pPr marL="1143000" indent="-228600" defTabSz="873125">
              <a:spcBef>
                <a:spcPct val="20000"/>
              </a:spcBef>
              <a:buChar char="•"/>
              <a:defRPr kumimoji="1" sz="2300">
                <a:solidFill>
                  <a:schemeClr val="tx1"/>
                </a:solidFill>
                <a:latin typeface="Arial" panose="020B0604020202020204" pitchFamily="34" charset="0"/>
                <a:ea typeface="ＭＳ Ｐゴシック" panose="020B0600070205080204" pitchFamily="50" charset="-128"/>
              </a:defRPr>
            </a:lvl3pPr>
            <a:lvl4pPr marL="16002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4pPr>
            <a:lvl5pPr marL="2057400" indent="-228600" defTabSz="873125">
              <a:spcBef>
                <a:spcPct val="20000"/>
              </a:spcBef>
              <a:buChar char="»"/>
              <a:defRPr kumimoji="1" sz="1900">
                <a:solidFill>
                  <a:schemeClr val="tx1"/>
                </a:solidFill>
                <a:latin typeface="Arial" panose="020B0604020202020204" pitchFamily="34" charset="0"/>
                <a:ea typeface="ＭＳ Ｐゴシック" panose="020B0600070205080204" pitchFamily="50" charset="-128"/>
              </a:defRPr>
            </a:lvl5pPr>
            <a:lvl6pPr marL="25146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6pPr>
            <a:lvl7pPr marL="29718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7pPr>
            <a:lvl8pPr marL="34290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8pPr>
            <a:lvl9pPr marL="3886200" indent="-228600" defTabSz="873125" eaLnBrk="0" fontAlgn="base" hangingPunct="0">
              <a:spcBef>
                <a:spcPct val="20000"/>
              </a:spcBef>
              <a:spcAft>
                <a:spcPct val="0"/>
              </a:spcAft>
              <a:buChar char="»"/>
              <a:defRPr kumimoji="1" sz="1900">
                <a:solidFill>
                  <a:schemeClr val="tx1"/>
                </a:solidFill>
                <a:latin typeface="Arial" panose="020B0604020202020204" pitchFamily="34" charset="0"/>
                <a:ea typeface="ＭＳ Ｐゴシック" panose="020B0600070205080204" pitchFamily="50" charset="-128"/>
              </a:defRPr>
            </a:lvl9pPr>
          </a:lstStyle>
          <a:p>
            <a:pPr marL="0" marR="0" lvl="0" indent="0" algn="l" defTabSz="873125" rtl="0" eaLnBrk="1" fontAlgn="auto" latinLnBrk="0" hangingPunct="1">
              <a:lnSpc>
                <a:spcPct val="100000"/>
              </a:lnSpc>
              <a:spcBef>
                <a:spcPct val="0"/>
              </a:spcBef>
              <a:spcAft>
                <a:spcPts val="0"/>
              </a:spcAft>
              <a:buClrTx/>
              <a:buSzTx/>
              <a:buFontTx/>
              <a:buNone/>
              <a:tabLst/>
              <a:defRPr/>
            </a:pPr>
            <a:r>
              <a:rPr kumimoji="1" lang="ja-JP" altLang="en-US" sz="2500" b="1" i="0" u="none" strike="noStrike" kern="1200" cap="none" spc="0" normalizeH="0" noProof="0" dirty="0">
                <a:ln>
                  <a:noFill/>
                </a:ln>
                <a:solidFill>
                  <a:schemeClr val="tx1">
                    <a:lumMod val="75000"/>
                    <a:lumOff val="25000"/>
                  </a:schemeClr>
                </a:solidFill>
                <a:effectLst/>
                <a:uLnTx/>
                <a:uFillTx/>
                <a:latin typeface="Segoe UI" panose="020B0502040204020203" pitchFamily="34" charset="0"/>
                <a:ea typeface="メイリオ" panose="020B0604030504040204" pitchFamily="50" charset="-128"/>
                <a:cs typeface="+mn-cs"/>
              </a:rPr>
              <a:t>吸引器</a:t>
            </a:r>
          </a:p>
        </p:txBody>
      </p:sp>
      <p:sp>
        <p:nvSpPr>
          <p:cNvPr id="5" name="タイトル 4">
            <a:extLst>
              <a:ext uri="{FF2B5EF4-FFF2-40B4-BE49-F238E27FC236}">
                <a16:creationId xmlns:a16="http://schemas.microsoft.com/office/drawing/2014/main" id="{D13AA0A9-EE22-4440-92DC-65748204295F}"/>
              </a:ext>
            </a:extLst>
          </p:cNvPr>
          <p:cNvSpPr>
            <a:spLocks noGrp="1"/>
          </p:cNvSpPr>
          <p:nvPr>
            <p:ph type="title"/>
          </p:nvPr>
        </p:nvSpPr>
        <p:spPr/>
        <p:txBody>
          <a:bodyPr>
            <a:normAutofit fontScale="90000"/>
          </a:bodyPr>
          <a:lstStyle/>
          <a:p>
            <a:r>
              <a:rPr lang="ja-JP" altLang="en-US" dirty="0"/>
              <a:t>吸引カテーテルと接続管</a:t>
            </a:r>
          </a:p>
        </p:txBody>
      </p:sp>
      <p:sp>
        <p:nvSpPr>
          <p:cNvPr id="12" name="テキスト ボックス 11">
            <a:extLst>
              <a:ext uri="{FF2B5EF4-FFF2-40B4-BE49-F238E27FC236}">
                <a16:creationId xmlns:a16="http://schemas.microsoft.com/office/drawing/2014/main" id="{D27B701D-36AD-479B-BF94-1016F325372C}"/>
              </a:ext>
            </a:extLst>
          </p:cNvPr>
          <p:cNvSpPr txBox="1"/>
          <p:nvPr/>
        </p:nvSpPr>
        <p:spPr>
          <a:xfrm>
            <a:off x="5868144" y="169200"/>
            <a:ext cx="2311851" cy="307777"/>
          </a:xfrm>
          <a:prstGeom prst="rect">
            <a:avLst/>
          </a:prstGeom>
          <a:noFill/>
        </p:spPr>
        <p:txBody>
          <a:bodyPr wrap="none" rtlCol="0">
            <a:spAutoFit/>
          </a:bodyPr>
          <a:lstStyle/>
          <a:p>
            <a:r>
              <a:rPr lang="en-US" altLang="ja-JP" sz="1400" b="1" dirty="0">
                <a:solidFill>
                  <a:schemeClr val="bg1"/>
                </a:solidFill>
                <a:latin typeface="游ゴシック" panose="020B0400000000000000" pitchFamily="50" charset="-128"/>
                <a:ea typeface="游ゴシック" panose="020B0400000000000000" pitchFamily="50" charset="-128"/>
              </a:rPr>
              <a:t>4-4.</a:t>
            </a:r>
            <a:r>
              <a:rPr lang="ja-JP" altLang="en-US" sz="1400" b="1" dirty="0">
                <a:solidFill>
                  <a:schemeClr val="bg1"/>
                </a:solidFill>
                <a:latin typeface="游ゴシック" panose="020B0400000000000000" pitchFamily="50" charset="-128"/>
                <a:ea typeface="游ゴシック" panose="020B0400000000000000" pitchFamily="50" charset="-128"/>
              </a:rPr>
              <a:t>喀痰吸引の物品・手順</a:t>
            </a:r>
          </a:p>
        </p:txBody>
      </p:sp>
      <p:sp>
        <p:nvSpPr>
          <p:cNvPr id="11" name="テキスト ボックス 10">
            <a:extLst>
              <a:ext uri="{FF2B5EF4-FFF2-40B4-BE49-F238E27FC236}">
                <a16:creationId xmlns:a16="http://schemas.microsoft.com/office/drawing/2014/main" id="{4450970E-ADB9-426D-A9E6-222AE3C235C5}"/>
              </a:ext>
            </a:extLst>
          </p:cNvPr>
          <p:cNvSpPr txBox="1"/>
          <p:nvPr/>
        </p:nvSpPr>
        <p:spPr>
          <a:xfrm>
            <a:off x="423843" y="6165304"/>
            <a:ext cx="1915909" cy="230832"/>
          </a:xfrm>
          <a:prstGeom prst="rect">
            <a:avLst/>
          </a:prstGeom>
          <a:noFill/>
        </p:spPr>
        <p:txBody>
          <a:bodyPr wrap="none" rtlCol="0">
            <a:spAutoFit/>
          </a:bodyPr>
          <a:lstStyle/>
          <a:p>
            <a:r>
              <a:rPr kumimoji="1" lang="ja-JP" altLang="en-US" sz="900" dirty="0">
                <a:latin typeface="メイリオ" panose="020B0604030504040204" pitchFamily="50" charset="-128"/>
                <a:ea typeface="メイリオ" panose="020B0604030504040204" pitchFamily="50" charset="-128"/>
              </a:rPr>
              <a:t>出典）厚生労働省資料を一部改変</a:t>
            </a:r>
          </a:p>
        </p:txBody>
      </p:sp>
      <p:sp>
        <p:nvSpPr>
          <p:cNvPr id="10" name="スライド番号プレースホルダー 1">
            <a:extLst>
              <a:ext uri="{FF2B5EF4-FFF2-40B4-BE49-F238E27FC236}">
                <a16:creationId xmlns:a16="http://schemas.microsoft.com/office/drawing/2014/main" id="{D2302C95-8554-43DB-950E-D969E76C711B}"/>
              </a:ext>
            </a:extLst>
          </p:cNvPr>
          <p:cNvSpPr txBox="1">
            <a:spLocks/>
          </p:cNvSpPr>
          <p:nvPr/>
        </p:nvSpPr>
        <p:spPr>
          <a:xfrm>
            <a:off x="8748464" y="6596583"/>
            <a:ext cx="360040" cy="221878"/>
          </a:xfrm>
          <a:prstGeom prst="rect">
            <a:avLst/>
          </a:prstGeom>
        </p:spPr>
        <p:txBody>
          <a:bodyPr anchor="ctr" anchorCtr="0"/>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defRPr/>
            </a:pPr>
            <a:r>
              <a:rPr lang="en-US" altLang="ja-JP" sz="1200" dirty="0">
                <a:solidFill>
                  <a:prstClr val="black"/>
                </a:solidFill>
                <a:latin typeface="Segoe UI" panose="020B0502040204020203" pitchFamily="34" charset="0"/>
                <a:ea typeface="メイリオ" panose="020B0604030504040204" pitchFamily="50" charset="-128"/>
                <a:cs typeface="Segoe UI" panose="020B0502040204020203" pitchFamily="34" charset="0"/>
              </a:rPr>
              <a:t>92</a:t>
            </a:r>
            <a:endParaRPr lang="ja-JP" altLang="en-US" sz="1200" dirty="0">
              <a:solidFill>
                <a:prstClr val="black"/>
              </a:solidFill>
              <a:latin typeface="Segoe UI" panose="020B0502040204020203" pitchFamily="34" charset="0"/>
              <a:ea typeface="メイリオ" panose="020B0604030504040204" pitchFamily="50" charset="-128"/>
              <a:cs typeface="Segoe UI" panose="020B0502040204020203" pitchFamily="34" charset="0"/>
            </a:endParaRPr>
          </a:p>
        </p:txBody>
      </p:sp>
    </p:spTree>
    <p:extLst>
      <p:ext uri="{BB962C8B-B14F-4D97-AF65-F5344CB8AC3E}">
        <p14:creationId xmlns:p14="http://schemas.microsoft.com/office/powerpoint/2010/main" val="409306216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2.4|0.8"/>
</p:tagLst>
</file>

<file path=ppt/tags/tag2.xml><?xml version="1.0" encoding="utf-8"?>
<p:tagLst xmlns:a="http://schemas.openxmlformats.org/drawingml/2006/main" xmlns:r="http://schemas.openxmlformats.org/officeDocument/2006/relationships" xmlns:p="http://schemas.openxmlformats.org/presentationml/2006/main">
  <p:tag name="TIMING" val="|22.4|0.8"/>
</p:tagLst>
</file>

<file path=ppt/tags/tag3.xml><?xml version="1.0" encoding="utf-8"?>
<p:tagLst xmlns:a="http://schemas.openxmlformats.org/drawingml/2006/main" xmlns:r="http://schemas.openxmlformats.org/officeDocument/2006/relationships" xmlns:p="http://schemas.openxmlformats.org/presentationml/2006/main">
  <p:tag name="TIMING" val="|0.8|15.2|11.7"/>
</p:tagLst>
</file>

<file path=ppt/tags/tag4.xml><?xml version="1.0" encoding="utf-8"?>
<p:tagLst xmlns:a="http://schemas.openxmlformats.org/drawingml/2006/main" xmlns:r="http://schemas.openxmlformats.org/officeDocument/2006/relationships" xmlns:p="http://schemas.openxmlformats.org/presentationml/2006/main">
  <p:tag name="TIMING" val="|0.8|15.2|11.7"/>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2">
      <a:majorFont>
        <a:latin typeface="Segoe UI"/>
        <a:ea typeface="メイリオ"/>
        <a:cs typeface=""/>
      </a:majorFont>
      <a:minorFont>
        <a:latin typeface="Segoe UI"/>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13851</TotalTime>
  <Words>41916</Words>
  <Application>Microsoft Office PowerPoint</Application>
  <PresentationFormat>画面に合わせる (4:3)</PresentationFormat>
  <Paragraphs>3016</Paragraphs>
  <Slides>226</Slides>
  <Notes>226</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226</vt:i4>
      </vt:variant>
    </vt:vector>
  </HeadingPairs>
  <TitlesOfParts>
    <vt:vector size="240" baseType="lpstr">
      <vt:lpstr>HGP創英角ｺﾞｼｯｸUB</vt:lpstr>
      <vt:lpstr>HG丸ｺﾞｼｯｸM-PRO</vt:lpstr>
      <vt:lpstr>ＭＳ Ｐゴシック</vt:lpstr>
      <vt:lpstr>ＭＳ Ｐ明朝</vt:lpstr>
      <vt:lpstr>Osaka</vt:lpstr>
      <vt:lpstr>ヒラギノ角ゴ Pro W3</vt:lpstr>
      <vt:lpstr>メイリオ</vt:lpstr>
      <vt:lpstr>游ゴシック</vt:lpstr>
      <vt:lpstr>Arial</vt:lpstr>
      <vt:lpstr>Calibri</vt:lpstr>
      <vt:lpstr>Segoe UI</vt:lpstr>
      <vt:lpstr>Times</vt:lpstr>
      <vt:lpstr>Wingdings</vt:lpstr>
      <vt:lpstr>Office ​​テーマ</vt:lpstr>
      <vt:lpstr>喀痰吸引等を必要とする重度障害児・者等の 障害及び支援に関する講義 緊急時の対応及び危険防止に関する講義</vt:lpstr>
      <vt:lpstr>目次</vt:lpstr>
      <vt:lpstr>第Ⅱ章の学習のポイント</vt:lpstr>
      <vt:lpstr>１．健康状態の把握</vt:lpstr>
      <vt:lpstr>健康状態の把握</vt:lpstr>
      <vt:lpstr>重度障害児・者の障害・疾病についての理解</vt:lpstr>
      <vt:lpstr>全身状態の観察とバイタルサインの測定</vt:lpstr>
      <vt:lpstr>脈拍の測定</vt:lpstr>
      <vt:lpstr>呼吸状態の把握</vt:lpstr>
      <vt:lpstr>パルスオキシメーター</vt:lpstr>
      <vt:lpstr>血圧の測定</vt:lpstr>
      <vt:lpstr>体温の測定</vt:lpstr>
      <vt:lpstr>こんな時熱を測る</vt:lpstr>
      <vt:lpstr>いつもと様子が違う時の対応</vt:lpstr>
      <vt:lpstr>２．感染予防</vt:lpstr>
      <vt:lpstr>感染予防の基本</vt:lpstr>
      <vt:lpstr>標準予防策（スタンダードプリコーション）</vt:lpstr>
      <vt:lpstr>流水による手洗い</vt:lpstr>
      <vt:lpstr>速乾性擦式手指消毒剤による手洗い</vt:lpstr>
      <vt:lpstr>ケア内容と防護の必要性</vt:lpstr>
      <vt:lpstr>咳エチケット　</vt:lpstr>
      <vt:lpstr>上気道と下気道</vt:lpstr>
      <vt:lpstr>喀痰吸引を行う時の留意点</vt:lpstr>
      <vt:lpstr>清潔と不潔の意識</vt:lpstr>
      <vt:lpstr>吸引カテーテルの取扱い</vt:lpstr>
      <vt:lpstr>薬剤耐性菌の問題　</vt:lpstr>
      <vt:lpstr>３．呼吸の仕組みと呼吸障害</vt:lpstr>
      <vt:lpstr>呼吸とは</vt:lpstr>
      <vt:lpstr>呼吸運動</vt:lpstr>
      <vt:lpstr>呼吸器官のなまえ</vt:lpstr>
      <vt:lpstr>正常な呼吸</vt:lpstr>
      <vt:lpstr>呼吸がしづらい状態</vt:lpstr>
      <vt:lpstr>呼吸がしづらくなる原因</vt:lpstr>
      <vt:lpstr>呼吸に異常がある時の症状</vt:lpstr>
      <vt:lpstr>慢性的な呼吸障害の時の症状</vt:lpstr>
      <vt:lpstr>呼吸障害への対応</vt:lpstr>
      <vt:lpstr>気道（上気道）がせまくなる主な原因</vt:lpstr>
      <vt:lpstr>舌根沈下、上気道狭窄への対策－下顎を前に出す</vt:lpstr>
      <vt:lpstr>側臥位姿勢での、舌根沈下や、痰のたまりの防止</vt:lpstr>
      <vt:lpstr>気管切開を受けている人への対応の注意点</vt:lpstr>
      <vt:lpstr>気管カニューレ</vt:lpstr>
      <vt:lpstr>非侵襲的人工呼吸器療法（NPPV）</vt:lpstr>
      <vt:lpstr>気管切開人工呼吸器療法 TPPV（侵襲的人工呼吸器療法）</vt:lpstr>
      <vt:lpstr>人工呼吸器の仕組み</vt:lpstr>
      <vt:lpstr>アラームが鳴り続ける</vt:lpstr>
      <vt:lpstr>とくに知っておくべき知識（TPPVの機種の場合）</vt:lpstr>
      <vt:lpstr>人工呼吸器回路の実際</vt:lpstr>
      <vt:lpstr>加温加湿器・ウォータートラップ</vt:lpstr>
      <vt:lpstr>人工呼吸器使用者の支援上の留意点</vt:lpstr>
      <vt:lpstr>緊急時の対応</vt:lpstr>
      <vt:lpstr>アンビューバッグ（自己膨張式バッグ）について</vt:lpstr>
      <vt:lpstr>アンビューバッグ（自己膨張式バッグ）の種類</vt:lpstr>
      <vt:lpstr>アンビューバッグの知識：注意事項、予備知識</vt:lpstr>
      <vt:lpstr>アンビューバッグの知識：実施するときは、あわてないで！</vt:lpstr>
      <vt:lpstr>PowerPoint プレゼンテーション</vt:lpstr>
      <vt:lpstr>喀痰を吸引する部位の解剖（１）</vt:lpstr>
      <vt:lpstr>喀痰を吸引する部位の解剖（２）</vt:lpstr>
      <vt:lpstr>喀痰を吸引する部位の解剖（３）</vt:lpstr>
      <vt:lpstr>喀痰を吸引する部位の解剖（４）</vt:lpstr>
      <vt:lpstr>喀痰を吸引する部位の解剖（５）</vt:lpstr>
      <vt:lpstr>喀痰を吸引する部位の解剖（６）</vt:lpstr>
      <vt:lpstr>喀痰を吸引する部位の解剖（７）</vt:lpstr>
      <vt:lpstr>喀痰を吸引する部位の解剖（８）</vt:lpstr>
      <vt:lpstr>喀痰を吸引する部位の解剖（９）</vt:lpstr>
      <vt:lpstr>介護職員等が行う吸引の領域</vt:lpstr>
      <vt:lpstr>喀痰の吸引</vt:lpstr>
      <vt:lpstr>狭義の喀痰を生じて排出するしくみ（１）</vt:lpstr>
      <vt:lpstr>狭義の喀痰を生じて排出するしくみ（２）</vt:lpstr>
      <vt:lpstr>狭義の喀痰を生じて排出するしくみ（３）</vt:lpstr>
      <vt:lpstr>狭義の喀痰を生じて排出するしくみ（４）</vt:lpstr>
      <vt:lpstr>なぜ吸引が必要なのか</vt:lpstr>
      <vt:lpstr>喀痰の性状</vt:lpstr>
      <vt:lpstr>吸引の必要な病態や病気</vt:lpstr>
      <vt:lpstr>吸引される方の気持ち、家族の思い</vt:lpstr>
      <vt:lpstr>どんな時に吸引する？</vt:lpstr>
      <vt:lpstr>喀痰などの分泌物への対応</vt:lpstr>
      <vt:lpstr>排痰促進法</vt:lpstr>
      <vt:lpstr>喀痰を出しやすくする姿勢（体位ドレナージ）</vt:lpstr>
      <vt:lpstr>吸引により起こりうること</vt:lpstr>
      <vt:lpstr>呼吸状態が悪化した時の対応のポイント①</vt:lpstr>
      <vt:lpstr>呼吸状態が悪化した時の対応のポイント②</vt:lpstr>
      <vt:lpstr>基本原則と個別性への対応</vt:lpstr>
      <vt:lpstr>口腔内・鼻腔内吸引の注意点</vt:lpstr>
      <vt:lpstr>口腔内吸引のコツ（Tips）（１）</vt:lpstr>
      <vt:lpstr>口腔内吸引のコツ（Tips）（２）</vt:lpstr>
      <vt:lpstr>鼻腔の構造</vt:lpstr>
      <vt:lpstr>鼻腔内吸引の場合のコツ</vt:lpstr>
      <vt:lpstr>鼻腔内吸引の場合のコツ</vt:lpstr>
      <vt:lpstr>鼻腔内吸引の場合のコツ</vt:lpstr>
      <vt:lpstr>挿入した吸引カテーテルの行き先とリスク</vt:lpstr>
      <vt:lpstr>気管カニューレ内吸引の注意点①</vt:lpstr>
      <vt:lpstr>気管カニューレ内吸引の注意点②</vt:lpstr>
      <vt:lpstr>気管カニューレ内吸引の注意点③</vt:lpstr>
      <vt:lpstr>気管内の肉芽形成</vt:lpstr>
      <vt:lpstr>サイドチューブがある場合</vt:lpstr>
      <vt:lpstr>子どもの吸引について</vt:lpstr>
      <vt:lpstr>吸引をする前に</vt:lpstr>
      <vt:lpstr>吸引器</vt:lpstr>
      <vt:lpstr>吸引カテーテルと接続管</vt:lpstr>
      <vt:lpstr>吸引カテーテルを再使用する場合の管理方法</vt:lpstr>
      <vt:lpstr>実習に必要な物品</vt:lpstr>
      <vt:lpstr>実習に必要な物品</vt:lpstr>
      <vt:lpstr>基本研修で行う演習の手順を示す スライドショーを見ます （約30分）</vt:lpstr>
      <vt:lpstr>口腔内・鼻腔内の吸引の手順 （乾燥法の場合）</vt:lpstr>
      <vt:lpstr>実施準備：「流水と石けん」による手洗い、指示書の確認、体調の確認</vt:lpstr>
      <vt:lpstr>手順①対象者の同意を得る</vt:lpstr>
      <vt:lpstr>手順②環境を整え、口腔内・鼻腔内を観察する</vt:lpstr>
      <vt:lpstr>手順③ 手洗い、使い捨て手袋をする</vt:lpstr>
      <vt:lpstr>手順④吸引カテーテルを取り出し、接続する</vt:lpstr>
      <vt:lpstr>手順⑤吸引器のスイッチを入れる</vt:lpstr>
      <vt:lpstr>手順⑥吸引圧を確認する</vt:lpstr>
      <vt:lpstr>手順⑦吸引カテーテルを洗浄する</vt:lpstr>
      <vt:lpstr>手順⑧吸引開始の声かけをする</vt:lpstr>
      <vt:lpstr>手順⑨口腔内を吸引する</vt:lpstr>
      <vt:lpstr>口腔内吸引の注意点</vt:lpstr>
      <vt:lpstr>手順⑨鼻腔内を吸引する</vt:lpstr>
      <vt:lpstr>鼻腔内へカテーテル挿入のポイント</vt:lpstr>
      <vt:lpstr>手順⑩確認の声かけをする</vt:lpstr>
      <vt:lpstr>手順⑪吸引カテーテルを洗浄する</vt:lpstr>
      <vt:lpstr>手順⑫吸引器のスイッチを切る</vt:lpstr>
      <vt:lpstr>手順⑬吸引カテーテルを保管容器に戻す</vt:lpstr>
      <vt:lpstr>手順⑭対象者への確認、体位・環境の調整</vt:lpstr>
      <vt:lpstr>手順⑮対象者を観察する</vt:lpstr>
      <vt:lpstr>手順⑯「流水と石けん」による手洗いをする</vt:lpstr>
      <vt:lpstr>報告、片付け、記録</vt:lpstr>
      <vt:lpstr>気管カニューレ内吸引の手順 （単回使用の場合、乾燥法の場合）</vt:lpstr>
      <vt:lpstr>気管切開部の構造</vt:lpstr>
      <vt:lpstr>気管カニューレの種類</vt:lpstr>
      <vt:lpstr>吸引する部位</vt:lpstr>
      <vt:lpstr>実施準備：「流水と石けん」による手洗い、指示書の確認、体調の確認</vt:lpstr>
      <vt:lpstr>手順①対象者の同意を得る</vt:lpstr>
      <vt:lpstr>手順②環境を整え、気管カニューレ周囲を観察する</vt:lpstr>
      <vt:lpstr>手順③手洗いをする</vt:lpstr>
      <vt:lpstr>＜単回使用＞手順④吸引カテーテルを取り出す</vt:lpstr>
      <vt:lpstr>＜乾燥法＞手順④吸引カテーテルを取り出す</vt:lpstr>
      <vt:lpstr>手順⑤吸引カテーテルを接続する</vt:lpstr>
      <vt:lpstr>手順⑥吸引器のスイッチを入れる</vt:lpstr>
      <vt:lpstr>手順⑦吸引圧を確認する</vt:lpstr>
      <vt:lpstr>＜乾燥法の場合のみ＞手順⑧  ※単回使用の場合は手順⑨へ</vt:lpstr>
      <vt:lpstr>手順⑨吸引開始の声かけをする</vt:lpstr>
      <vt:lpstr>吸引カテーテル取扱いの注意点</vt:lpstr>
      <vt:lpstr>手順⑩気管カニューレ内部を吸引する</vt:lpstr>
      <vt:lpstr>吸引カテーテルの入れすぎに注意</vt:lpstr>
      <vt:lpstr>カニューレ内腔の長さを確認しておく</vt:lpstr>
      <vt:lpstr>手順⑪確認の声かけをする</vt:lpstr>
      <vt:lpstr>手順⑫吸引カテーテルを洗浄する</vt:lpstr>
      <vt:lpstr>手順⑬吸引器のスイッチを切る</vt:lpstr>
      <vt:lpstr>＜単回使用＞手順⑭吸引カテーテルを破棄する</vt:lpstr>
      <vt:lpstr>＜乾燥法＞手順⑭吸引カテーテルを保管容器に戻す</vt:lpstr>
      <vt:lpstr>手順⑮対象者への確認、体位・環境の調整</vt:lpstr>
      <vt:lpstr>手順⑯対象者を観察する</vt:lpstr>
      <vt:lpstr>気管カニューレ内吸引 （侵襲的人工呼吸器療法）の手順 （単回使用の場合、乾燥法の場合）</vt:lpstr>
      <vt:lpstr>気管切開での人工呼吸器の吸引のポイント</vt:lpstr>
      <vt:lpstr>フレキシブルチューブ</vt:lpstr>
      <vt:lpstr>実施準備：「流水と石けん」による手洗い、指示書の確認、体調の確認</vt:lpstr>
      <vt:lpstr>手順⑩コネクターを外す</vt:lpstr>
      <vt:lpstr>手順⑪気管カニューレ内部を吸引する</vt:lpstr>
      <vt:lpstr>手順⑫コネクターを素早く接続する</vt:lpstr>
      <vt:lpstr>手順⑬確認の声かけをする</vt:lpstr>
      <vt:lpstr>手順⑭吸引カテーテルを洗浄する</vt:lpstr>
      <vt:lpstr>手順⑮吸引器のスイッチを切る</vt:lpstr>
      <vt:lpstr>＜単回使用＞手順⑯吸引カテーテルを破棄する</vt:lpstr>
      <vt:lpstr>＜乾燥法＞手順⑯吸引カテーテルを保管容器に戻す</vt:lpstr>
      <vt:lpstr>手順⑰対象者への確認、体位・環境の調整</vt:lpstr>
      <vt:lpstr>手順⑱対象者を観察する</vt:lpstr>
      <vt:lpstr>気管カニューレ内吸引の手順の追加事項</vt:lpstr>
      <vt:lpstr>吸引後の片づけのポイント</vt:lpstr>
      <vt:lpstr>ヒヤリ・ハット、アクシデントの実際①</vt:lpstr>
      <vt:lpstr>ヒヤリ・ハット、アクシデントの実際②</vt:lpstr>
      <vt:lpstr>介護職員等が医療職に連絡をとるタイミング</vt:lpstr>
      <vt:lpstr>緊急連絡先のベッドサイド表示</vt:lpstr>
      <vt:lpstr>５．経管栄養</vt:lpstr>
      <vt:lpstr>食と排泄（消化）について</vt:lpstr>
      <vt:lpstr>食べ物の消化・吸収が出来なくなると</vt:lpstr>
      <vt:lpstr>栄養補給の方法</vt:lpstr>
      <vt:lpstr>経管栄養法の利点</vt:lpstr>
      <vt:lpstr>経管栄養法の注意点</vt:lpstr>
      <vt:lpstr>経管栄養法</vt:lpstr>
      <vt:lpstr>経管栄養が必要となる病態・病気</vt:lpstr>
      <vt:lpstr>経鼻胃管と胃ろうを介する経管栄養法の利点と欠点</vt:lpstr>
      <vt:lpstr>胃の位置と構造</vt:lpstr>
      <vt:lpstr>胃ろうとは</vt:lpstr>
      <vt:lpstr>胃ろうカテーテルの種類</vt:lpstr>
      <vt:lpstr>胃ろうの日常管理</vt:lpstr>
      <vt:lpstr>経管栄養のリスク</vt:lpstr>
      <vt:lpstr>液体栄養剤と半固形栄養剤</vt:lpstr>
      <vt:lpstr>液体栄養剤と半固形栄養剤</vt:lpstr>
      <vt:lpstr>子どもの経管栄養の注意点（１）</vt:lpstr>
      <vt:lpstr>子どもの経管栄養の注意点（２）</vt:lpstr>
      <vt:lpstr>経管栄養の必要物品（１）</vt:lpstr>
      <vt:lpstr>経管栄養の必要物品（２）</vt:lpstr>
      <vt:lpstr>経管栄養の手順</vt:lpstr>
      <vt:lpstr>経管栄養の中止要件</vt:lpstr>
      <vt:lpstr>基本研修の演習で行う手順を示す スライドショーを見ます （約30分）</vt:lpstr>
      <vt:lpstr>胃ろうによる経管栄養の手順 （滴下型の液体栄養剤の場合）</vt:lpstr>
      <vt:lpstr>実施準備：「流水と石けん」による手洗い、指示書の確認、体調の確認</vt:lpstr>
      <vt:lpstr>手順①注入の依頼を受ける／意思を確認する</vt:lpstr>
      <vt:lpstr>手順②必要物品、栄養剤を用意する</vt:lpstr>
      <vt:lpstr>手順③体位を調整する</vt:lpstr>
      <vt:lpstr>手順④栄養剤を注入用ボトルに入れる</vt:lpstr>
      <vt:lpstr>手順⑤栄養剤を満たす</vt:lpstr>
      <vt:lpstr>手順⑥胃ろうチューブを観察する</vt:lpstr>
      <vt:lpstr>手順⑦胃ろうチューブと経管栄養セットをつなぐ</vt:lpstr>
      <vt:lpstr>手順⑧クレンメを緩めて滴下する</vt:lpstr>
      <vt:lpstr>ダンピング症候群への注意</vt:lpstr>
      <vt:lpstr>手順⑨異常がないか確認する</vt:lpstr>
      <vt:lpstr>手順⑩終わったら胃ろうチューブに白湯を流す</vt:lpstr>
      <vt:lpstr>手順⑪体位を整える</vt:lpstr>
      <vt:lpstr>報告、片付け、記録</vt:lpstr>
      <vt:lpstr>胃ろうによる経管栄養の手順 （半固形栄養剤の場合）</vt:lpstr>
      <vt:lpstr>実施準備：「流水と石けん」による手洗い、指示書の確認、体調の確認</vt:lpstr>
      <vt:lpstr>手順①注入の依頼を受ける／意思を確認する</vt:lpstr>
      <vt:lpstr>手順②必要物品、栄養剤を用意する</vt:lpstr>
      <vt:lpstr>手順③体位を調整する</vt:lpstr>
      <vt:lpstr>手順④胃ろうチューブを観察する</vt:lpstr>
      <vt:lpstr>手順⑤胃ろうチューブと半固形栄養剤をつなぐ</vt:lpstr>
      <vt:lpstr>手順⑥半固形栄養剤を注入する</vt:lpstr>
      <vt:lpstr>手順⑦異常がないか確認する</vt:lpstr>
      <vt:lpstr>手順⑧終わったら胃ろうチューブに白湯を流す</vt:lpstr>
      <vt:lpstr>経鼻経管栄養の手順 （滴下型の液体栄養剤の場合）</vt:lpstr>
      <vt:lpstr>手順⑥経鼻胃管を観察する</vt:lpstr>
      <vt:lpstr>手順⑦注入用ボトルと経鼻胃管を接続する</vt:lpstr>
      <vt:lpstr>緊急時の対応方法（１）</vt:lpstr>
      <vt:lpstr>緊急時の対応方法（２）</vt:lpstr>
      <vt:lpstr>緊急時の対応方法（３）</vt:lpstr>
      <vt:lpstr>緊急時の対応方法（４）</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齋木 由利</dc:creator>
  <cp:lastModifiedBy>Saiki Yuri(齋木 由利)</cp:lastModifiedBy>
  <cp:revision>1191</cp:revision>
  <cp:lastPrinted>2018-12-11T04:31:47Z</cp:lastPrinted>
  <dcterms:created xsi:type="dcterms:W3CDTF">2018-10-25T09:24:55Z</dcterms:created>
  <dcterms:modified xsi:type="dcterms:W3CDTF">2019-04-23T23:32:35Z</dcterms:modified>
</cp:coreProperties>
</file>