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265" r:id="rId3"/>
    <p:sldId id="263" r:id="rId4"/>
    <p:sldId id="262" r:id="rId5"/>
    <p:sldId id="264" r:id="rId6"/>
    <p:sldId id="268" r:id="rId7"/>
    <p:sldId id="269" r:id="rId8"/>
    <p:sldId id="266" r:id="rId9"/>
  </p:sldIdLst>
  <p:sldSz cx="9144000" cy="7272338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2F3"/>
    <a:srgbClr val="2C5D98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6827" autoAdjust="0"/>
  </p:normalViewPr>
  <p:slideViewPr>
    <p:cSldViewPr snapToGrid="0" showGuides="1">
      <p:cViewPr>
        <p:scale>
          <a:sx n="75" d="100"/>
          <a:sy n="75" d="100"/>
        </p:scale>
        <p:origin x="-906" y="-588"/>
      </p:cViewPr>
      <p:guideLst>
        <p:guide orient="horz" pos="229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B5EB13E7-0E27-47F7-BB74-7A952C160E38}" type="datetimeFigureOut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409D4AA-8F8C-47EE-A002-A51F8B2E13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535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C61DBEC5-2DA4-4E62-9930-8BB5A00DED5C}" type="datetimeFigureOut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060450" y="746125"/>
            <a:ext cx="46863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F38F0C8-859E-49F2-AC5F-087686C4E1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73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060450" y="746125"/>
            <a:ext cx="46863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8F0C8-859E-49F2-AC5F-087686C4E1C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60450" y="746125"/>
            <a:ext cx="46863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8F0C8-859E-49F2-AC5F-087686C4E1C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41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259139"/>
            <a:ext cx="7772400" cy="155883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120992"/>
            <a:ext cx="6400800" cy="18584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83D9-807B-4F9C-AAA0-DCFA2FFA501A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52B0-8BB5-421C-BFED-2B14B5E5528E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91231"/>
            <a:ext cx="2057400" cy="620505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91231"/>
            <a:ext cx="6019800" cy="620505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72FB-647B-4229-AA9A-0F6A2F9234EB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C748-E3C2-4478-BE8C-7CF48E5D9E94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673151"/>
            <a:ext cx="7772400" cy="144436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082328"/>
            <a:ext cx="7772400" cy="159082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E0E38-1BEB-4519-BF38-AE441E154D8A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96879"/>
            <a:ext cx="4038600" cy="47994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96879"/>
            <a:ext cx="4038600" cy="47994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96BB-7387-42D9-9991-E150CF9AF6D9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27860"/>
            <a:ext cx="4040188" cy="6784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306274"/>
            <a:ext cx="4040188" cy="41900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627860"/>
            <a:ext cx="4041775" cy="6784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306274"/>
            <a:ext cx="4041775" cy="41900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D21D-064E-4C4E-8DAE-CF3FC637B139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36F5D-B925-4842-B7CC-339B29797610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8021-7D79-47CD-900C-2B6F80188D48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89547"/>
            <a:ext cx="3008313" cy="123225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89547"/>
            <a:ext cx="5111750" cy="62067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521804"/>
            <a:ext cx="3008313" cy="49744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2A5F-7FCC-42DA-9079-23A6E3FE34FF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5090637"/>
            <a:ext cx="5486400" cy="6009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49797"/>
            <a:ext cx="5486400" cy="43634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691615"/>
            <a:ext cx="5486400" cy="8534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A0B4-E35D-4CC9-B4DF-D809C4FF437F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91231"/>
            <a:ext cx="8229600" cy="1212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96879"/>
            <a:ext cx="8229600" cy="479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740380"/>
            <a:ext cx="2133600" cy="38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C848E-7991-49A7-8798-D6CBF607F4D6}" type="datetime1">
              <a:rPr kumimoji="1" lang="ja-JP" altLang="en-US" smtClean="0"/>
              <a:pPr/>
              <a:t>2017/6/12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740380"/>
            <a:ext cx="2895600" cy="38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740380"/>
            <a:ext cx="2133600" cy="3871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130A7-D062-4AE9-9AAD-FDDDC8CEC7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0" y="2639590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ja-JP" altLang="en-US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＜地域包括ケア研究会 ＞</a:t>
            </a:r>
            <a:endParaRPr lang="en-US" altLang="ja-JP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240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sz="240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年に向けた挑戦（概要版）</a:t>
            </a:r>
            <a:endParaRPr lang="en-US" altLang="ja-JP" sz="240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1730188" y="2525117"/>
            <a:ext cx="5791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730188" y="3494762"/>
            <a:ext cx="579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730188" y="3434160"/>
            <a:ext cx="579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47700" y="2215370"/>
            <a:ext cx="789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地域包括ケアシステム構築に向けた制度及びサービスのあり方に関する研究事業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6450" y="774178"/>
            <a:ext cx="78994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00"/>
              </a:lnSpc>
              <a:spcAft>
                <a:spcPts val="0"/>
              </a:spcAft>
              <a:tabLst>
                <a:tab pos="5715000" algn="l"/>
              </a:tabLst>
            </a:pPr>
            <a:r>
              <a:rPr lang="ja-JP" altLang="ja-JP" sz="1200" kern="100" smtClean="0">
                <a:latin typeface="Century"/>
                <a:ea typeface="Meiryo UI"/>
                <a:cs typeface="Cordia New"/>
              </a:rPr>
              <a:t>平成</a:t>
            </a:r>
            <a:r>
              <a:rPr lang="ja-JP" altLang="en-US" sz="1200" kern="100" smtClean="0">
                <a:latin typeface="Century"/>
                <a:ea typeface="Meiryo UI"/>
                <a:cs typeface="Cordia New"/>
              </a:rPr>
              <a:t>２８</a:t>
            </a:r>
            <a:r>
              <a:rPr lang="ja-JP" altLang="ja-JP" sz="1200" kern="100" smtClean="0">
                <a:latin typeface="Century"/>
                <a:ea typeface="Meiryo UI"/>
                <a:cs typeface="Cordia New"/>
              </a:rPr>
              <a:t>年度 </a:t>
            </a:r>
            <a:r>
              <a:rPr lang="ja-JP" altLang="ja-JP" sz="1200" kern="100" dirty="0">
                <a:latin typeface="Century"/>
                <a:ea typeface="Meiryo UI"/>
                <a:cs typeface="Cordia New"/>
              </a:rPr>
              <a:t>老人保健事業推進費等補助金</a:t>
            </a:r>
            <a:endParaRPr lang="ja-JP" altLang="ja-JP" sz="1200" kern="100" dirty="0">
              <a:latin typeface="Century"/>
              <a:ea typeface="ＭＳ 明朝"/>
              <a:cs typeface="Cordia New"/>
            </a:endParaRPr>
          </a:p>
          <a:p>
            <a:pPr algn="ctr">
              <a:lnSpc>
                <a:spcPts val="2200"/>
              </a:lnSpc>
              <a:spcAft>
                <a:spcPts val="0"/>
              </a:spcAft>
              <a:tabLst>
                <a:tab pos="5715000" algn="l"/>
              </a:tabLst>
            </a:pPr>
            <a:r>
              <a:rPr lang="ja-JP" altLang="ja-JP" sz="1200" kern="100" dirty="0">
                <a:latin typeface="Century"/>
                <a:ea typeface="Meiryo UI"/>
                <a:cs typeface="Cordia New"/>
              </a:rPr>
              <a:t>老人保健健康増進等事業</a:t>
            </a:r>
            <a:endParaRPr lang="ja-JP" altLang="ja-JP" sz="1200" kern="100" dirty="0">
              <a:effectLst/>
              <a:latin typeface="Century"/>
              <a:ea typeface="ＭＳ 明朝"/>
              <a:cs typeface="Cordia New"/>
            </a:endParaRPr>
          </a:p>
        </p:txBody>
      </p:sp>
      <p:pic>
        <p:nvPicPr>
          <p:cNvPr id="23" name="図 22" descr="\\azabu\Co-Work\革新創造センター\041_CI関連\2015MUFGロゴ変更\MURCロゴデータセット\160301\png\1.7.1 グループシンボルと社名表記の組合せ基準_和文-3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943" y="4929030"/>
            <a:ext cx="3510915" cy="991866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正方形/長方形 27"/>
          <p:cNvSpPr/>
          <p:nvPr/>
        </p:nvSpPr>
        <p:spPr>
          <a:xfrm>
            <a:off x="3537903" y="3628888"/>
            <a:ext cx="20826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29(2017)</a:t>
            </a:r>
            <a:r>
              <a:rPr lang="ja-JP" altLang="ja-JP" sz="16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ja-JP" sz="16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lang="ja-JP" altLang="en-US" sz="16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10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84765" y="846601"/>
            <a:ext cx="8706916" cy="4086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mtClean="0">
                <a:latin typeface="HGP創英角ｺﾞｼｯｸUB" pitchFamily="50" charset="-128"/>
                <a:ea typeface="HGP創英角ｺﾞｼｯｸUB" pitchFamily="50" charset="-128"/>
              </a:rPr>
              <a:t>地域共生社会の実現</a:t>
            </a:r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2"/>
          </p:nvPr>
        </p:nvSpPr>
        <p:spPr>
          <a:xfrm>
            <a:off x="6997700" y="6871686"/>
            <a:ext cx="2133600" cy="387185"/>
          </a:xfrm>
        </p:spPr>
        <p:txBody>
          <a:bodyPr/>
          <a:lstStyle/>
          <a:p>
            <a:fld id="{701130A7-D062-4AE9-9AAD-FDDDC8CEC72B}" type="slidenum">
              <a:rPr kumimoji="1" lang="ja-JP" altLang="en-US" smtClean="0">
                <a:solidFill>
                  <a:schemeClr val="tx1"/>
                </a:solidFill>
              </a:rPr>
              <a:pPr/>
              <a:t>2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7199" y="3236043"/>
            <a:ext cx="5228016" cy="382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正方形/長方形 2"/>
          <p:cNvSpPr/>
          <p:nvPr/>
        </p:nvSpPr>
        <p:spPr>
          <a:xfrm>
            <a:off x="1796311" y="7062453"/>
            <a:ext cx="334856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800" dirty="0">
                <a:latin typeface="Century" pitchFamily="18" charset="0"/>
                <a:ea typeface="HG丸ｺﾞｼｯｸM-PRO" pitchFamily="50" charset="-128"/>
                <a:cs typeface="Angsana New" pitchFamily="18" charset="-34"/>
              </a:rPr>
              <a:t>出所）厚生労働省「我が事・丸ごと」地域共生社会実現本部資料</a:t>
            </a:r>
            <a:endParaRPr lang="ja-JP" altLang="en-US" sz="800" dirty="0">
              <a:latin typeface="Century" pitchFamily="18" charset="0"/>
              <a:ea typeface="HG丸ｺﾞｼｯｸM-PRO" pitchFamily="50" charset="-128"/>
              <a:cs typeface="Angsana New" pitchFamily="18" charset="-34"/>
            </a:endParaRPr>
          </a:p>
        </p:txBody>
      </p:sp>
      <p:sp>
        <p:nvSpPr>
          <p:cNvPr id="4" name="正方形/長方形 3"/>
          <p:cNvSpPr>
            <a:spLocks noChangeAspect="1"/>
          </p:cNvSpPr>
          <p:nvPr/>
        </p:nvSpPr>
        <p:spPr>
          <a:xfrm>
            <a:off x="176306" y="1292270"/>
            <a:ext cx="3814671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600" u="sng" spc="-30" dirty="0" smtClean="0"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en-US" sz="1600" u="sng" spc="-30" dirty="0">
                <a:latin typeface="HGP創英角ｺﾞｼｯｸUB" pitchFamily="50" charset="-128"/>
                <a:ea typeface="HGP創英角ｺﾞｼｯｸUB" pitchFamily="50" charset="-128"/>
              </a:rPr>
              <a:t>我が事・丸ごと</a:t>
            </a:r>
            <a:r>
              <a:rPr lang="ja-JP" altLang="en-US" sz="1600" u="sng" spc="-30" dirty="0" smtClean="0">
                <a:latin typeface="HGP創英角ｺﾞｼｯｸUB" pitchFamily="50" charset="-128"/>
                <a:ea typeface="HGP創英角ｺﾞｼｯｸUB" pitchFamily="50" charset="-128"/>
              </a:rPr>
              <a:t>」 地域</a:t>
            </a:r>
            <a:r>
              <a:rPr lang="ja-JP" altLang="en-US" sz="1600" u="sng" spc="-30" dirty="0">
                <a:latin typeface="HGP創英角ｺﾞｼｯｸUB" pitchFamily="50" charset="-128"/>
                <a:ea typeface="HGP創英角ｺﾞｼｯｸUB" pitchFamily="50" charset="-128"/>
              </a:rPr>
              <a:t>共生社会実現</a:t>
            </a:r>
            <a:r>
              <a:rPr lang="ja-JP" altLang="en-US" sz="1600" u="sng" spc="-30" dirty="0" smtClean="0">
                <a:latin typeface="HGP創英角ｺﾞｼｯｸUB" pitchFamily="50" charset="-128"/>
                <a:ea typeface="HGP創英角ｺﾞｼｯｸUB" pitchFamily="50" charset="-128"/>
              </a:rPr>
              <a:t>本部</a:t>
            </a:r>
            <a:endParaRPr lang="en-US" altLang="ja-JP" sz="1600" u="sng" spc="-3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smtClean="0"/>
              <a:t>2016</a:t>
            </a:r>
            <a:r>
              <a:rPr lang="en-US" altLang="ja-JP" sz="1200" dirty="0"/>
              <a:t>年7月</a:t>
            </a:r>
            <a:r>
              <a:rPr lang="ja-JP" altLang="en-US" sz="1200" dirty="0"/>
              <a:t>に立ち上げられた</a:t>
            </a:r>
            <a:r>
              <a:rPr lang="en-US" altLang="ja-JP" sz="1200" dirty="0"/>
              <a:t>「</a:t>
            </a:r>
            <a:r>
              <a:rPr lang="en-US" altLang="ja-JP" sz="1200" dirty="0" err="1"/>
              <a:t>我が事・丸ごと」地域共生社会実現本部</a:t>
            </a:r>
            <a:r>
              <a:rPr lang="ja-JP" altLang="en-US" sz="1200" dirty="0"/>
              <a:t>は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、</a:t>
            </a:r>
            <a:r>
              <a:rPr lang="en-US" altLang="ja-JP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en-US" altLang="ja-JP" sz="1400" dirty="0" err="1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地域共生社会の実現</a:t>
            </a:r>
            <a:r>
              <a:rPr lang="en-US" altLang="ja-JP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</a:t>
            </a:r>
            <a:r>
              <a:rPr lang="ja-JP" altLang="en-US" sz="1200" dirty="0"/>
              <a:t>を</a:t>
            </a:r>
            <a:r>
              <a:rPr lang="en-US" altLang="ja-JP" sz="1200" dirty="0" err="1" smtClean="0"/>
              <a:t>目標</a:t>
            </a:r>
            <a:r>
              <a:rPr lang="ja-JP" altLang="en-US" sz="1200" dirty="0" smtClean="0"/>
              <a:t>に</a:t>
            </a:r>
            <a:r>
              <a:rPr lang="en-US" altLang="ja-JP" sz="1200" dirty="0" err="1" smtClean="0"/>
              <a:t>設定</a:t>
            </a:r>
            <a:r>
              <a:rPr lang="en-US" altLang="ja-JP" sz="1200" dirty="0"/>
              <a:t>。</a:t>
            </a: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その中で、</a:t>
            </a:r>
            <a:r>
              <a:rPr lang="en-US" altLang="ja-JP" sz="1200" dirty="0" err="1" smtClean="0"/>
              <a:t>分野</a:t>
            </a:r>
            <a:r>
              <a:rPr lang="en-US" altLang="ja-JP" sz="1200" dirty="0" err="1"/>
              <a:t>・対象者別に進められてきた縦割りの仕組みを見直し、地域</a:t>
            </a:r>
            <a:r>
              <a:rPr lang="ja-JP" altLang="en-US" sz="1200" dirty="0"/>
              <a:t>の</a:t>
            </a:r>
            <a:r>
              <a:rPr lang="en-US" altLang="ja-JP" sz="1200" dirty="0" err="1"/>
              <a:t>すべての関係者が</a:t>
            </a:r>
            <a:r>
              <a:rPr lang="en-US" altLang="ja-JP" sz="1400" dirty="0" err="1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「我が事」</a:t>
            </a:r>
            <a:r>
              <a:rPr lang="en-US" altLang="ja-JP" sz="1200" dirty="0" err="1"/>
              <a:t>として、生活課題に</a:t>
            </a:r>
            <a:r>
              <a:rPr lang="en-US" altLang="ja-JP" sz="1400" dirty="0" err="1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「丸ごと」</a:t>
            </a:r>
            <a:r>
              <a:rPr lang="en-US" altLang="ja-JP" sz="1200" dirty="0" err="1" smtClean="0"/>
              <a:t>対応できる社会</a:t>
            </a:r>
            <a:r>
              <a:rPr lang="ja-JP" altLang="en-US" sz="1200" dirty="0" smtClean="0"/>
              <a:t>を今後</a:t>
            </a:r>
            <a:r>
              <a:rPr lang="ja-JP" altLang="en-US" sz="1200" spc="-100" dirty="0" smtClean="0"/>
              <a:t>目指すべきイメージとして提示</a:t>
            </a:r>
            <a:r>
              <a:rPr lang="en-US" altLang="ja-JP" sz="1200" spc="-100" dirty="0" smtClean="0"/>
              <a:t>。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5830" y="341694"/>
            <a:ext cx="8705850" cy="400110"/>
          </a:xfrm>
          <a:prstGeom prst="rect">
            <a:avLst/>
          </a:prstGeom>
          <a:ln w="222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ja-JP" altLang="en-US" sz="2000" b="1" dirty="0"/>
              <a:t>地域共生社会の実現</a:t>
            </a:r>
          </a:p>
        </p:txBody>
      </p:sp>
      <p:sp>
        <p:nvSpPr>
          <p:cNvPr id="25" name="正方形/長方形 24"/>
          <p:cNvSpPr>
            <a:spLocks noChangeAspect="1"/>
          </p:cNvSpPr>
          <p:nvPr/>
        </p:nvSpPr>
        <p:spPr>
          <a:xfrm>
            <a:off x="3971927" y="1292270"/>
            <a:ext cx="4943474" cy="1808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44000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600" u="sng" dirty="0" smtClean="0">
                <a:latin typeface="HGP創英角ｺﾞｼｯｸUB" pitchFamily="50" charset="-128"/>
                <a:ea typeface="HGP創英角ｺﾞｼｯｸUB" pitchFamily="50" charset="-128"/>
              </a:rPr>
              <a:t>地域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包括ケアシステムとの関係性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err="1"/>
              <a:t>住民活動は対象者や分野を区切った活動でな</a:t>
            </a:r>
            <a:r>
              <a:rPr lang="ja-JP" altLang="en-US" sz="1200" dirty="0"/>
              <a:t>いという意味で、</a:t>
            </a:r>
            <a:r>
              <a:rPr lang="en-US" altLang="ja-JP" sz="1200" dirty="0" err="1"/>
              <a:t>地域づくりは、地域共生社会を実現</a:t>
            </a:r>
            <a:r>
              <a:rPr lang="ja-JP" altLang="en-US" sz="1200" dirty="0"/>
              <a:t>の</a:t>
            </a:r>
            <a:r>
              <a:rPr lang="en-US" altLang="ja-JP" sz="1200" dirty="0" err="1"/>
              <a:t>ための取組そのもの</a:t>
            </a:r>
            <a:r>
              <a:rPr lang="ja-JP" altLang="en-US" sz="1200" dirty="0" err="1"/>
              <a:t>。</a:t>
            </a:r>
            <a:endParaRPr lang="en-US" altLang="ja-JP" sz="1200" dirty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 </a:t>
            </a:r>
            <a:r>
              <a:rPr lang="ja-JP" altLang="en-US" sz="1400" dirty="0" smtClean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地域共生社会」</a:t>
            </a:r>
            <a:r>
              <a:rPr lang="ja-JP" altLang="en-US" sz="1200" dirty="0"/>
              <a:t>は</a:t>
            </a:r>
            <a:r>
              <a:rPr lang="ja-JP" altLang="en-US" sz="1200" dirty="0" smtClean="0"/>
              <a:t>、社会</a:t>
            </a:r>
            <a:r>
              <a:rPr lang="ja-JP" altLang="en-US" sz="1200" dirty="0"/>
              <a:t>全体で実現</a:t>
            </a:r>
            <a:r>
              <a:rPr lang="ja-JP" altLang="en-US" sz="1200" dirty="0" smtClean="0"/>
              <a:t>させるイメージ</a:t>
            </a:r>
            <a:r>
              <a:rPr lang="ja-JP" altLang="en-US" sz="1200" dirty="0"/>
              <a:t>やビジョンを示すもの</a:t>
            </a:r>
            <a:r>
              <a:rPr lang="ja-JP" altLang="en-US" sz="1200" dirty="0" smtClean="0"/>
              <a:t>で、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「地域包括ケアシステム」</a:t>
            </a:r>
            <a:r>
              <a:rPr lang="ja-JP" altLang="en-US" sz="1200" dirty="0"/>
              <a:t>は「地域共生社会」実現のための「システム</a:t>
            </a:r>
            <a:r>
              <a:rPr lang="ja-JP" altLang="en-US" sz="1200" dirty="0" smtClean="0"/>
              <a:t>」</a:t>
            </a:r>
            <a:r>
              <a:rPr lang="ja-JP" altLang="en-US" sz="1200" dirty="0"/>
              <a:t>「仕組み」。</a:t>
            </a:r>
            <a:endParaRPr lang="en-US" altLang="ja-JP" sz="1200" dirty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err="1" smtClean="0"/>
              <a:t>高齢者ケア分野で培ってきた</a:t>
            </a:r>
            <a:r>
              <a:rPr lang="ja-JP" altLang="en-US" sz="1200" dirty="0"/>
              <a:t>地域包括ケアシステムの考え方や実践は汎用性が高く、その深化と進化は、地域共生社会へ向かう上で不可欠。</a:t>
            </a:r>
            <a:endParaRPr lang="ja-JP" altLang="en-US" sz="1200" spc="-1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4764" y="11575"/>
            <a:ext cx="853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＜</a:t>
            </a:r>
            <a:r>
              <a:rPr kumimoji="1" lang="ja-JP" altLang="en-US" sz="900" dirty="0" smtClean="0"/>
              <a:t>地域包括ケア研究会報告書＞－</a:t>
            </a:r>
            <a:r>
              <a:rPr kumimoji="1" lang="en-US" altLang="ja-JP" sz="900" dirty="0" smtClean="0"/>
              <a:t>2040</a:t>
            </a:r>
            <a:r>
              <a:rPr kumimoji="1" lang="ja-JP" altLang="en-US" sz="900" dirty="0" smtClean="0"/>
              <a:t>年に向けた挑戦</a:t>
            </a:r>
            <a:r>
              <a:rPr lang="ja-JP" altLang="en-US" sz="900" dirty="0" smtClean="0"/>
              <a:t>－</a:t>
            </a:r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概要版</a:t>
            </a:r>
            <a:r>
              <a:rPr lang="en-US" altLang="ja-JP" sz="900" b="1" dirty="0" smtClean="0"/>
              <a:t>】</a:t>
            </a:r>
          </a:p>
          <a:p>
            <a:r>
              <a:rPr lang="ja-JP" altLang="en-US" sz="900" dirty="0" smtClean="0"/>
              <a:t> 地域包括ケアシステム構築に向けた制度及びサ－ビスのあり方に関する研究事業  平成</a:t>
            </a:r>
            <a:r>
              <a:rPr lang="en-US" altLang="ja-JP" sz="900" dirty="0" smtClean="0"/>
              <a:t>28</a:t>
            </a:r>
            <a:r>
              <a:rPr lang="ja-JP" altLang="en-US" sz="900" dirty="0" smtClean="0"/>
              <a:t>年度厚生労働省老人保健健康増進等事業、</a:t>
            </a:r>
            <a:r>
              <a:rPr lang="en-US" altLang="ja-JP" sz="900" dirty="0" smtClean="0"/>
              <a:t>2017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4750944" y="882784"/>
            <a:ext cx="4136198" cy="6302868"/>
          </a:xfrm>
          <a:prstGeom prst="roundRect">
            <a:avLst>
              <a:gd name="adj" fmla="val 5658"/>
            </a:avLst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97503" y="882783"/>
            <a:ext cx="4171297" cy="6294097"/>
          </a:xfrm>
          <a:prstGeom prst="roundRect">
            <a:avLst>
              <a:gd name="adj" fmla="val 5658"/>
            </a:avLst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0203" y="6365704"/>
            <a:ext cx="4270473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ja-JP" sz="1600" u="sng" dirty="0" err="1">
                <a:latin typeface="HGP創英角ｺﾞｼｯｸUB" pitchFamily="50" charset="-128"/>
                <a:ea typeface="HGP創英角ｺﾞｼｯｸUB" pitchFamily="50" charset="-128"/>
              </a:rPr>
              <a:t>人的・財政的制約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buFont typeface="Wingdings" pitchFamily="2" charset="2"/>
              <a:buChar char="l"/>
            </a:pPr>
            <a:r>
              <a:rPr lang="en-US" altLang="ja-JP" sz="1200" dirty="0" smtClean="0"/>
              <a:t>2040</a:t>
            </a:r>
            <a:r>
              <a:rPr lang="ja-JP" altLang="en-US" sz="1200" dirty="0" smtClean="0"/>
              <a:t>年に向けた課題の増大に、人的・財政的制約の中での取組が必要。</a:t>
            </a:r>
            <a:endParaRPr lang="en-US" altLang="ja-JP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5329" y="844534"/>
            <a:ext cx="4194000" cy="4086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pc="-1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/>
              <a:t>ニーズの変化</a:t>
            </a:r>
            <a:endParaRPr lang="en-US" altLang="ja-JP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0204" y="1289108"/>
            <a:ext cx="4171296" cy="51783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要介護者・中重度者・看取りニーズの増加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要介護</a:t>
            </a:r>
            <a:r>
              <a:rPr lang="ja-JP" altLang="en-US" sz="1200" dirty="0"/>
              <a:t>認定率は</a:t>
            </a:r>
            <a:r>
              <a:rPr lang="en-US" altLang="ja-JP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80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lang="en-US" altLang="ja-JP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84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歳で急激に上昇</a:t>
            </a:r>
            <a:r>
              <a:rPr lang="ja-JP" altLang="en-US" sz="1200" dirty="0" smtClean="0"/>
              <a:t>。</a:t>
            </a:r>
            <a:endParaRPr lang="ja-JP" altLang="en-US" sz="1200" dirty="0"/>
          </a:p>
          <a:p>
            <a:pPr marL="180000" indent="-180000">
              <a:buFont typeface="Wingdings" pitchFamily="2" charset="2"/>
              <a:buChar char="l"/>
            </a:pPr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buFont typeface="Wingdings" pitchFamily="2" charset="2"/>
              <a:buChar char="l"/>
            </a:pP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buFont typeface="Wingdings" pitchFamily="2" charset="2"/>
              <a:buChar char="l"/>
            </a:pPr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buFont typeface="Wingdings" pitchFamily="2" charset="2"/>
              <a:buChar char="l"/>
            </a:pP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buFont typeface="Wingdings" pitchFamily="2" charset="2"/>
              <a:buChar char="l"/>
            </a:pPr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buFont typeface="Wingdings" pitchFamily="2" charset="2"/>
              <a:buChar char="l"/>
            </a:pP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buFont typeface="Wingdings" pitchFamily="2" charset="2"/>
              <a:buChar char="l"/>
            </a:pPr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ja-JP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buFont typeface="Wingdings" pitchFamily="2" charset="2"/>
              <a:buChar char="l"/>
            </a:pPr>
            <a:endParaRPr lang="en-US" altLang="ja-JP" sz="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1200" dirty="0" smtClean="0"/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r>
              <a:rPr lang="en-US" altLang="ja-JP" sz="1200" dirty="0" smtClean="0"/>
              <a:t> </a:t>
            </a:r>
            <a:r>
              <a:rPr lang="en-US" altLang="ja-JP" sz="1400" dirty="0" smtClean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85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歳を越えたあたりから、中重度者の割合が増加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中重度者</a:t>
            </a:r>
            <a:r>
              <a:rPr lang="ja-JP" altLang="ja-JP" sz="1200" dirty="0"/>
              <a:t>の増加は、看取りニーズの増加にもつながる。</a:t>
            </a:r>
            <a:endParaRPr lang="en-US" altLang="ja-JP" sz="1200" dirty="0"/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1200" u="sng" dirty="0" smtClean="0"/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12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12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12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12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12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endParaRPr lang="en-US" altLang="ja-JP" sz="6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死亡者数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ピークは、</a:t>
            </a:r>
            <a:r>
              <a:rPr lang="en-US" altLang="ja-JP" sz="1200" dirty="0" smtClean="0"/>
              <a:t>2040</a:t>
            </a:r>
            <a:r>
              <a:rPr lang="ja-JP" altLang="ja-JP" sz="1200" dirty="0" smtClean="0"/>
              <a:t>年頃であり、</a:t>
            </a:r>
            <a:r>
              <a:rPr lang="en-US" altLang="ja-JP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2040</a:t>
            </a:r>
            <a:r>
              <a:rPr lang="ja-JP" altLang="ja-JP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ja-JP" altLang="ja-JP" sz="1200" dirty="0" smtClean="0"/>
              <a:t>に向けた課題は、</a:t>
            </a:r>
            <a:r>
              <a:rPr lang="ja-JP" altLang="ja-JP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「いかにして団塊の世代を看取るか」</a:t>
            </a:r>
            <a:r>
              <a:rPr lang="ja-JP" altLang="ja-JP" sz="1200" dirty="0" smtClean="0"/>
              <a:t>に集約。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スライド番号プレースホルダ 18"/>
          <p:cNvSpPr>
            <a:spLocks noGrp="1"/>
          </p:cNvSpPr>
          <p:nvPr>
            <p:ph type="sldNum" sz="quarter" idx="12"/>
          </p:nvPr>
        </p:nvSpPr>
        <p:spPr>
          <a:xfrm>
            <a:off x="6997700" y="6875053"/>
            <a:ext cx="2133600" cy="387185"/>
          </a:xfrm>
        </p:spPr>
        <p:txBody>
          <a:bodyPr/>
          <a:lstStyle/>
          <a:p>
            <a:fld id="{701130A7-D062-4AE9-9AAD-FDDDC8CEC72B}" type="slidenum">
              <a:rPr kumimoji="1" lang="ja-JP" altLang="en-US" smtClean="0">
                <a:solidFill>
                  <a:schemeClr val="tx1"/>
                </a:solidFill>
              </a:rPr>
              <a:pPr/>
              <a:t>3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52570" y="1836420"/>
            <a:ext cx="2890810" cy="1831599"/>
            <a:chOff x="427113" y="1967113"/>
            <a:chExt cx="3757894" cy="2245324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532654" y="1967113"/>
              <a:ext cx="3652353" cy="2113694"/>
              <a:chOff x="326458" y="1844680"/>
              <a:chExt cx="4046899" cy="2342025"/>
            </a:xfrm>
          </p:grpSpPr>
          <p:pic>
            <p:nvPicPr>
              <p:cNvPr id="24" name="図 23"/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6458" y="1844680"/>
                <a:ext cx="4003495" cy="2323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2" name="角丸四角形 21"/>
              <p:cNvSpPr>
                <a:spLocks noChangeArrowheads="1"/>
              </p:cNvSpPr>
              <p:nvPr/>
            </p:nvSpPr>
            <p:spPr bwMode="auto">
              <a:xfrm rot="19094220">
                <a:off x="2044994" y="2390403"/>
                <a:ext cx="2328363" cy="585471"/>
              </a:xfrm>
              <a:prstGeom prst="roundRect">
                <a:avLst>
                  <a:gd name="adj" fmla="val 50000"/>
                </a:avLst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74295" tIns="8890" rIns="74295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3" name="角丸四角形 22"/>
              <p:cNvSpPr>
                <a:spLocks noChangeArrowheads="1"/>
              </p:cNvSpPr>
              <p:nvPr/>
            </p:nvSpPr>
            <p:spPr bwMode="auto">
              <a:xfrm>
                <a:off x="2241525" y="3839360"/>
                <a:ext cx="1837418" cy="347345"/>
              </a:xfrm>
              <a:prstGeom prst="roundRect">
                <a:avLst>
                  <a:gd name="adj" fmla="val 50000"/>
                </a:avLst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74295" tIns="8890" rIns="74295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8" name="正方形/長方形 7"/>
            <p:cNvSpPr/>
            <p:nvPr/>
          </p:nvSpPr>
          <p:spPr>
            <a:xfrm>
              <a:off x="427113" y="4004923"/>
              <a:ext cx="906877" cy="2075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500" dirty="0">
                  <a:latin typeface="Century" pitchFamily="18" charset="0"/>
                  <a:ea typeface="HG丸ｺﾞｼｯｸM-PRO" pitchFamily="50" charset="-128"/>
                  <a:cs typeface="Angsana New" pitchFamily="18" charset="-34"/>
                </a:rPr>
                <a:t>資料）厚生労働省</a:t>
              </a:r>
              <a:endParaRPr lang="ja-JP" altLang="en-US" sz="500" dirty="0">
                <a:latin typeface="Century" pitchFamily="18" charset="0"/>
                <a:ea typeface="HG丸ｺﾞｼｯｸM-PRO" pitchFamily="50" charset="-128"/>
                <a:cs typeface="Angsana New" pitchFamily="18" charset="-34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443259" y="4149957"/>
            <a:ext cx="3697905" cy="1728159"/>
            <a:chOff x="4481790" y="1739156"/>
            <a:chExt cx="3895462" cy="1937766"/>
          </a:xfrm>
        </p:grpSpPr>
        <p:sp>
          <p:nvSpPr>
            <p:cNvPr id="6145" name="Rectangle 1"/>
            <p:cNvSpPr>
              <a:spLocks noChangeArrowheads="1"/>
            </p:cNvSpPr>
            <p:nvPr/>
          </p:nvSpPr>
          <p:spPr bwMode="auto">
            <a:xfrm>
              <a:off x="4542978" y="3504201"/>
              <a:ext cx="3834274" cy="172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500">
                  <a:latin typeface="Century" pitchFamily="18" charset="0"/>
                  <a:ea typeface="HG丸ｺﾞｼｯｸM-PRO" pitchFamily="50" charset="-128"/>
                  <a:cs typeface="Angsana New" pitchFamily="18" charset="-34"/>
                </a:rPr>
                <a:t>資料）認定者数：介護給付費実態調査（</a:t>
              </a:r>
              <a:r>
                <a:rPr lang="en-US" altLang="zh-TW" sz="500">
                  <a:latin typeface="Century" pitchFamily="18" charset="0"/>
                  <a:ea typeface="HG丸ｺﾞｼｯｸM-PRO" pitchFamily="50" charset="-128"/>
                  <a:cs typeface="Angsana New" pitchFamily="18" charset="-34"/>
                </a:rPr>
                <a:t>H26.12</a:t>
              </a:r>
              <a:r>
                <a:rPr lang="zh-TW" altLang="en-US" sz="500">
                  <a:latin typeface="Century" pitchFamily="18" charset="0"/>
                  <a:ea typeface="HG丸ｺﾞｼｯｸM-PRO" pitchFamily="50" charset="-128"/>
                  <a:cs typeface="Angsana New" pitchFamily="18" charset="-34"/>
                </a:rPr>
                <a:t>）、年齢区分別人口：住民基本台帳年齢階級別人口（</a:t>
              </a:r>
              <a:r>
                <a:rPr lang="en-US" altLang="zh-TW" sz="500">
                  <a:latin typeface="Century" pitchFamily="18" charset="0"/>
                  <a:ea typeface="HG丸ｺﾞｼｯｸM-PRO" pitchFamily="50" charset="-128"/>
                  <a:cs typeface="Angsana New" pitchFamily="18" charset="-34"/>
                </a:rPr>
                <a:t>H27.1.1</a:t>
              </a:r>
              <a:r>
                <a:rPr lang="zh-TW" altLang="en-US" sz="500">
                  <a:latin typeface="Century" pitchFamily="18" charset="0"/>
                  <a:ea typeface="HG丸ｺﾞｼｯｸM-PRO" pitchFamily="50" charset="-128"/>
                  <a:cs typeface="Angsana New" pitchFamily="18" charset="-34"/>
                </a:rPr>
                <a:t>）</a:t>
              </a:r>
              <a:endParaRPr kumimoji="1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pic>
          <p:nvPicPr>
            <p:cNvPr id="26" name="図 25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1790" y="1739156"/>
              <a:ext cx="3788524" cy="1802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テキスト ボックス 20"/>
          <p:cNvSpPr txBox="1"/>
          <p:nvPr/>
        </p:nvSpPr>
        <p:spPr>
          <a:xfrm>
            <a:off x="4747769" y="845752"/>
            <a:ext cx="4148898" cy="4086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pc="-1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en-US" altLang="ja-JP" dirty="0"/>
              <a:t>2040</a:t>
            </a:r>
            <a:r>
              <a:rPr lang="ja-JP" altLang="en-US" dirty="0"/>
              <a:t>年に向けた「前向きな視点」</a:t>
            </a:r>
            <a:endParaRPr lang="en-US" altLang="ja-JP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73169" y="1300070"/>
            <a:ext cx="4159818" cy="59195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発想を転換する絶好の機会ととらえる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「いかにして需要</a:t>
            </a:r>
            <a:r>
              <a:rPr lang="ja-JP" altLang="en-US" sz="1200" dirty="0"/>
              <a:t>増加のスピードを</a:t>
            </a:r>
            <a:r>
              <a:rPr lang="ja-JP" altLang="en-US" sz="1200" dirty="0" smtClean="0"/>
              <a:t>減速</a:t>
            </a:r>
            <a:r>
              <a:rPr lang="ja-JP" altLang="en-US" sz="1200" dirty="0"/>
              <a:t>させられ</a:t>
            </a:r>
            <a:r>
              <a:rPr lang="ja-JP" altLang="en-US" sz="1200" dirty="0" smtClean="0"/>
              <a:t>るか</a:t>
            </a:r>
            <a:r>
              <a:rPr lang="ja-JP" altLang="en-US" sz="1200" dirty="0"/>
              <a:t>」、「現在の人材でどこまで生産性を</a:t>
            </a:r>
            <a:r>
              <a:rPr lang="ja-JP" altLang="en-US" sz="1200" dirty="0" smtClean="0"/>
              <a:t>高め、</a:t>
            </a:r>
            <a:r>
              <a:rPr lang="ja-JP" altLang="en-US" sz="1200" dirty="0"/>
              <a:t>効率的に効果の高いケアシステムを作れるか」と</a:t>
            </a:r>
            <a:r>
              <a:rPr lang="ja-JP" altLang="en-US" sz="1200" dirty="0" smtClean="0"/>
              <a:t>いう視点で、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従来の手法や体制の見直し</a:t>
            </a:r>
            <a:r>
              <a:rPr lang="ja-JP" altLang="en-US" sz="1200" dirty="0"/>
              <a:t>が不可欠。「量的な対応」以上に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「質的な変化」</a:t>
            </a:r>
            <a:r>
              <a:rPr lang="ja-JP" altLang="en-US" sz="1200" dirty="0"/>
              <a:t>が求められる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ja-JP" sz="1600" u="sng" dirty="0" err="1">
                <a:latin typeface="HGP創英角ｺﾞｼｯｸUB" pitchFamily="50" charset="-128"/>
                <a:ea typeface="HGP創英角ｺﾞｼｯｸUB" pitchFamily="50" charset="-128"/>
              </a:rPr>
              <a:t>人材に対する考え方の変化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専門職不足には</a:t>
            </a:r>
            <a:r>
              <a:rPr lang="ja-JP" altLang="en-US" sz="1200" dirty="0"/>
              <a:t>、医療介護人材の機能整理を進めるべき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「</a:t>
            </a:r>
            <a:r>
              <a:rPr lang="ja-JP" altLang="en-US" sz="1200" dirty="0"/>
              <a:t>技術の向上」「生産性の向上」の観点から、より良い職場環境の形成、チームケアに必要な高い専門性をもつ職員の役割、機能の明確化により、専門職が能力向上を続け、仕事を</a:t>
            </a:r>
            <a:r>
              <a:rPr lang="ja-JP" altLang="en-US" sz="1200" dirty="0" smtClean="0"/>
              <a:t>続ける動機づけ</a:t>
            </a:r>
            <a:r>
              <a:rPr lang="ja-JP" altLang="en-US" sz="1200" dirty="0"/>
              <a:t>になる取組を進めるべき。</a:t>
            </a: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地域</a:t>
            </a:r>
            <a:r>
              <a:rPr lang="ja-JP" altLang="en-US" sz="1200" dirty="0"/>
              <a:t>活動への積極的支援やセルフマネジメントの推進、セルフマネジメントに必要な知識・情報の提供を担う専門職の関与が求められる。専門職によるサービス提供は、「一対一」が</a:t>
            </a:r>
            <a:r>
              <a:rPr lang="ja-JP" altLang="en-US" sz="1200" dirty="0" smtClean="0"/>
              <a:t>基本だったが</a:t>
            </a:r>
            <a:r>
              <a:rPr lang="ja-JP" altLang="en-US" sz="1200" dirty="0"/>
              <a:t>、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「一対多</a:t>
            </a:r>
            <a:r>
              <a:rPr lang="ja-JP" altLang="en-US" sz="1400" dirty="0" smtClean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</a:t>
            </a:r>
            <a:r>
              <a:rPr lang="ja-JP" altLang="en-US" sz="1200" dirty="0" smtClean="0"/>
              <a:t>も</a:t>
            </a:r>
            <a:r>
              <a:rPr lang="ja-JP" altLang="en-US" sz="1200" dirty="0"/>
              <a:t>目指すべき。</a:t>
            </a: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介護</a:t>
            </a:r>
            <a:r>
              <a:rPr lang="ja-JP" altLang="en-US" sz="1200" dirty="0"/>
              <a:t>サービス現場</a:t>
            </a:r>
            <a:r>
              <a:rPr lang="ja-JP" altLang="en-US" sz="1200" dirty="0" smtClean="0"/>
              <a:t>で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「支え手側」「受け手側」と認識されていた関係性の変化</a:t>
            </a:r>
            <a:r>
              <a:rPr lang="ja-JP" altLang="en-US" sz="1200" dirty="0" smtClean="0"/>
              <a:t>や、地域</a:t>
            </a:r>
            <a:r>
              <a:rPr lang="ja-JP" altLang="en-US" sz="1200" dirty="0"/>
              <a:t>での生活</a:t>
            </a:r>
            <a:r>
              <a:rPr lang="ja-JP" altLang="en-US" sz="1200" dirty="0" smtClean="0"/>
              <a:t>を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サービスだけで支える発想自体からの脱却</a:t>
            </a:r>
            <a:r>
              <a:rPr lang="ja-JP" altLang="en-US" sz="1200" dirty="0"/>
              <a:t>も求められる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600" u="sng" dirty="0">
                <a:latin typeface="HGP創英角ｺﾞｼｯｸUB" pitchFamily="50" charset="-128"/>
                <a:ea typeface="HGP創英角ｺﾞｼｯｸUB" pitchFamily="50" charset="-128"/>
              </a:rPr>
              <a:t>2040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年に向けて求められる４つの取組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以上のような</a:t>
            </a:r>
            <a:r>
              <a:rPr lang="en-US" altLang="ja-JP" sz="1200" dirty="0" err="1" smtClean="0"/>
              <a:t>前向きな視点と取組を前提</a:t>
            </a:r>
            <a:r>
              <a:rPr lang="ja-JP" altLang="en-US" sz="1200" dirty="0" smtClean="0"/>
              <a:t>に</a:t>
            </a:r>
            <a:r>
              <a:rPr lang="en-US" altLang="ja-JP" sz="1200" dirty="0" smtClean="0"/>
              <a:t>、</a:t>
            </a:r>
            <a:r>
              <a:rPr lang="en-US" altLang="ja-JP" sz="1200" dirty="0"/>
              <a:t>2040</a:t>
            </a:r>
            <a:r>
              <a:rPr lang="en-US" altLang="ja-JP" sz="1200" dirty="0" smtClean="0"/>
              <a:t>年に向けて、</a:t>
            </a:r>
            <a:r>
              <a:rPr lang="ja-JP" altLang="en-US" sz="1200" dirty="0" smtClean="0"/>
              <a:t>以下４つの取組が求められる。</a:t>
            </a:r>
            <a:endParaRPr lang="en-US" altLang="ja-JP" sz="1200" dirty="0"/>
          </a:p>
          <a:p>
            <a:pPr>
              <a:lnSpc>
                <a:spcPts val="1300"/>
              </a:lnSpc>
              <a:spcAft>
                <a:spcPts val="100"/>
              </a:spcAft>
            </a:pP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①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「尊厳」と「自立支援」を守る「予防」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P3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参照）</a:t>
            </a:r>
            <a:endParaRPr lang="ja-JP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300"/>
              </a:lnSpc>
              <a:spcAft>
                <a:spcPts val="100"/>
              </a:spcAft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②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中重度者を地域で支える仕組みの構築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P4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参照）</a:t>
            </a:r>
            <a:endParaRPr lang="ja-JP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300"/>
              </a:lnSpc>
              <a:spcAft>
                <a:spcPts val="100"/>
              </a:spcAft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③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サービス事業者の生産性向上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P5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参照）</a:t>
            </a:r>
            <a:endParaRPr lang="ja-JP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300"/>
              </a:lnSpc>
              <a:spcAft>
                <a:spcPts val="100"/>
              </a:spcAft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④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市町村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・保険者</a:t>
            </a:r>
            <a:r>
              <a:rPr lang="ja-JP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に</a:t>
            </a:r>
            <a:r>
              <a:rPr lang="ja-JP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よる地域マネジメント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P6</a:t>
            </a:r>
            <a:r>
              <a:rPr lang="ja-JP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、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参照）</a:t>
            </a:r>
            <a:endParaRPr lang="ja-JP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spcAft>
                <a:spcPts val="100"/>
              </a:spcAft>
            </a:pPr>
            <a:endParaRPr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5830" y="341694"/>
            <a:ext cx="8705850" cy="400110"/>
          </a:xfrm>
          <a:prstGeom prst="rect">
            <a:avLst/>
          </a:prstGeom>
          <a:ln w="222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en-US" altLang="ja-JP" sz="2000" b="1"/>
              <a:t>2040</a:t>
            </a:r>
            <a:r>
              <a:rPr lang="ja-JP" altLang="en-US" sz="2000" b="1"/>
              <a:t>年に向けた地域包括ケアシステム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4764" y="11575"/>
            <a:ext cx="853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＜</a:t>
            </a:r>
            <a:r>
              <a:rPr kumimoji="1" lang="ja-JP" altLang="en-US" sz="900" dirty="0" smtClean="0"/>
              <a:t>地域包括ケア研究会報告書＞－</a:t>
            </a:r>
            <a:r>
              <a:rPr kumimoji="1" lang="en-US" altLang="ja-JP" sz="900" dirty="0" smtClean="0"/>
              <a:t>2040</a:t>
            </a:r>
            <a:r>
              <a:rPr kumimoji="1" lang="ja-JP" altLang="en-US" sz="900" dirty="0" smtClean="0"/>
              <a:t>年に向けた挑戦</a:t>
            </a:r>
            <a:r>
              <a:rPr lang="ja-JP" altLang="en-US" sz="900" dirty="0" smtClean="0"/>
              <a:t>－</a:t>
            </a:r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概要版</a:t>
            </a:r>
            <a:r>
              <a:rPr lang="en-US" altLang="ja-JP" sz="900" b="1" dirty="0" smtClean="0"/>
              <a:t>】</a:t>
            </a:r>
          </a:p>
          <a:p>
            <a:r>
              <a:rPr lang="ja-JP" altLang="en-US" sz="900" dirty="0" smtClean="0"/>
              <a:t> 地域包括ケアシステム構築に向けた制度及びサ－ビスのあり方に関する研究事業  平成</a:t>
            </a:r>
            <a:r>
              <a:rPr lang="en-US" altLang="ja-JP" sz="900" dirty="0" smtClean="0"/>
              <a:t>28</a:t>
            </a:r>
            <a:r>
              <a:rPr lang="ja-JP" altLang="en-US" sz="900" dirty="0" smtClean="0"/>
              <a:t>年度厚生労働省老人保健健康増進等事業、</a:t>
            </a:r>
            <a:r>
              <a:rPr lang="en-US" altLang="ja-JP" sz="900" dirty="0" smtClean="0"/>
              <a:t>2017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185830" y="341694"/>
            <a:ext cx="8705850" cy="400110"/>
          </a:xfrm>
          <a:prstGeom prst="rect">
            <a:avLst/>
          </a:prstGeom>
          <a:ln w="2222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en-US" altLang="ja-JP" sz="2000" b="1"/>
              <a:t>2040</a:t>
            </a:r>
            <a:r>
              <a:rPr lang="ja-JP" altLang="en-US" sz="2000" b="1"/>
              <a:t>年に向けた地域包括ケアシステム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4764" y="11575"/>
            <a:ext cx="853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＜</a:t>
            </a:r>
            <a:r>
              <a:rPr kumimoji="1" lang="ja-JP" altLang="en-US" sz="900" dirty="0" smtClean="0"/>
              <a:t>地域包括ケア研究会報告書＞－</a:t>
            </a:r>
            <a:r>
              <a:rPr kumimoji="1" lang="en-US" altLang="ja-JP" sz="900" dirty="0" smtClean="0"/>
              <a:t>2040</a:t>
            </a:r>
            <a:r>
              <a:rPr kumimoji="1" lang="ja-JP" altLang="en-US" sz="900" dirty="0" smtClean="0"/>
              <a:t>年に向けた挑戦</a:t>
            </a:r>
            <a:r>
              <a:rPr lang="ja-JP" altLang="en-US" sz="900" dirty="0" smtClean="0"/>
              <a:t>－</a:t>
            </a:r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概要版</a:t>
            </a:r>
            <a:r>
              <a:rPr lang="en-US" altLang="ja-JP" sz="900" b="1" dirty="0" smtClean="0"/>
              <a:t>】</a:t>
            </a:r>
          </a:p>
          <a:p>
            <a:r>
              <a:rPr lang="ja-JP" altLang="en-US" sz="900" dirty="0" smtClean="0"/>
              <a:t> 地域包括ケアシステム構築に向けた制度及びサ－ビスのあり方に関する研究事業  平成</a:t>
            </a:r>
            <a:r>
              <a:rPr lang="en-US" altLang="ja-JP" sz="900" dirty="0" smtClean="0"/>
              <a:t>28</a:t>
            </a:r>
            <a:r>
              <a:rPr lang="ja-JP" altLang="en-US" sz="900" dirty="0" smtClean="0"/>
              <a:t>年度厚生労働省老人保健健康増進等事業、</a:t>
            </a:r>
            <a:r>
              <a:rPr lang="en-US" altLang="ja-JP" sz="900" dirty="0" smtClean="0"/>
              <a:t>2017</a:t>
            </a:r>
            <a:endParaRPr kumimoji="1" lang="ja-JP" altLang="en-US" sz="9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219" y="4927625"/>
            <a:ext cx="4396257" cy="16850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en-US" altLang="ja-JP" sz="1600" u="sng" dirty="0" smtClean="0">
                <a:latin typeface="HGP創英角ｺﾞｼｯｸUB" pitchFamily="50" charset="-128"/>
                <a:ea typeface="HGP創英角ｺﾞｼｯｸUB" pitchFamily="50" charset="-128"/>
              </a:rPr>
              <a:t>2040</a:t>
            </a:r>
            <a:r>
              <a:rPr lang="ja-JP" altLang="en-US" sz="1600" u="sng" dirty="0" smtClean="0">
                <a:latin typeface="HGP創英角ｺﾞｼｯｸUB" pitchFamily="50" charset="-128"/>
                <a:ea typeface="HGP創英角ｺﾞｼｯｸUB" pitchFamily="50" charset="-128"/>
              </a:rPr>
              <a:t>年に向けて予防はさらに重要なテーマに</a:t>
            </a:r>
            <a:endParaRPr lang="en-US" altLang="ja-JP" sz="1600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 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介護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予防</a:t>
            </a:r>
            <a:r>
              <a:rPr lang="ja-JP" altLang="en-US" sz="1200" dirty="0" smtClean="0"/>
              <a:t>は、「高齢者が要介護状態になることをできる限り防ぐ（遅らせる）こと、要介護状態でも悪化をできる限り防ぐこと」と定義され、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一次予防～三次予防</a:t>
            </a:r>
            <a:r>
              <a:rPr lang="ja-JP" altLang="en-US" sz="1200" dirty="0" smtClean="0"/>
              <a:t>に分けて整理されてきた。</a:t>
            </a: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要支援</a:t>
            </a:r>
            <a:r>
              <a:rPr lang="ja-JP" altLang="en-US" sz="1200" dirty="0"/>
              <a:t>・要介護状態にある高齢者の重度化を遅らせる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三次予防</a:t>
            </a:r>
            <a:r>
              <a:rPr lang="ja-JP" altLang="en-US" sz="1200" dirty="0" smtClean="0"/>
              <a:t>には、</a:t>
            </a:r>
            <a:r>
              <a:rPr lang="ja-JP" altLang="en-US" sz="1200" dirty="0"/>
              <a:t>多職種連携をベースとした</a:t>
            </a:r>
            <a:r>
              <a:rPr lang="ja-JP" altLang="en-US" sz="1200" dirty="0" smtClean="0"/>
              <a:t>チームケアが不可欠。</a:t>
            </a:r>
            <a:endParaRPr lang="ja-JP" altLang="en-US" sz="1200" dirty="0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>
          <a:xfrm>
            <a:off x="6997700" y="6875053"/>
            <a:ext cx="2133600" cy="387185"/>
          </a:xfrm>
        </p:spPr>
        <p:txBody>
          <a:bodyPr/>
          <a:lstStyle/>
          <a:p>
            <a:fld id="{701130A7-D062-4AE9-9AAD-FDDDC8CEC72B}" type="slidenum">
              <a:rPr kumimoji="1" lang="ja-JP" altLang="en-US" smtClean="0">
                <a:solidFill>
                  <a:schemeClr val="tx1"/>
                </a:solidFill>
              </a:rPr>
              <a:pPr/>
              <a:t>4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3843" y="1297274"/>
            <a:ext cx="6375400" cy="365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182832" y="844914"/>
            <a:ext cx="8696886" cy="4086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「予防」の強化と「もうひとつの予防」</a:t>
            </a:r>
            <a:endParaRPr lang="en-US" altLang="ja-JP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6218" y="1382402"/>
            <a:ext cx="2296800" cy="34855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600" u="sng" dirty="0" smtClean="0">
                <a:latin typeface="HGP創英角ｺﾞｼｯｸUB" pitchFamily="50" charset="-128"/>
                <a:ea typeface="HGP創英角ｺﾞｼｯｸUB" pitchFamily="50" charset="-128"/>
              </a:rPr>
              <a:t>「尊厳」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と</a:t>
            </a:r>
            <a:r>
              <a:rPr lang="ja-JP" altLang="en-US" sz="1600" u="sng" dirty="0" smtClean="0">
                <a:latin typeface="HGP創英角ｺﾞｼｯｸUB" pitchFamily="50" charset="-128"/>
                <a:ea typeface="HGP創英角ｺﾞｼｯｸUB" pitchFamily="50" charset="-128"/>
              </a:rPr>
              <a:t>「自立支援」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「高齢者介護・自立支援システム研究会</a:t>
            </a:r>
            <a:r>
              <a:rPr lang="ja-JP" altLang="en-US" sz="1200" dirty="0"/>
              <a:t>（</a:t>
            </a:r>
            <a:r>
              <a:rPr lang="en-US" altLang="ja-JP" sz="1200" dirty="0"/>
              <a:t>1994</a:t>
            </a:r>
            <a:r>
              <a:rPr lang="ja-JP" altLang="en-US" sz="1200" dirty="0"/>
              <a:t>年）</a:t>
            </a:r>
            <a:r>
              <a:rPr lang="ja-JP" altLang="ja-JP" sz="1200" dirty="0"/>
              <a:t>」</a:t>
            </a:r>
            <a:r>
              <a:rPr lang="ja-JP" altLang="en-US" sz="1200" dirty="0"/>
              <a:t>や</a:t>
            </a:r>
            <a:r>
              <a:rPr lang="ja-JP" altLang="ja-JP" sz="1200" dirty="0"/>
              <a:t>「高齢者介護研究会</a:t>
            </a:r>
            <a:r>
              <a:rPr lang="ja-JP" altLang="en-US" sz="1200" dirty="0"/>
              <a:t>（</a:t>
            </a:r>
            <a:r>
              <a:rPr lang="en-US" altLang="ja-JP" sz="1200" dirty="0"/>
              <a:t>2003</a:t>
            </a:r>
            <a:r>
              <a:rPr lang="ja-JP" altLang="en-US" sz="1200" dirty="0"/>
              <a:t>年） </a:t>
            </a:r>
            <a:r>
              <a:rPr lang="ja-JP" altLang="ja-JP" sz="1200" dirty="0"/>
              <a:t>」では、高齢者の「尊厳の保持」</a:t>
            </a:r>
            <a:r>
              <a:rPr lang="ja-JP" altLang="en-US" sz="1200" dirty="0"/>
              <a:t>と「自立支援」の</a:t>
            </a:r>
            <a:r>
              <a:rPr lang="ja-JP" altLang="ja-JP" sz="1200" dirty="0"/>
              <a:t>具体的な手法として「予防」や「リハビリテーション」を指摘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「尊厳」と「自立支援」は、地域共生社会実現が社会の目的として明示される中、障害者や子育てしながら地域で働く人にも共通する価値観。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/>
              <a:t>2040</a:t>
            </a:r>
            <a:r>
              <a:rPr lang="ja-JP" altLang="en-US" sz="1200" dirty="0"/>
              <a:t>年に向けた地域包括ケアシステムの最終目的は、本人</a:t>
            </a:r>
            <a:r>
              <a:rPr lang="ja-JP" altLang="en-US" sz="1200" dirty="0" smtClean="0"/>
              <a:t>の意思</a:t>
            </a:r>
            <a:r>
              <a:rPr lang="ja-JP" altLang="en-US" sz="1200" dirty="0"/>
              <a:t>に基づく生活への支援。</a:t>
            </a: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endParaRPr lang="en-US" altLang="ja-JP" sz="1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7875" y="344893"/>
            <a:ext cx="8705850" cy="400110"/>
          </a:xfrm>
          <a:prstGeom prst="rect">
            <a:avLst/>
          </a:prstGeom>
          <a:ln w="222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ja-JP" altLang="en-US" sz="2000" b="1" dirty="0"/>
              <a:t>「尊厳」と「自立支援」を守る「予防」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35999" y="4912391"/>
            <a:ext cx="4383910" cy="23160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ja-JP" sz="1600" u="sng" dirty="0" smtClean="0">
                <a:latin typeface="HGP創英角ｺﾞｼｯｸUB" pitchFamily="50" charset="-128"/>
                <a:ea typeface="HGP創英角ｺﾞｼｯｸUB" pitchFamily="50" charset="-128"/>
              </a:rPr>
              <a:t>もうひとつの予防：「地域でつながる」</a:t>
            </a:r>
            <a:endParaRPr lang="en-US" altLang="ja-JP" sz="1600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 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もうひとつの予防」</a:t>
            </a:r>
            <a:r>
              <a:rPr lang="ja-JP" altLang="en-US" sz="1200" dirty="0"/>
              <a:t>として、</a:t>
            </a:r>
            <a:r>
              <a:rPr lang="ja-JP" altLang="en-US" sz="1200" dirty="0" smtClean="0"/>
              <a:t>地域で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つながる」</a:t>
            </a:r>
            <a:r>
              <a:rPr lang="ja-JP" altLang="en-US" sz="1200" dirty="0"/>
              <a:t>状態に向けた支援も</a:t>
            </a:r>
            <a:r>
              <a:rPr lang="ja-JP" altLang="en-US" sz="1200" dirty="0" smtClean="0"/>
              <a:t>重要なテーマ。</a:t>
            </a:r>
            <a:r>
              <a:rPr lang="en-US" altLang="ja-JP" sz="1200" dirty="0" err="1"/>
              <a:t>一人ひとりが「地域でつながる」姿は</a:t>
            </a:r>
            <a:r>
              <a:rPr lang="en-US" altLang="ja-JP" sz="1200" dirty="0" smtClean="0"/>
              <a:t>、「</a:t>
            </a:r>
            <a:r>
              <a:rPr lang="en-US" altLang="ja-JP" sz="1200" dirty="0" err="1"/>
              <a:t>虚弱化」と「重度化」</a:t>
            </a:r>
            <a:r>
              <a:rPr lang="en-US" altLang="ja-JP" sz="1200" dirty="0" err="1" smtClean="0"/>
              <a:t>を遅らせる取組の前提であ</a:t>
            </a:r>
            <a:r>
              <a:rPr lang="ja-JP" altLang="en-US" sz="1200" dirty="0" smtClean="0"/>
              <a:t>り、介護</a:t>
            </a:r>
            <a:r>
              <a:rPr lang="ja-JP" altLang="en-US" sz="1200" dirty="0"/>
              <a:t>予防推進に不可欠。</a:t>
            </a:r>
          </a:p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en-US" sz="1600" u="sng" spc="-130" dirty="0">
                <a:latin typeface="HGP創英角ｺﾞｼｯｸUB" pitchFamily="50" charset="-128"/>
                <a:ea typeface="HGP創英角ｺﾞｼｯｸUB" pitchFamily="50" charset="-128"/>
              </a:rPr>
              <a:t>地域環境</a:t>
            </a:r>
            <a:r>
              <a:rPr lang="ja-JP" altLang="en-US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」 「</a:t>
            </a:r>
            <a:r>
              <a:rPr lang="ja-JP" altLang="en-US" sz="1600" u="sng" spc="-130" dirty="0">
                <a:latin typeface="HGP創英角ｺﾞｼｯｸUB" pitchFamily="50" charset="-128"/>
                <a:ea typeface="HGP創英角ｺﾞｼｯｸUB" pitchFamily="50" charset="-128"/>
              </a:rPr>
              <a:t>社会環境</a:t>
            </a:r>
            <a:r>
              <a:rPr lang="ja-JP" altLang="en-US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」 の</a:t>
            </a:r>
            <a:r>
              <a:rPr lang="ja-JP" altLang="en-US" sz="1600" u="sng" spc="-130" dirty="0">
                <a:latin typeface="HGP創英角ｺﾞｼｯｸUB" pitchFamily="50" charset="-128"/>
                <a:ea typeface="HGP創英角ｺﾞｼｯｸUB" pitchFamily="50" charset="-128"/>
              </a:rPr>
              <a:t>整備・</a:t>
            </a:r>
            <a:r>
              <a:rPr lang="ja-JP" altLang="en-US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改善 </a:t>
            </a:r>
            <a:r>
              <a:rPr lang="en-US" altLang="ja-JP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〈</a:t>
            </a:r>
            <a:r>
              <a:rPr lang="ja-JP" altLang="en-US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ゼロ</a:t>
            </a:r>
            <a:r>
              <a:rPr lang="ja-JP" altLang="en-US" sz="1600" u="sng" spc="-130" dirty="0">
                <a:latin typeface="HGP創英角ｺﾞｼｯｸUB" pitchFamily="50" charset="-128"/>
                <a:ea typeface="HGP創英角ｺﾞｼｯｸUB" pitchFamily="50" charset="-128"/>
              </a:rPr>
              <a:t>次</a:t>
            </a:r>
            <a:r>
              <a:rPr lang="ja-JP" altLang="en-US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予防</a:t>
            </a:r>
            <a:r>
              <a:rPr lang="en-US" altLang="ja-JP" sz="1600" u="sng" spc="-130" dirty="0" smtClean="0">
                <a:latin typeface="HGP創英角ｺﾞｼｯｸUB" pitchFamily="50" charset="-128"/>
                <a:ea typeface="HGP創英角ｺﾞｼｯｸUB" pitchFamily="50" charset="-128"/>
              </a:rPr>
              <a:t>〉</a:t>
            </a: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地域環境や社会環境の整備・改善により、本人が動機づけられる場合もある</a:t>
            </a:r>
            <a:r>
              <a:rPr lang="ja-JP" altLang="en-US" sz="1200" dirty="0" smtClean="0"/>
              <a:t>。一次～</a:t>
            </a:r>
            <a:r>
              <a:rPr lang="ja-JP" altLang="en-US" sz="1200" dirty="0"/>
              <a:t>三次</a:t>
            </a:r>
            <a:r>
              <a:rPr lang="ja-JP" altLang="en-US" sz="1200" dirty="0" smtClean="0"/>
              <a:t>予防や「</a:t>
            </a:r>
            <a:r>
              <a:rPr lang="ja-JP" altLang="en-US" sz="1200" dirty="0"/>
              <a:t>もうひとつの予防」の前提となるような社会や地域の環境改善を、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「ゼロ次予防」</a:t>
            </a:r>
            <a:r>
              <a:rPr lang="ja-JP" altLang="en-US" sz="1200" dirty="0"/>
              <a:t>として位置付け、取組を推進すべき。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217770" y="4065742"/>
            <a:ext cx="4315694" cy="2424654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215819" y="1057540"/>
            <a:ext cx="4316400" cy="2859957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4640706" y="1057540"/>
            <a:ext cx="4239440" cy="5435850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5089" y="852756"/>
            <a:ext cx="4345200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ja-JP" dirty="0"/>
              <a:t>多様な住まいの</a:t>
            </a:r>
            <a:r>
              <a:rPr lang="ja-JP" altLang="ja-JP" dirty="0" smtClean="0"/>
              <a:t>選択肢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08782" y="852757"/>
            <a:ext cx="4271364" cy="38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/>
              <a:t>在宅医療・介護連携から多職種連携へ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0671" y="1267930"/>
            <a:ext cx="427473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多様化する住まい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とりわけ、医療が</a:t>
            </a:r>
            <a:r>
              <a:rPr lang="ja-JP" altLang="en-US" sz="1200" dirty="0"/>
              <a:t>必要な</a:t>
            </a:r>
            <a:r>
              <a:rPr lang="ja-JP" altLang="en-US" sz="1200" dirty="0" smtClean="0"/>
              <a:t>段階は</a:t>
            </a:r>
            <a:r>
              <a:rPr lang="ja-JP" altLang="en-US" sz="1200" dirty="0"/>
              <a:t>、必要なサービスが</a:t>
            </a:r>
            <a:r>
              <a:rPr lang="ja-JP" altLang="en-US" sz="1200" spc="-50" dirty="0" smtClean="0"/>
              <a:t>組み合わされた、自宅</a:t>
            </a:r>
            <a:r>
              <a:rPr lang="ja-JP" altLang="en-US" sz="1200" spc="-50" dirty="0"/>
              <a:t>以外の</a:t>
            </a:r>
            <a:r>
              <a:rPr lang="ja-JP" altLang="en-US" sz="1200" spc="-50" dirty="0" smtClean="0"/>
              <a:t>住まいの選択肢が示される</a:t>
            </a:r>
            <a:r>
              <a:rPr lang="ja-JP" altLang="en-US" sz="1200" spc="-50" dirty="0"/>
              <a:t>ことが望ましい。</a:t>
            </a:r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コンパクトシティ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と地域包括ケアシステム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 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コンパクトシティ</a:t>
            </a:r>
            <a:r>
              <a:rPr lang="ja-JP" altLang="en-US" sz="1200" dirty="0"/>
              <a:t>施策に取り組む市町村は</a:t>
            </a:r>
            <a:r>
              <a:rPr lang="ja-JP" altLang="en-US" sz="1200" dirty="0" smtClean="0"/>
              <a:t>、</a:t>
            </a:r>
            <a:r>
              <a:rPr lang="en-US" altLang="ja-JP" sz="1200" dirty="0" err="1"/>
              <a:t>都市の将来像や高齢者の居住地、交通網の状況を考慮するなど</a:t>
            </a:r>
            <a:r>
              <a:rPr lang="en-US" altLang="ja-JP" sz="1200" dirty="0"/>
              <a:t>、</a:t>
            </a:r>
            <a:r>
              <a:rPr lang="ja-JP" altLang="en-US" sz="1200" dirty="0" smtClean="0"/>
              <a:t>地域</a:t>
            </a:r>
            <a:r>
              <a:rPr lang="ja-JP" altLang="en-US" sz="1200" dirty="0"/>
              <a:t>包括ケアシステム構築との</a:t>
            </a:r>
            <a:r>
              <a:rPr lang="ja-JP" altLang="en-US" sz="1200" dirty="0" smtClean="0"/>
              <a:t>一体的な検討</a:t>
            </a:r>
            <a:r>
              <a:rPr lang="ja-JP" altLang="en-US" sz="1200" dirty="0"/>
              <a:t>が重要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市町村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の「住まい」に関する取組のアプローチ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ハ</a:t>
            </a:r>
            <a:r>
              <a:rPr lang="ja-JP" altLang="en-US" sz="1200" dirty="0"/>
              <a:t>－</a:t>
            </a:r>
            <a:r>
              <a:rPr lang="ja-JP" altLang="en-US" sz="1200" dirty="0" smtClean="0"/>
              <a:t>ド面が専門の住宅</a:t>
            </a:r>
            <a:r>
              <a:rPr lang="ja-JP" altLang="en-US" sz="1200" dirty="0"/>
              <a:t>担当者からみた地域包括</a:t>
            </a:r>
            <a:r>
              <a:rPr lang="ja-JP" altLang="en-US" sz="1200" spc="-60" dirty="0"/>
              <a:t>ケアシステムは、</a:t>
            </a:r>
            <a:r>
              <a:rPr lang="ja-JP" altLang="en-US" sz="1200" spc="-60" dirty="0" smtClean="0"/>
              <a:t>用語・考え方が異なり</a:t>
            </a:r>
            <a:r>
              <a:rPr lang="ja-JP" altLang="en-US" sz="1200" spc="-60" dirty="0"/>
              <a:t>、</a:t>
            </a:r>
            <a:r>
              <a:rPr lang="ja-JP" altLang="en-US" sz="1200" spc="-60" dirty="0" smtClean="0"/>
              <a:t>ソフト面を含む主体的</a:t>
            </a:r>
            <a:r>
              <a:rPr lang="ja-JP" altLang="en-US" sz="1200" spc="-60" dirty="0"/>
              <a:t>関わりは困難</a:t>
            </a:r>
            <a:r>
              <a:rPr lang="ja-JP" altLang="en-US" sz="1200" spc="-60" dirty="0" smtClean="0"/>
              <a:t>。</a:t>
            </a:r>
            <a:endParaRPr lang="en-US" altLang="ja-JP" sz="1200" spc="-6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住まい</a:t>
            </a:r>
            <a:r>
              <a:rPr lang="ja-JP" altLang="en-US" sz="1200" dirty="0"/>
              <a:t>や住まい方は</a:t>
            </a:r>
            <a:r>
              <a:rPr lang="ja-JP" altLang="en-US" sz="1200" dirty="0" smtClean="0"/>
              <a:t>外部からの介入</a:t>
            </a:r>
            <a:r>
              <a:rPr lang="ja-JP" altLang="en-US" sz="1200" dirty="0"/>
              <a:t>が難しく、介護・福祉側からの</a:t>
            </a:r>
            <a:r>
              <a:rPr lang="ja-JP" altLang="en-US" sz="1200" dirty="0" smtClean="0"/>
              <a:t>アプローチが不可欠</a:t>
            </a:r>
            <a:r>
              <a:rPr lang="ja-JP" altLang="en-US" sz="1200" dirty="0"/>
              <a:t>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15306" y="1255230"/>
            <a:ext cx="4239440" cy="50603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「</a:t>
            </a:r>
            <a:r>
              <a:rPr lang="ja-JP" altLang="en-US" sz="1200" dirty="0"/>
              <a:t>在宅医療」や「在宅介護」、「在宅医療・介護連携」は、医療と介護がバラバラの前提だが、</a:t>
            </a:r>
            <a:r>
              <a:rPr lang="en-US" altLang="ja-JP" sz="1200" dirty="0"/>
              <a:t>2040</a:t>
            </a:r>
            <a:r>
              <a:rPr lang="ja-JP" altLang="en-US" sz="1200" dirty="0"/>
              <a:t>年までに、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多職種連携によるチームケア</a:t>
            </a:r>
            <a:r>
              <a:rPr lang="ja-JP" altLang="en-US" sz="1200" dirty="0" smtClean="0"/>
              <a:t>を一般的</a:t>
            </a:r>
            <a:r>
              <a:rPr lang="ja-JP" altLang="en-US" sz="1200" spc="-100" dirty="0" smtClean="0"/>
              <a:t>な理解として普及</a:t>
            </a:r>
            <a:r>
              <a:rPr lang="ja-JP" altLang="en-US" sz="1200" spc="-100" dirty="0"/>
              <a:t>させるべき。</a:t>
            </a:r>
            <a:endParaRPr lang="en-US" altLang="ja-JP" sz="1200" spc="-100" dirty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連携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・統合のレベル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連携・統合のレベルは、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「連携」「協調」「統合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３段階想定されるが、多く</a:t>
            </a:r>
            <a:r>
              <a:rPr lang="ja-JP" altLang="en-US" sz="1200" dirty="0"/>
              <a:t>の「在宅医療・介護連携」は「連携</a:t>
            </a:r>
            <a:r>
              <a:rPr lang="ja-JP" altLang="en-US" sz="1200" dirty="0" smtClean="0"/>
              <a:t>」であり</a:t>
            </a:r>
            <a:r>
              <a:rPr lang="ja-JP" altLang="en-US" sz="1200" dirty="0"/>
              <a:t>、</a:t>
            </a:r>
            <a:r>
              <a:rPr lang="en-US" altLang="ja-JP" sz="1200" dirty="0"/>
              <a:t>2040</a:t>
            </a:r>
            <a:r>
              <a:rPr lang="ja-JP" altLang="en-US" sz="1200" dirty="0"/>
              <a:t>年までに「協調」または「統合」への移行を目指すべき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多職種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連携の求められる</a:t>
            </a:r>
            <a:r>
              <a:rPr lang="en-US" altLang="ja-JP" sz="1400" u="sng" dirty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en-US" sz="1400" u="sng" dirty="0" err="1">
                <a:latin typeface="HGP創英角ｺﾞｼｯｸUB" pitchFamily="50" charset="-128"/>
                <a:ea typeface="HGP創英角ｺﾞｼｯｸUB" pitchFamily="50" charset="-128"/>
              </a:rPr>
              <a:t>つの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場面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多職種連携の求められる場面は、以下３つに</a:t>
            </a:r>
            <a:r>
              <a:rPr lang="ja-JP" altLang="en-US" sz="1200" dirty="0"/>
              <a:t>整理できるが、</a:t>
            </a:r>
            <a:r>
              <a:rPr lang="en-US" altLang="ja-JP" sz="1200" spc="-100" dirty="0"/>
              <a:t>2040</a:t>
            </a:r>
            <a:r>
              <a:rPr lang="ja-JP" altLang="en-US" sz="1200" spc="-100" dirty="0"/>
              <a:t>年に</a:t>
            </a:r>
            <a:r>
              <a:rPr lang="ja-JP" altLang="en-US" sz="1200" spc="-100" dirty="0" smtClean="0"/>
              <a:t>向けては対象者数と期間の</a:t>
            </a:r>
            <a:r>
              <a:rPr lang="ja-JP" altLang="en-US" sz="1200" spc="-100" dirty="0"/>
              <a:t>視点から</a:t>
            </a:r>
            <a:r>
              <a:rPr lang="ja-JP" altLang="en-US" sz="1200" spc="-100" dirty="0" smtClean="0"/>
              <a:t>②が</a:t>
            </a:r>
            <a:r>
              <a:rPr lang="ja-JP" altLang="en-US" sz="1200" spc="-100" dirty="0"/>
              <a:t>課題の中心。</a:t>
            </a:r>
            <a:endParaRPr lang="en-US" altLang="ja-JP" sz="1200" spc="-100" dirty="0"/>
          </a:p>
          <a:p>
            <a:pPr>
              <a:lnSpc>
                <a:spcPts val="1200"/>
              </a:lnSpc>
              <a:spcAft>
                <a:spcPts val="200"/>
              </a:spcAft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①退院し在宅に戻る際と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急変時以外での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)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入院の際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200"/>
              </a:lnSpc>
              <a:spcAft>
                <a:spcPts val="200"/>
              </a:spcAft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②在宅での日常的な生活（急変時対応を含む）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③人生の最終段階（看取り）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ja-JP" sz="1400" u="sng" dirty="0">
                <a:latin typeface="HGP創英角ｺﾞｼｯｸUB" pitchFamily="50" charset="-128"/>
                <a:ea typeface="HGP創英角ｺﾞｼｯｸUB" pitchFamily="50" charset="-128"/>
              </a:rPr>
              <a:t>多職種連携教育（</a:t>
            </a:r>
            <a:r>
              <a:rPr lang="en-US" altLang="ja-JP" sz="1400" u="sng" dirty="0">
                <a:latin typeface="HGP創英角ｺﾞｼｯｸUB" pitchFamily="50" charset="-128"/>
                <a:ea typeface="HGP創英角ｺﾞｼｯｸUB" pitchFamily="50" charset="-128"/>
              </a:rPr>
              <a:t>IPE</a:t>
            </a:r>
            <a:r>
              <a:rPr lang="ja-JP" altLang="ja-JP" sz="1400" u="sng" dirty="0">
                <a:latin typeface="HGP創英角ｺﾞｼｯｸUB" pitchFamily="50" charset="-128"/>
                <a:ea typeface="HGP創英角ｺﾞｼｯｸUB" pitchFamily="50" charset="-128"/>
              </a:rPr>
              <a:t>）の</a:t>
            </a:r>
            <a:r>
              <a:rPr lang="ja-JP" altLang="ja-JP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必要性</a:t>
            </a:r>
            <a:endParaRPr lang="en-US" altLang="ja-JP" sz="1400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在宅医療・介護連携の推進には、職員の能力開発や意欲の醸成も重要。能力</a:t>
            </a:r>
            <a:r>
              <a:rPr lang="ja-JP" altLang="en-US" sz="1200" dirty="0" smtClean="0"/>
              <a:t>開発は</a:t>
            </a:r>
            <a:r>
              <a:rPr lang="ja-JP" altLang="en-US" sz="1200" dirty="0"/>
              <a:t>、研修会だけでなく、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多職種連携教育（</a:t>
            </a:r>
            <a:r>
              <a:rPr lang="en-US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IPE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r>
              <a:rPr lang="ja-JP" altLang="en-US" sz="1200" dirty="0" smtClean="0"/>
              <a:t>により行われるべき</a:t>
            </a:r>
            <a:r>
              <a:rPr lang="ja-JP" altLang="en-US" sz="1200" dirty="0"/>
              <a:t>。</a:t>
            </a: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実効性</a:t>
            </a:r>
            <a:r>
              <a:rPr lang="ja-JP" altLang="en-US" sz="1200" dirty="0"/>
              <a:t>ある企画は医療や介護の</a:t>
            </a:r>
            <a:r>
              <a:rPr lang="ja-JP" altLang="en-US" sz="1200" dirty="0" smtClean="0"/>
              <a:t>専門的観点</a:t>
            </a:r>
            <a:r>
              <a:rPr lang="ja-JP" altLang="en-US" sz="1200" dirty="0"/>
              <a:t>が不可欠なため、地域の専門職（団体）の</a:t>
            </a:r>
            <a:r>
              <a:rPr lang="ja-JP" altLang="en-US" sz="1200" dirty="0" smtClean="0"/>
              <a:t>主体的関わり</a:t>
            </a:r>
            <a:r>
              <a:rPr lang="ja-JP" altLang="en-US" sz="1200" dirty="0"/>
              <a:t>が</a:t>
            </a:r>
            <a:r>
              <a:rPr lang="ja-JP" altLang="en-US" sz="1200" dirty="0" smtClean="0"/>
              <a:t>必要。</a:t>
            </a:r>
            <a:endParaRPr lang="ja-JP" altLang="en-US" sz="1200" dirty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キャリアの複線化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人的資源を最大限活用する観点</a:t>
            </a:r>
            <a:r>
              <a:rPr lang="ja-JP" altLang="ja-JP" sz="1200" dirty="0" smtClean="0"/>
              <a:t>から、</a:t>
            </a:r>
            <a:r>
              <a:rPr lang="ja-JP" altLang="ja-JP" sz="1200" dirty="0"/>
              <a:t>専門</a:t>
            </a:r>
            <a:r>
              <a:rPr lang="ja-JP" altLang="ja-JP" sz="1200" dirty="0" smtClean="0"/>
              <a:t>職</a:t>
            </a:r>
            <a:r>
              <a:rPr lang="ja-JP" altLang="en-US" sz="1200" dirty="0" smtClean="0"/>
              <a:t>の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キャリアの複線化</a:t>
            </a:r>
            <a:r>
              <a:rPr lang="ja-JP" altLang="ja-JP" sz="1200" dirty="0"/>
              <a:t>を具体化すべき。他の専門職の考え方や業務</a:t>
            </a:r>
            <a:r>
              <a:rPr lang="ja-JP" altLang="ja-JP" sz="1200" dirty="0" smtClean="0"/>
              <a:t>内容</a:t>
            </a:r>
            <a:r>
              <a:rPr lang="ja-JP" altLang="en-US" sz="1200" dirty="0" smtClean="0"/>
              <a:t>の</a:t>
            </a:r>
            <a:r>
              <a:rPr lang="ja-JP" altLang="ja-JP" sz="1200" spc="-100" dirty="0" smtClean="0"/>
              <a:t>理解</a:t>
            </a:r>
            <a:r>
              <a:rPr lang="ja-JP" altLang="en-US" sz="1200" spc="-100" dirty="0" smtClean="0"/>
              <a:t>の</a:t>
            </a:r>
            <a:r>
              <a:rPr lang="ja-JP" altLang="ja-JP" sz="1200" spc="-100" dirty="0" smtClean="0"/>
              <a:t>意味</a:t>
            </a:r>
            <a:r>
              <a:rPr lang="ja-JP" altLang="ja-JP" sz="1200" spc="-100" dirty="0"/>
              <a:t>でも重要であり、多職種連携を進める上</a:t>
            </a:r>
            <a:r>
              <a:rPr lang="ja-JP" altLang="ja-JP" sz="1200" spc="-100" dirty="0" smtClean="0"/>
              <a:t>で不可欠。</a:t>
            </a:r>
            <a:endParaRPr lang="en-US" altLang="ja-JP" sz="1400" u="sng" spc="-1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885154"/>
            <a:ext cx="2133600" cy="387185"/>
          </a:xfrm>
        </p:spPr>
        <p:txBody>
          <a:bodyPr/>
          <a:lstStyle/>
          <a:p>
            <a:fld id="{701130A7-D062-4AE9-9AAD-FDDDC8CEC72B}" type="slidenum">
              <a:rPr kumimoji="1" lang="ja-JP" altLang="en-US" smtClean="0">
                <a:solidFill>
                  <a:schemeClr val="tx1"/>
                </a:solidFill>
              </a:rPr>
              <a:pPr/>
              <a:t>5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7789" y="4012684"/>
            <a:ext cx="4345200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spc="-100" dirty="0"/>
              <a:t>行政における在宅医療・介護連携推進事業のあり方</a:t>
            </a:r>
            <a:endParaRPr lang="en-US" altLang="ja-JP" spc="-1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8826" y="4387255"/>
            <a:ext cx="4289274" cy="2103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在宅医療政策における責任の所在の</a:t>
            </a: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明確化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1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市町村</a:t>
            </a:r>
            <a:r>
              <a:rPr lang="ja-JP" altLang="en-US" sz="1200" dirty="0"/>
              <a:t>が地域の医療政策を主導</a:t>
            </a:r>
            <a:r>
              <a:rPr lang="ja-JP" altLang="en-US" sz="1200" dirty="0" smtClean="0"/>
              <a:t>するにあたり、在宅</a:t>
            </a:r>
            <a:r>
              <a:rPr lang="ja-JP" altLang="en-US" sz="1200" dirty="0"/>
              <a:t>医療・介護連携の担当</a:t>
            </a:r>
            <a:r>
              <a:rPr lang="ja-JP" altLang="en-US" sz="1200" dirty="0" smtClean="0"/>
              <a:t>部局の早急な設置が</a:t>
            </a:r>
            <a:r>
              <a:rPr lang="ja-JP" altLang="en-US" sz="1200" dirty="0"/>
              <a:t>必要。</a:t>
            </a:r>
          </a:p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市町村による在宅医療の整備方針の</a:t>
            </a: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検討</a:t>
            </a:r>
            <a:endParaRPr lang="en-US" altLang="ja-JP" sz="1400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1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在宅</a:t>
            </a:r>
            <a:r>
              <a:rPr lang="ja-JP" altLang="en-US" sz="1200" dirty="0"/>
              <a:t>医療及び介護の整備に係る計画</a:t>
            </a:r>
            <a:r>
              <a:rPr lang="ja-JP" altLang="en-US" sz="1200" dirty="0" smtClean="0"/>
              <a:t>等は</a:t>
            </a:r>
            <a:r>
              <a:rPr lang="ja-JP" altLang="en-US" sz="1200" dirty="0"/>
              <a:t>、将来的に</a:t>
            </a:r>
            <a:r>
              <a:rPr lang="ja-JP" altLang="en-US" sz="1200" dirty="0" smtClean="0"/>
              <a:t>不可欠であり、</a:t>
            </a:r>
            <a:r>
              <a:rPr lang="ja-JP" altLang="en-US" sz="1200" dirty="0"/>
              <a:t>介護保険事業</a:t>
            </a:r>
            <a:r>
              <a:rPr lang="ja-JP" altLang="en-US" sz="1200" dirty="0" smtClean="0"/>
              <a:t>計画に</a:t>
            </a:r>
            <a:r>
              <a:rPr lang="ja-JP" altLang="en-US" sz="1200" dirty="0"/>
              <a:t>包摂されるのが適当。</a:t>
            </a:r>
          </a:p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市町村に対する技術的支援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1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厚生労働省がデータ</a:t>
            </a:r>
            <a:r>
              <a:rPr lang="ja-JP" altLang="en-US" sz="1200" dirty="0"/>
              <a:t>分析</a:t>
            </a:r>
            <a:r>
              <a:rPr lang="ja-JP" altLang="en-US" sz="1200" dirty="0" smtClean="0"/>
              <a:t>ツール開発</a:t>
            </a:r>
            <a:r>
              <a:rPr lang="ja-JP" altLang="en-US" sz="1200" dirty="0"/>
              <a:t>を</a:t>
            </a:r>
            <a:r>
              <a:rPr lang="ja-JP" altLang="en-US" sz="1200" dirty="0" smtClean="0"/>
              <a:t>推進するも、未だ活用段階でなく、ツール</a:t>
            </a:r>
            <a:r>
              <a:rPr lang="ja-JP" altLang="en-US" sz="1200" dirty="0"/>
              <a:t>を扱える人材育成</a:t>
            </a:r>
            <a:r>
              <a:rPr lang="ja-JP" altLang="en-US" sz="1200" dirty="0" smtClean="0"/>
              <a:t>の</a:t>
            </a:r>
            <a:r>
              <a:rPr lang="en-US" altLang="ja-JP" sz="1200" dirty="0" smtClean="0"/>
              <a:t>OFF-JT</a:t>
            </a:r>
            <a:r>
              <a:rPr lang="ja-JP" altLang="en-US" sz="1200" dirty="0"/>
              <a:t>を強化すべき。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4764" y="11575"/>
            <a:ext cx="853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＜</a:t>
            </a:r>
            <a:r>
              <a:rPr kumimoji="1" lang="ja-JP" altLang="en-US" sz="900" dirty="0" smtClean="0"/>
              <a:t>地域包括ケア研究会報告書＞－</a:t>
            </a:r>
            <a:r>
              <a:rPr kumimoji="1" lang="en-US" altLang="ja-JP" sz="900" dirty="0" smtClean="0"/>
              <a:t>2040</a:t>
            </a:r>
            <a:r>
              <a:rPr kumimoji="1" lang="ja-JP" altLang="en-US" sz="900" dirty="0" smtClean="0"/>
              <a:t>年に向けた挑戦</a:t>
            </a:r>
            <a:r>
              <a:rPr lang="ja-JP" altLang="en-US" sz="900" dirty="0" smtClean="0"/>
              <a:t>－</a:t>
            </a:r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概要版</a:t>
            </a:r>
            <a:r>
              <a:rPr lang="en-US" altLang="ja-JP" sz="900" b="1" dirty="0" smtClean="0"/>
              <a:t>】</a:t>
            </a:r>
          </a:p>
          <a:p>
            <a:r>
              <a:rPr lang="ja-JP" altLang="en-US" sz="900" dirty="0" smtClean="0"/>
              <a:t> 地域包括ケアシステム構築に向けた制度及びサ－ビスのあり方に関する研究事業  平成</a:t>
            </a:r>
            <a:r>
              <a:rPr lang="en-US" altLang="ja-JP" sz="900" dirty="0" smtClean="0"/>
              <a:t>28</a:t>
            </a:r>
            <a:r>
              <a:rPr lang="ja-JP" altLang="en-US" sz="900" dirty="0" smtClean="0"/>
              <a:t>年度厚生労働省老人保健健康増進等事業、</a:t>
            </a:r>
            <a:r>
              <a:rPr lang="en-US" altLang="ja-JP" sz="900" dirty="0" smtClean="0"/>
              <a:t>2017</a:t>
            </a:r>
            <a:endParaRPr kumimoji="1" lang="ja-JP" altLang="en-US" sz="9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7875" y="344893"/>
            <a:ext cx="8705850" cy="400110"/>
          </a:xfrm>
          <a:prstGeom prst="rect">
            <a:avLst/>
          </a:prstGeom>
          <a:ln w="222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ja-JP" altLang="en-US" sz="2000" b="1"/>
              <a:t>中重度者を地域で支える仕組み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235259" y="5092989"/>
            <a:ext cx="8614630" cy="1883999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217818" y="1028551"/>
            <a:ext cx="4320000" cy="3866595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4636791" y="1056559"/>
            <a:ext cx="4256055" cy="3863987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0695" y="1267169"/>
            <a:ext cx="4274739" cy="35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バラバラに提供されてきた在宅サービス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ゴールドプラン（高齢者保健福祉推進十ヵ年戦略）による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「在宅三本柱」</a:t>
            </a:r>
            <a:r>
              <a:rPr lang="ja-JP" altLang="en-US" sz="1200" dirty="0"/>
              <a:t>の整備推進の提案もあり</a:t>
            </a:r>
            <a:r>
              <a:rPr lang="ja-JP" altLang="en-US" sz="1200" dirty="0" smtClean="0"/>
              <a:t>、これまで、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ホームヘルプサービス</a:t>
            </a:r>
            <a:r>
              <a:rPr lang="ja-JP" altLang="en-US" sz="1200" dirty="0"/>
              <a:t>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デイサービス</a:t>
            </a:r>
            <a:r>
              <a:rPr lang="ja-JP" altLang="en-US" sz="1200" dirty="0"/>
              <a:t>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ショートステイ</a:t>
            </a:r>
            <a:r>
              <a:rPr lang="ja-JP" altLang="en-US" sz="1200" dirty="0"/>
              <a:t>を軸に参入が</a:t>
            </a:r>
            <a:r>
              <a:rPr lang="ja-JP" altLang="en-US" sz="1200" dirty="0" smtClean="0"/>
              <a:t>続いたが</a:t>
            </a:r>
            <a:r>
              <a:rPr lang="ja-JP" altLang="en-US" sz="1200" dirty="0"/>
              <a:t>、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バラバラに提供されてきた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今後、一体的</a:t>
            </a:r>
            <a:r>
              <a:rPr lang="ja-JP" altLang="en-US" sz="1200" dirty="0"/>
              <a:t>なサービス提供体制の構築は、地域で生活を希望する住民の大きな安心感に</a:t>
            </a:r>
            <a:r>
              <a:rPr lang="ja-JP" altLang="en-US" sz="1200" dirty="0" smtClean="0"/>
              <a:t>つながるため、</a:t>
            </a:r>
            <a:r>
              <a:rPr lang="en-US" altLang="ja-JP" sz="1200" dirty="0" err="1" smtClean="0"/>
              <a:t>強く求められる</a:t>
            </a:r>
            <a:r>
              <a:rPr lang="en-US" altLang="ja-JP" sz="1200" dirty="0" smtClean="0"/>
              <a:t> </a:t>
            </a:r>
            <a:r>
              <a:rPr lang="ja-JP" altLang="en-US" sz="1200" dirty="0" err="1" smtClean="0"/>
              <a:t>。</a:t>
            </a:r>
            <a:endParaRPr lang="en-US" altLang="ja-JP" sz="1200" dirty="0"/>
          </a:p>
          <a:p>
            <a:pPr indent="144000"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u="sng" spc="-100" dirty="0">
                <a:latin typeface="HGP創英角ｺﾞｼｯｸUB" pitchFamily="50" charset="-128"/>
                <a:ea typeface="HGP創英角ｺﾞｼｯｸUB" pitchFamily="50" charset="-128"/>
              </a:rPr>
              <a:t>各サービスの強みを活かした一体的提供の実現が</a:t>
            </a:r>
            <a:r>
              <a:rPr lang="ja-JP" altLang="en-US" sz="1400" u="sng" spc="-100" dirty="0" smtClean="0">
                <a:latin typeface="HGP創英角ｺﾞｼｯｸUB" pitchFamily="50" charset="-128"/>
                <a:ea typeface="HGP創英角ｺﾞｼｯｸUB" pitchFamily="50" charset="-128"/>
              </a:rPr>
              <a:t>必要</a:t>
            </a:r>
            <a:endParaRPr lang="en-US" altLang="ja-JP" sz="1400" u="sng" spc="-1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多様</a:t>
            </a:r>
            <a:r>
              <a:rPr lang="ja-JP" altLang="en-US" sz="1200" dirty="0" smtClean="0"/>
              <a:t>な</a:t>
            </a:r>
            <a:r>
              <a:rPr lang="ja-JP" altLang="ja-JP" sz="1200" dirty="0" smtClean="0"/>
              <a:t>在宅サービスの</a:t>
            </a:r>
            <a:r>
              <a:rPr lang="ja-JP" altLang="ja-JP" sz="1200" dirty="0"/>
              <a:t>供給量が増加した今日こそ、強みを最大限に活かしつつ、サービス間連携を強化し、利用者からみて一体的なサービス提供が可能となる方策を模索すべき。</a:t>
            </a: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いうまでもなく</a:t>
            </a:r>
            <a:r>
              <a:rPr lang="ja-JP" altLang="ja-JP" sz="1200" dirty="0"/>
              <a:t>、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小規模多機能型居宅介護</a:t>
            </a:r>
            <a:r>
              <a:rPr lang="ja-JP" altLang="ja-JP" sz="1200" dirty="0"/>
              <a:t>や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看護小規模多機能型居宅介護</a:t>
            </a:r>
            <a:r>
              <a:rPr lang="ja-JP" altLang="ja-JP" sz="1200" dirty="0"/>
              <a:t>、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定期巡回・随時対応型訪問介護看護</a:t>
            </a:r>
            <a:r>
              <a:rPr lang="ja-JP" altLang="ja-JP" sz="1200" dirty="0"/>
              <a:t>は、一体的な提供体制を支える中核的サービス形態</a:t>
            </a:r>
            <a:r>
              <a:rPr lang="ja-JP" altLang="ja-JP" sz="1200" dirty="0" smtClean="0"/>
              <a:t>。</a:t>
            </a:r>
            <a:endParaRPr lang="en-US" altLang="ja-JP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24967" y="1260322"/>
            <a:ext cx="4275722" cy="36856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今後のサービス提供事業者の選択肢は、</a:t>
            </a:r>
            <a:r>
              <a:rPr lang="ja-JP" altLang="en-US" sz="1200" dirty="0" smtClean="0"/>
              <a:t>４つ。</a:t>
            </a:r>
            <a:endParaRPr lang="en-US" altLang="ja-JP" sz="1200" dirty="0"/>
          </a:p>
          <a:p>
            <a:pPr>
              <a:lnSpc>
                <a:spcPts val="12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①「現状維持」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②「法人規模の拡大」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③「他事業者・法人との連携」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lnSpc>
                <a:spcPts val="1200"/>
              </a:lnSpc>
              <a:spcAft>
                <a:spcPts val="300"/>
              </a:spcAft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④「経営統合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法人規模の大小に関わらず、②～</a:t>
            </a:r>
            <a:r>
              <a:rPr lang="ja-JP" altLang="en-US" sz="1200" dirty="0" smtClean="0"/>
              <a:t>④いずれ</a:t>
            </a:r>
            <a:r>
              <a:rPr lang="ja-JP" altLang="en-US" sz="1200" dirty="0"/>
              <a:t>かの選択が地域ニーズに応える上でも、法人</a:t>
            </a:r>
            <a:r>
              <a:rPr lang="ja-JP" altLang="en-US" sz="1200" dirty="0" smtClean="0"/>
              <a:t>経営持続性</a:t>
            </a:r>
            <a:r>
              <a:rPr lang="ja-JP" altLang="en-US" sz="1200" dirty="0"/>
              <a:t>の観点からも不可欠。</a:t>
            </a:r>
            <a:endParaRPr lang="en-US" altLang="ja-JP" sz="1200" dirty="0"/>
          </a:p>
          <a:p>
            <a:pPr indent="144000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介護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・福祉版の地域連携推進法人の設立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医</a:t>
            </a:r>
            <a:r>
              <a:rPr lang="ja-JP" altLang="ja-JP" sz="1200" dirty="0" smtClean="0"/>
              <a:t>療法改正</a:t>
            </a:r>
            <a:r>
              <a:rPr lang="ja-JP" altLang="ja-JP" sz="1200" dirty="0"/>
              <a:t>（</a:t>
            </a:r>
            <a:r>
              <a:rPr lang="en-US" altLang="ja-JP" sz="1200" dirty="0"/>
              <a:t>2017</a:t>
            </a:r>
            <a:r>
              <a:rPr lang="ja-JP" altLang="ja-JP" sz="1200" dirty="0"/>
              <a:t>年</a:t>
            </a:r>
            <a:r>
              <a:rPr lang="en-US" altLang="ja-JP" sz="1200" dirty="0"/>
              <a:t>4</a:t>
            </a:r>
            <a:r>
              <a:rPr lang="ja-JP" altLang="ja-JP" sz="1200" dirty="0"/>
              <a:t>月）により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地域医療連携推進法人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</a:t>
            </a:r>
            <a:r>
              <a:rPr lang="ja-JP" altLang="ja-JP" sz="1200" dirty="0"/>
              <a:t>が創設可能となったが、医療法人中心の</a:t>
            </a:r>
            <a:r>
              <a:rPr lang="ja-JP" altLang="ja-JP" sz="1200" dirty="0" smtClean="0"/>
              <a:t>印象</a:t>
            </a:r>
            <a:r>
              <a:rPr lang="ja-JP" altLang="en-US" sz="1200" dirty="0" smtClean="0"/>
              <a:t>。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地域包括ケア推進法人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</a:t>
            </a:r>
            <a:r>
              <a:rPr lang="ja-JP" altLang="ja-JP" sz="1200" dirty="0"/>
              <a:t>のよ</a:t>
            </a:r>
            <a:r>
              <a:rPr lang="ja-JP" altLang="ja-JP" sz="1200" spc="-100" dirty="0"/>
              <a:t>うに、多様な法人が連携する形を実現すべき。</a:t>
            </a:r>
            <a:endParaRPr lang="en-US" altLang="ja-JP" sz="1200" spc="-100" dirty="0"/>
          </a:p>
          <a:p>
            <a:pPr indent="144000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n"/>
            </a:pP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地域単位で人員配置を考える段階に向かう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人員</a:t>
            </a:r>
            <a:r>
              <a:rPr lang="ja-JP" altLang="ja-JP" sz="1200" dirty="0" smtClean="0"/>
              <a:t>配置</a:t>
            </a:r>
            <a:r>
              <a:rPr lang="ja-JP" altLang="ja-JP" sz="1200" dirty="0"/>
              <a:t>基準は、サービス</a:t>
            </a:r>
            <a:r>
              <a:rPr lang="ja-JP" altLang="ja-JP" sz="1200" dirty="0" smtClean="0"/>
              <a:t>単体</a:t>
            </a:r>
            <a:r>
              <a:rPr lang="ja-JP" altLang="en-US" sz="1200" dirty="0" smtClean="0"/>
              <a:t>を想定して設定されており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統合的</a:t>
            </a:r>
            <a:r>
              <a:rPr lang="ja-JP" altLang="ja-JP" sz="1200" dirty="0"/>
              <a:t>に提供したり、複数サービスが連携して</a:t>
            </a:r>
            <a:r>
              <a:rPr lang="ja-JP" altLang="ja-JP" sz="1200" dirty="0" smtClean="0"/>
              <a:t>提供</a:t>
            </a:r>
            <a:r>
              <a:rPr lang="ja-JP" altLang="en-US" sz="1200" dirty="0" smtClean="0"/>
              <a:t>す</a:t>
            </a:r>
            <a:r>
              <a:rPr lang="ja-JP" altLang="ja-JP" sz="1200" dirty="0" smtClean="0"/>
              <a:t>る場合</a:t>
            </a:r>
            <a:r>
              <a:rPr lang="ja-JP" altLang="en-US" sz="1200" dirty="0" smtClean="0"/>
              <a:t>や、</a:t>
            </a:r>
            <a:r>
              <a:rPr lang="ja-JP" altLang="ja-JP" sz="1200" dirty="0" smtClean="0"/>
              <a:t>チーム</a:t>
            </a:r>
            <a:r>
              <a:rPr lang="ja-JP" altLang="ja-JP" sz="1200" dirty="0"/>
              <a:t>として複数事業者が連携</a:t>
            </a:r>
            <a:r>
              <a:rPr lang="ja-JP" altLang="ja-JP" sz="1200" dirty="0" smtClean="0"/>
              <a:t>して提供</a:t>
            </a:r>
            <a:r>
              <a:rPr lang="ja-JP" altLang="en-US" sz="1200" dirty="0" smtClean="0"/>
              <a:t>する</a:t>
            </a:r>
            <a:r>
              <a:rPr lang="ja-JP" altLang="ja-JP" sz="1200" dirty="0" smtClean="0"/>
              <a:t>場合</a:t>
            </a:r>
            <a:r>
              <a:rPr lang="ja-JP" altLang="ja-JP" sz="1200" dirty="0"/>
              <a:t>などは、異なる視点</a:t>
            </a:r>
            <a:r>
              <a:rPr lang="ja-JP" altLang="en-US" sz="1200" dirty="0" smtClean="0"/>
              <a:t>での</a:t>
            </a:r>
            <a:r>
              <a:rPr lang="ja-JP" altLang="ja-JP" sz="1200" dirty="0" smtClean="0"/>
              <a:t>検討が</a:t>
            </a:r>
            <a:r>
              <a:rPr lang="ja-JP" altLang="ja-JP" sz="1200" dirty="0"/>
              <a:t>必要</a:t>
            </a:r>
            <a:r>
              <a:rPr lang="ja-JP" altLang="ja-JP" sz="1200" dirty="0" smtClean="0"/>
              <a:t>。</a:t>
            </a:r>
            <a:endParaRPr lang="en-US" altLang="ja-JP" sz="1200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885154"/>
            <a:ext cx="2133600" cy="387185"/>
          </a:xfrm>
        </p:spPr>
        <p:txBody>
          <a:bodyPr/>
          <a:lstStyle/>
          <a:p>
            <a:fld id="{701130A7-D062-4AE9-9AAD-FDDDC8CEC72B}" type="slidenum">
              <a:rPr kumimoji="1" lang="ja-JP" altLang="en-US" smtClean="0">
                <a:solidFill>
                  <a:schemeClr val="tx1"/>
                </a:solidFill>
              </a:rPr>
              <a:pPr/>
              <a:t>6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2886" y="5037293"/>
            <a:ext cx="8639703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ja-JP" dirty="0"/>
              <a:t>事業者の創意工夫を活かした地域包括ケアシステムの必要性</a:t>
            </a:r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5587" y="5429420"/>
            <a:ext cx="4289297" cy="142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活発な創意工夫やイノベーションの提案が期待される</a:t>
            </a:r>
            <a:r>
              <a:rPr lang="ja-JP" altLang="en-US" sz="1200" dirty="0" smtClean="0"/>
              <a:t>事業者の取組への保険者</a:t>
            </a:r>
            <a:r>
              <a:rPr lang="ja-JP" altLang="en-US" sz="1200" dirty="0"/>
              <a:t>の対応は、地域包括ケアシステムの方向性を決める上で</a:t>
            </a:r>
            <a:r>
              <a:rPr lang="ja-JP" altLang="en-US" sz="1200" dirty="0" smtClean="0"/>
              <a:t>重要。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/>
              <a:t>介護保険</a:t>
            </a:r>
            <a:r>
              <a:rPr lang="ja-JP" altLang="en-US" sz="1200" dirty="0" smtClean="0"/>
              <a:t>制度初期、国は様々</a:t>
            </a:r>
            <a:r>
              <a:rPr lang="ja-JP" altLang="en-US" sz="1200" dirty="0"/>
              <a:t>な基準</a:t>
            </a:r>
            <a:r>
              <a:rPr lang="ja-JP" altLang="en-US" sz="1200" dirty="0" smtClean="0"/>
              <a:t>を示し</a:t>
            </a:r>
            <a:r>
              <a:rPr lang="ja-JP" altLang="en-US" sz="1200" dirty="0"/>
              <a:t>、全国どこ</a:t>
            </a:r>
            <a:r>
              <a:rPr lang="ja-JP" altLang="en-US" sz="1200" dirty="0" smtClean="0"/>
              <a:t>でも同様のサービス</a:t>
            </a:r>
            <a:r>
              <a:rPr lang="ja-JP" altLang="en-US" sz="1200" dirty="0"/>
              <a:t>を利用できる</a:t>
            </a:r>
            <a:r>
              <a:rPr lang="ja-JP" altLang="en-US" sz="1200" dirty="0" smtClean="0"/>
              <a:t>体制構築を進めてきたが、制度</a:t>
            </a:r>
            <a:r>
              <a:rPr lang="ja-JP" altLang="en-US" sz="1200" dirty="0"/>
              <a:t>・市場の成熟と、地域の実情に応じた地域包括</a:t>
            </a:r>
            <a:r>
              <a:rPr lang="ja-JP" altLang="en-US" sz="1200" dirty="0" smtClean="0"/>
              <a:t>ケアシステム構築</a:t>
            </a:r>
            <a:r>
              <a:rPr lang="ja-JP" altLang="en-US" sz="1200" dirty="0"/>
              <a:t>の必要性から、事業者や</a:t>
            </a:r>
            <a:r>
              <a:rPr lang="ja-JP" altLang="en-US" sz="1200" dirty="0" smtClean="0"/>
              <a:t>保険者の裁量が年々拡大。</a:t>
            </a:r>
            <a:endParaRPr lang="en-US" altLang="ja-JP" sz="12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60592" y="5431094"/>
            <a:ext cx="4289297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保険者の柔軟性</a:t>
            </a:r>
            <a:r>
              <a:rPr lang="ja-JP" altLang="en-US" sz="1200" dirty="0"/>
              <a:t>を欠く判断は、事業者の成長の阻害につながる</a:t>
            </a:r>
            <a:r>
              <a:rPr lang="ja-JP" altLang="en-US" sz="1200" dirty="0" smtClean="0"/>
              <a:t>。地域</a:t>
            </a:r>
            <a:r>
              <a:rPr lang="ja-JP" altLang="en-US" sz="1200" dirty="0"/>
              <a:t>包括ケアシステム構築を進める上で、硬直的な判断は</a:t>
            </a:r>
            <a:r>
              <a:rPr lang="ja-JP" altLang="en-US" sz="1200" dirty="0" smtClean="0"/>
              <a:t>回避すべき</a:t>
            </a:r>
            <a:r>
              <a:rPr lang="ja-JP" altLang="en-US" sz="1200" dirty="0"/>
              <a:t>。</a:t>
            </a:r>
            <a:endParaRPr lang="en-US" altLang="ja-JP" sz="1200" dirty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適切</a:t>
            </a:r>
            <a:r>
              <a:rPr lang="ja-JP" altLang="ja-JP" sz="1200" dirty="0"/>
              <a:t>な判断を保険者職員が</a:t>
            </a:r>
            <a:r>
              <a:rPr lang="ja-JP" altLang="ja-JP" sz="1200" dirty="0" smtClean="0"/>
              <a:t>行うに</a:t>
            </a:r>
            <a:r>
              <a:rPr lang="ja-JP" altLang="ja-JP" sz="1200" dirty="0"/>
              <a:t>は</a:t>
            </a:r>
            <a:r>
              <a:rPr lang="ja-JP" altLang="ja-JP" sz="1200" dirty="0" smtClean="0"/>
              <a:t>、法令理解</a:t>
            </a:r>
            <a:r>
              <a:rPr lang="ja-JP" altLang="ja-JP" sz="1200" dirty="0"/>
              <a:t>や解釈だけでなく</a:t>
            </a:r>
            <a:r>
              <a:rPr lang="ja-JP" altLang="ja-JP" sz="1200" dirty="0" smtClean="0"/>
              <a:t>、</a:t>
            </a:r>
            <a:r>
              <a:rPr lang="ja-JP" altLang="en-US" sz="1200" dirty="0" smtClean="0"/>
              <a:t>各</a:t>
            </a:r>
            <a:r>
              <a:rPr lang="ja-JP" altLang="ja-JP" sz="1200" dirty="0" smtClean="0"/>
              <a:t>地域</a:t>
            </a:r>
            <a:r>
              <a:rPr lang="ja-JP" altLang="ja-JP" sz="1200" dirty="0"/>
              <a:t>の実情や</a:t>
            </a:r>
            <a:r>
              <a:rPr lang="ja-JP" altLang="ja-JP" sz="1200" dirty="0" smtClean="0"/>
              <a:t>課題と、向かう</a:t>
            </a:r>
            <a:r>
              <a:rPr lang="ja-JP" altLang="ja-JP" sz="1200" dirty="0"/>
              <a:t>べき方向性やサービスが</a:t>
            </a:r>
            <a:r>
              <a:rPr lang="ja-JP" altLang="ja-JP" sz="1200" dirty="0" smtClean="0"/>
              <a:t>目指</a:t>
            </a:r>
            <a:r>
              <a:rPr lang="ja-JP" altLang="en-US" sz="1200" dirty="0" smtClean="0"/>
              <a:t>す</a:t>
            </a:r>
            <a:r>
              <a:rPr lang="ja-JP" altLang="ja-JP" sz="1200" dirty="0" smtClean="0"/>
              <a:t>機能</a:t>
            </a:r>
            <a:r>
              <a:rPr lang="ja-JP" altLang="ja-JP" sz="1200" dirty="0"/>
              <a:t>の適切な理解が最低限</a:t>
            </a:r>
            <a:r>
              <a:rPr lang="ja-JP" altLang="ja-JP" sz="1200" dirty="0" smtClean="0"/>
              <a:t>必要</a:t>
            </a:r>
            <a:r>
              <a:rPr lang="ja-JP" altLang="en-US" sz="1200" dirty="0" smtClean="0"/>
              <a:t>。</a:t>
            </a:r>
            <a:endParaRPr lang="en-US" altLang="ja-JP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4764" y="11575"/>
            <a:ext cx="853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＜</a:t>
            </a:r>
            <a:r>
              <a:rPr kumimoji="1" lang="ja-JP" altLang="en-US" sz="900" dirty="0" smtClean="0"/>
              <a:t>地域包括ケア研究会報告書＞－</a:t>
            </a:r>
            <a:r>
              <a:rPr kumimoji="1" lang="en-US" altLang="ja-JP" sz="900" dirty="0" smtClean="0"/>
              <a:t>2040</a:t>
            </a:r>
            <a:r>
              <a:rPr kumimoji="1" lang="ja-JP" altLang="en-US" sz="900" dirty="0" smtClean="0"/>
              <a:t>年に向けた挑戦</a:t>
            </a:r>
            <a:r>
              <a:rPr lang="ja-JP" altLang="en-US" sz="900" dirty="0" smtClean="0"/>
              <a:t>－</a:t>
            </a:r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概要版</a:t>
            </a:r>
            <a:r>
              <a:rPr lang="en-US" altLang="ja-JP" sz="900" b="1" dirty="0" smtClean="0"/>
              <a:t>】</a:t>
            </a:r>
          </a:p>
          <a:p>
            <a:r>
              <a:rPr lang="ja-JP" altLang="en-US" sz="900" dirty="0" smtClean="0"/>
              <a:t> 地域包括ケアシステム構築に向けた制度及びサ－ビスのあり方に関する研究事業  平成</a:t>
            </a:r>
            <a:r>
              <a:rPr lang="en-US" altLang="ja-JP" sz="900" dirty="0" smtClean="0"/>
              <a:t>28</a:t>
            </a:r>
            <a:r>
              <a:rPr lang="ja-JP" altLang="en-US" sz="900" dirty="0" smtClean="0"/>
              <a:t>年度厚生労働省老人保健健康増進等事業、</a:t>
            </a:r>
            <a:r>
              <a:rPr lang="en-US" altLang="ja-JP" sz="900" dirty="0" smtClean="0"/>
              <a:t>2017</a:t>
            </a:r>
            <a:endParaRPr kumimoji="1" lang="ja-JP" altLang="en-US" sz="9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7875" y="344893"/>
            <a:ext cx="8705850" cy="400110"/>
          </a:xfrm>
          <a:prstGeom prst="rect">
            <a:avLst/>
          </a:prstGeom>
          <a:ln w="222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en-US" altLang="ja-JP" sz="2000" b="1"/>
              <a:t>2040</a:t>
            </a:r>
            <a:r>
              <a:rPr lang="ja-JP" altLang="en-US" sz="2000" b="1"/>
              <a:t>年に向けた事業者の姿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5089" y="852756"/>
            <a:ext cx="4345200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ja-JP" dirty="0"/>
              <a:t>多様な住まいの</a:t>
            </a:r>
            <a:r>
              <a:rPr lang="ja-JP" altLang="ja-JP" dirty="0" smtClean="0"/>
              <a:t>選択肢</a:t>
            </a:r>
            <a:endParaRPr lang="en-US" altLang="ja-JP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08782" y="852757"/>
            <a:ext cx="4271364" cy="38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/>
              <a:t>在宅医療・介護連携から多職種連携へ</a:t>
            </a:r>
          </a:p>
        </p:txBody>
      </p:sp>
    </p:spTree>
    <p:extLst>
      <p:ext uri="{BB962C8B-B14F-4D97-AF65-F5344CB8AC3E}">
        <p14:creationId xmlns:p14="http://schemas.microsoft.com/office/powerpoint/2010/main" val="27620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78648" y="850747"/>
            <a:ext cx="8697600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en-US" altLang="ja-JP"/>
              <a:t>2040</a:t>
            </a:r>
            <a:r>
              <a:rPr lang="ja-JP" altLang="ja-JP"/>
              <a:t>年に向けた地域マネジメントの姿</a:t>
            </a:r>
            <a:endParaRPr lang="en-US" altLang="ja-JP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4110" y="1247923"/>
            <a:ext cx="4274739" cy="2115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目的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・定義・対象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地域マネジメントとは、保険者</a:t>
            </a:r>
            <a:r>
              <a:rPr lang="ja-JP" altLang="en-US" sz="1200" dirty="0"/>
              <a:t>・市町村が、地域包括</a:t>
            </a:r>
            <a:r>
              <a:rPr lang="ja-JP" altLang="en-US" sz="1200" dirty="0" smtClean="0"/>
              <a:t>ケアシステム構築</a:t>
            </a:r>
            <a:r>
              <a:rPr lang="ja-JP" altLang="en-US" sz="1200" dirty="0"/>
              <a:t>を目的とした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工程管理</a:t>
            </a:r>
            <a:r>
              <a:rPr lang="ja-JP" altLang="en-US" sz="1200" dirty="0"/>
              <a:t>に用いる</a:t>
            </a:r>
            <a:r>
              <a:rPr lang="ja-JP" altLang="en-US" sz="1200" dirty="0" smtClean="0"/>
              <a:t>手法。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「</a:t>
            </a:r>
            <a:r>
              <a:rPr lang="ja-JP" altLang="en-US" sz="1200" dirty="0"/>
              <a:t>地域の</a:t>
            </a:r>
            <a:r>
              <a:rPr lang="ja-JP" altLang="en-US" sz="1200" u="sng" dirty="0"/>
              <a:t>実態把握・課題分析</a:t>
            </a:r>
            <a:r>
              <a:rPr lang="ja-JP" altLang="en-US" sz="1200" dirty="0"/>
              <a:t>を通じ、</a:t>
            </a:r>
            <a:r>
              <a:rPr lang="ja-JP" altLang="en-US" sz="1200" u="sng" dirty="0"/>
              <a:t>共通目標を設定</a:t>
            </a:r>
            <a:r>
              <a:rPr lang="ja-JP" altLang="en-US" sz="1200" dirty="0"/>
              <a:t>し、</a:t>
            </a:r>
            <a:r>
              <a:rPr lang="ja-JP" altLang="en-US" sz="1200" u="sng" dirty="0"/>
              <a:t>関係者間で共有</a:t>
            </a:r>
            <a:r>
              <a:rPr lang="ja-JP" altLang="en-US" sz="1200" dirty="0"/>
              <a:t>するとともに、その達成に向けた</a:t>
            </a:r>
            <a:r>
              <a:rPr lang="ja-JP" altLang="en-US" sz="1200" u="sng" dirty="0"/>
              <a:t>具体的計画を作成・実行</a:t>
            </a:r>
            <a:r>
              <a:rPr lang="ja-JP" altLang="en-US" sz="1200" dirty="0"/>
              <a:t>し、</a:t>
            </a:r>
            <a:r>
              <a:rPr lang="ja-JP" altLang="en-US" sz="1200" u="sng" dirty="0"/>
              <a:t>評価と計画の見直し</a:t>
            </a:r>
            <a:r>
              <a:rPr lang="ja-JP" altLang="en-US" sz="1200" dirty="0"/>
              <a:t>の繰り返し実施により、目標達成に向けた活動を継続的に改善する取組</a:t>
            </a:r>
            <a:r>
              <a:rPr lang="ja-JP" altLang="en-US" sz="1200" dirty="0" smtClean="0"/>
              <a:t>」と定義。</a:t>
            </a: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対象は、</a:t>
            </a:r>
            <a:r>
              <a:rPr lang="en-US" altLang="ja-JP" sz="1200" dirty="0" smtClean="0"/>
              <a:t>「</a:t>
            </a:r>
            <a:r>
              <a:rPr lang="en-US" altLang="ja-JP" sz="1200" dirty="0" err="1" smtClean="0"/>
              <a:t>葉っぱ間の連携の仕組みづくり</a:t>
            </a:r>
            <a:r>
              <a:rPr lang="en-US" altLang="ja-JP" sz="1200" dirty="0" smtClean="0"/>
              <a:t>」＝</a:t>
            </a:r>
            <a:r>
              <a:rPr lang="en-US" altLang="ja-JP" sz="1200" dirty="0" err="1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多職種連携／在宅医療・介護連携</a:t>
            </a:r>
            <a:r>
              <a:rPr lang="en-US" altLang="ja-JP" sz="1200" dirty="0" smtClean="0"/>
              <a:t>、「土」＝</a:t>
            </a:r>
            <a:r>
              <a:rPr lang="en-US" altLang="ja-JP" sz="1200" dirty="0" err="1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生活支援・介護予防</a:t>
            </a:r>
            <a:r>
              <a:rPr lang="en-US" altLang="ja-JP" sz="1200" dirty="0" smtClean="0"/>
              <a:t>、「</a:t>
            </a:r>
            <a:r>
              <a:rPr lang="en-US" altLang="ja-JP" sz="1200" dirty="0" err="1" smtClean="0"/>
              <a:t>植木鉢</a:t>
            </a:r>
            <a:r>
              <a:rPr lang="en-US" altLang="ja-JP" sz="1200" dirty="0" smtClean="0"/>
              <a:t>」</a:t>
            </a:r>
            <a:r>
              <a:rPr lang="en-US" altLang="ja-JP" sz="1200" spc="-100" dirty="0" smtClean="0"/>
              <a:t>＝</a:t>
            </a:r>
            <a:r>
              <a:rPr lang="en-US" altLang="ja-JP" sz="1200" dirty="0" err="1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住まいと住まい方</a:t>
            </a:r>
            <a:r>
              <a:rPr lang="en-US" altLang="ja-JP" sz="1200" spc="-100" dirty="0" smtClean="0"/>
              <a:t>、「皿」＝</a:t>
            </a:r>
            <a:r>
              <a:rPr lang="en-US" altLang="ja-JP" sz="1200" dirty="0" err="1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本人の選択と本人・家族の心構え</a:t>
            </a:r>
            <a:r>
              <a:rPr lang="en-US" altLang="ja-JP" sz="1200" spc="-100" dirty="0" smtClean="0"/>
              <a:t>。</a:t>
            </a: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885154"/>
            <a:ext cx="2133600" cy="387185"/>
          </a:xfrm>
        </p:spPr>
        <p:txBody>
          <a:bodyPr/>
          <a:lstStyle/>
          <a:p>
            <a:fld id="{701130A7-D062-4AE9-9AAD-FDDDC8CEC72B}" type="slidenum">
              <a:rPr kumimoji="1" lang="ja-JP" altLang="en-US" smtClean="0">
                <a:solidFill>
                  <a:schemeClr val="tx1"/>
                </a:solidFill>
              </a:rPr>
              <a:pPr/>
              <a:t>7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66656" y="1248766"/>
            <a:ext cx="427473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実施主体とプロセス</a:t>
            </a:r>
            <a:endParaRPr lang="en-US" altLang="ja-JP" sz="1400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en-US" sz="1200" dirty="0" smtClean="0"/>
              <a:t>主体</a:t>
            </a:r>
            <a:r>
              <a:rPr lang="ja-JP" altLang="en-US" sz="1200" dirty="0"/>
              <a:t>は、介護保険行政に係る</a:t>
            </a:r>
            <a:r>
              <a:rPr lang="ja-JP" altLang="en-US" sz="1200" dirty="0" smtClean="0"/>
              <a:t>部分は</a:t>
            </a:r>
            <a:r>
              <a:rPr lang="ja-JP" altLang="en-US" sz="1200" dirty="0"/>
              <a:t>保険者</a:t>
            </a:r>
            <a:r>
              <a:rPr lang="ja-JP" altLang="en-US" sz="1200" dirty="0" smtClean="0"/>
              <a:t>であり、それ以外の事項は市町村</a:t>
            </a:r>
            <a:r>
              <a:rPr lang="ja-JP" altLang="en-US" sz="1200" dirty="0"/>
              <a:t>である</a:t>
            </a:r>
            <a:r>
              <a:rPr lang="ja-JP" altLang="en-US" sz="1200" dirty="0" smtClean="0"/>
              <a:t>が、最終的責任者は市町村長や住民。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err="1"/>
              <a:t>プロセスは、</a:t>
            </a:r>
            <a:r>
              <a:rPr lang="en-US" altLang="ja-JP" sz="1200" dirty="0" err="1" smtClean="0"/>
              <a:t>ＰＤＣＡサイクルであり</a:t>
            </a:r>
            <a:r>
              <a:rPr lang="en-US" altLang="ja-JP" sz="1200" dirty="0" err="1"/>
              <a:t>、計画（目標の設定</a:t>
            </a:r>
            <a:r>
              <a:rPr lang="en-US" altLang="ja-JP" sz="1200" dirty="0"/>
              <a:t>）、</a:t>
            </a:r>
            <a:r>
              <a:rPr lang="en-US" altLang="ja-JP" sz="1200" dirty="0" err="1"/>
              <a:t>実施、評価、</a:t>
            </a:r>
            <a:r>
              <a:rPr lang="en-US" altLang="ja-JP" sz="1200" dirty="0" err="1" smtClean="0"/>
              <a:t>改善の流れの繰り返しにより、進捗を把握し</a:t>
            </a:r>
            <a:r>
              <a:rPr lang="en-US" altLang="ja-JP" sz="1200" dirty="0" err="1"/>
              <a:t>、</a:t>
            </a:r>
            <a:r>
              <a:rPr lang="en-US" altLang="ja-JP" sz="1200" dirty="0" err="1" smtClean="0"/>
              <a:t>よりよい仕組みへと組み上げ</a:t>
            </a:r>
            <a:r>
              <a:rPr lang="ja-JP" altLang="en-US" sz="1200" dirty="0" smtClean="0"/>
              <a:t>る。</a:t>
            </a:r>
            <a:endParaRPr lang="en-US" altLang="ja-JP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1474" y="3369973"/>
            <a:ext cx="8698401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smtClean="0"/>
              <a:t>地域</a:t>
            </a:r>
            <a:r>
              <a:rPr lang="ja-JP" altLang="en-US"/>
              <a:t>マネジメントにおける「場」の重要性</a:t>
            </a:r>
            <a:endParaRPr lang="en-US" altLang="ja-JP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4110" y="3767174"/>
            <a:ext cx="427473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市町村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・</a:t>
            </a: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保険者、</a:t>
            </a:r>
            <a:r>
              <a:rPr lang="en-US" altLang="ja-JP" sz="1400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地域の関係者</a:t>
            </a: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から見た 「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場」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err="1" smtClean="0"/>
              <a:t>円滑に地域マネジメントを進めるには</a:t>
            </a:r>
            <a:r>
              <a:rPr lang="en-US" altLang="ja-JP" sz="1200" dirty="0" err="1"/>
              <a:t>、</a:t>
            </a:r>
            <a:r>
              <a:rPr lang="en-US" altLang="ja-JP" sz="1200" dirty="0" err="1" smtClean="0"/>
              <a:t>関係者間の目的意識の共有が</a:t>
            </a:r>
            <a:r>
              <a:rPr lang="ja-JP" altLang="en-US" sz="1200" dirty="0" smtClean="0"/>
              <a:t>必要。市町村・保険者は、</a:t>
            </a:r>
            <a:r>
              <a:rPr lang="en-US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en-US" altLang="ja-JP" sz="1400" dirty="0" err="1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目標達成に向かうための場</a:t>
            </a:r>
            <a:r>
              <a:rPr lang="en-US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」</a:t>
            </a:r>
            <a:r>
              <a:rPr lang="ja-JP" altLang="en-US" sz="1200" dirty="0" smtClean="0"/>
              <a:t>を</a:t>
            </a:r>
            <a:r>
              <a:rPr lang="ja-JP" altLang="en-US" sz="1200" spc="-100" dirty="0" smtClean="0"/>
              <a:t>、</a:t>
            </a:r>
            <a:r>
              <a:rPr lang="en-US" altLang="ja-JP" sz="1200" spc="-100" dirty="0"/>
              <a:t>「</a:t>
            </a:r>
            <a:r>
              <a:rPr lang="en-US" altLang="ja-JP" sz="1200" spc="-100" dirty="0" err="1"/>
              <a:t>参加者の考えやアイデアの表明」や「参加者全体としての意思決定</a:t>
            </a:r>
            <a:r>
              <a:rPr lang="en-US" altLang="ja-JP" sz="1200" spc="-100" dirty="0"/>
              <a:t>」</a:t>
            </a:r>
            <a:r>
              <a:rPr lang="ja-JP" altLang="en-US" sz="1200" spc="-100" dirty="0"/>
              <a:t>を</a:t>
            </a:r>
            <a:r>
              <a:rPr lang="ja-JP" altLang="en-US" sz="1200" spc="-100" dirty="0" smtClean="0"/>
              <a:t>目指す「</a:t>
            </a:r>
            <a:r>
              <a:rPr lang="ja-JP" altLang="en-US" sz="1200" spc="-100" dirty="0"/>
              <a:t>場</a:t>
            </a:r>
            <a:r>
              <a:rPr lang="ja-JP" altLang="en-US" sz="1200" spc="-100" dirty="0" smtClean="0"/>
              <a:t>」として</a:t>
            </a:r>
            <a:r>
              <a:rPr lang="ja-JP" altLang="en-US" sz="1200" dirty="0" smtClean="0"/>
              <a:t>活用・</a:t>
            </a:r>
            <a:r>
              <a:rPr lang="ja-JP" altLang="en-US" sz="1200" spc="-100" dirty="0" smtClean="0"/>
              <a:t>運営すべき。</a:t>
            </a:r>
            <a:endParaRPr lang="en-US" altLang="ja-JP" sz="1200" spc="-100" dirty="0" smtClean="0"/>
          </a:p>
          <a:p>
            <a:pPr marL="180000" indent="-180000">
              <a:buFont typeface="Wingdings" pitchFamily="2" charset="2"/>
              <a:buChar char="l"/>
            </a:pPr>
            <a:r>
              <a:rPr lang="en-US" altLang="ja-JP" sz="1200" dirty="0" err="1"/>
              <a:t>地域の関係者は</a:t>
            </a:r>
            <a:r>
              <a:rPr lang="en-US" altLang="ja-JP" sz="1200" dirty="0" smtClean="0"/>
              <a:t>、</a:t>
            </a:r>
            <a:r>
              <a:rPr lang="ja-JP" altLang="en-US" sz="1200" dirty="0" smtClean="0"/>
              <a:t>こうした </a:t>
            </a:r>
            <a:r>
              <a:rPr lang="ja-JP" altLang="en-US" sz="1200" dirty="0"/>
              <a:t>「場」 </a:t>
            </a:r>
            <a:r>
              <a:rPr lang="ja-JP" altLang="en-US" sz="1200" dirty="0" smtClean="0"/>
              <a:t>に</a:t>
            </a:r>
            <a:r>
              <a:rPr lang="en-US" altLang="ja-JP" sz="1200" dirty="0" err="1" smtClean="0"/>
              <a:t>積極的に参加</a:t>
            </a:r>
            <a:r>
              <a:rPr lang="ja-JP" altLang="en-US" sz="1200" dirty="0" smtClean="0"/>
              <a:t>す</a:t>
            </a:r>
            <a:r>
              <a:rPr lang="en-US" altLang="ja-JP" sz="1200" dirty="0" err="1" smtClean="0"/>
              <a:t>べき</a:t>
            </a:r>
            <a:r>
              <a:rPr lang="ja-JP" altLang="en-US" sz="1200" dirty="0" err="1" smtClean="0"/>
              <a:t>。</a:t>
            </a:r>
            <a:endParaRPr lang="en-US" altLang="ja-JP" sz="1200" spc="-1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051196" y="5096176"/>
            <a:ext cx="22365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en-US" altLang="ja-JP" sz="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従来の「行政」と「地域・住民」の関係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230293" y="5015545"/>
            <a:ext cx="307007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＜2040</a:t>
            </a:r>
            <a:r>
              <a:rPr lang="ja-JP" altLang="en-US" sz="9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年に向けた「行政」と「地域・住民」の関係</a:t>
            </a:r>
            <a:r>
              <a:rPr lang="en-US" altLang="ja-JP" sz="9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lang="ja-JP" altLang="en-US" sz="9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0418" y="3754311"/>
            <a:ext cx="4274739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行政</a:t>
            </a:r>
            <a:r>
              <a:rPr lang="ja-JP" altLang="en-US" sz="1400" u="sng" dirty="0">
                <a:latin typeface="HGP創英角ｺﾞｼｯｸUB" pitchFamily="50" charset="-128"/>
                <a:ea typeface="HGP創英角ｺﾞｼｯｸUB" pitchFamily="50" charset="-128"/>
              </a:rPr>
              <a:t>の関わりの</a:t>
            </a:r>
            <a:r>
              <a:rPr lang="ja-JP" altLang="en-US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強弱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err="1" smtClean="0"/>
              <a:t>住民主体の取組では、</a:t>
            </a:r>
            <a:r>
              <a:rPr lang="en-US" altLang="ja-JP" sz="1200" dirty="0" err="1"/>
              <a:t>行政が強く介入し管理するようなマネジメントは、</a:t>
            </a:r>
            <a:r>
              <a:rPr lang="en-US" altLang="ja-JP" sz="1200" dirty="0" err="1" smtClean="0"/>
              <a:t>適切ではな</a:t>
            </a:r>
            <a:r>
              <a:rPr lang="ja-JP" altLang="en-US" sz="1200" dirty="0" smtClean="0"/>
              <a:t>く、</a:t>
            </a:r>
            <a:r>
              <a:rPr lang="en-US" altLang="ja-JP" sz="1400" dirty="0" err="1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つかず離れずのスタンス</a:t>
            </a:r>
            <a:r>
              <a:rPr lang="en-US" altLang="ja-JP" sz="1200" dirty="0" err="1" smtClean="0"/>
              <a:t>で住民の議論と工夫を側面的に見守り</a:t>
            </a:r>
            <a:r>
              <a:rPr lang="en-US" altLang="ja-JP" sz="1200" dirty="0" err="1"/>
              <a:t>、支援が</a:t>
            </a:r>
            <a:r>
              <a:rPr lang="en-US" altLang="ja-JP" sz="1400" dirty="0" err="1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必要な時は全力で応援</a:t>
            </a:r>
            <a:r>
              <a:rPr lang="en-US" altLang="ja-JP" sz="1200" dirty="0" err="1"/>
              <a:t>するような姿勢が求められる</a:t>
            </a:r>
            <a:r>
              <a:rPr lang="en-US" altLang="ja-JP" sz="1200" dirty="0" smtClean="0"/>
              <a:t>。</a:t>
            </a:r>
            <a:endParaRPr lang="en-US" altLang="ja-JP" sz="1200" spc="-100" dirty="0" smtClean="0"/>
          </a:p>
        </p:txBody>
      </p:sp>
      <p:sp>
        <p:nvSpPr>
          <p:cNvPr id="19" name="ストライプ矢印 18"/>
          <p:cNvSpPr/>
          <p:nvPr/>
        </p:nvSpPr>
        <p:spPr>
          <a:xfrm>
            <a:off x="4242286" y="5970566"/>
            <a:ext cx="621814" cy="672525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ja-JP" altLang="en-US" sz="1600">
              <a:solidFill>
                <a:schemeClr val="dk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4764" y="11575"/>
            <a:ext cx="853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＜</a:t>
            </a:r>
            <a:r>
              <a:rPr kumimoji="1" lang="ja-JP" altLang="en-US" sz="900" dirty="0" smtClean="0"/>
              <a:t>地域包括ケア研究会報告書＞－</a:t>
            </a:r>
            <a:r>
              <a:rPr kumimoji="1" lang="en-US" altLang="ja-JP" sz="900" dirty="0" smtClean="0"/>
              <a:t>2040</a:t>
            </a:r>
            <a:r>
              <a:rPr kumimoji="1" lang="ja-JP" altLang="en-US" sz="900" dirty="0" smtClean="0"/>
              <a:t>年に向けた挑戦</a:t>
            </a:r>
            <a:r>
              <a:rPr lang="ja-JP" altLang="en-US" sz="900" dirty="0" smtClean="0"/>
              <a:t>－</a:t>
            </a:r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概要版</a:t>
            </a:r>
            <a:r>
              <a:rPr lang="en-US" altLang="ja-JP" sz="900" b="1" dirty="0" smtClean="0"/>
              <a:t>】</a:t>
            </a:r>
          </a:p>
          <a:p>
            <a:r>
              <a:rPr lang="ja-JP" altLang="en-US" sz="900" dirty="0" smtClean="0"/>
              <a:t> 地域包括ケアシステム構築に向けた制度及びサ－ビスのあり方に関する研究事業  平成</a:t>
            </a:r>
            <a:r>
              <a:rPr lang="en-US" altLang="ja-JP" sz="900" dirty="0" smtClean="0"/>
              <a:t>28</a:t>
            </a:r>
            <a:r>
              <a:rPr lang="ja-JP" altLang="en-US" sz="900" dirty="0" smtClean="0"/>
              <a:t>年度厚生労働省老人保健健康増進等事業、</a:t>
            </a:r>
            <a:r>
              <a:rPr lang="en-US" altLang="ja-JP" sz="900" dirty="0" smtClean="0"/>
              <a:t>2017</a:t>
            </a:r>
            <a:endParaRPr kumimoji="1" lang="ja-JP" altLang="en-US" sz="9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7875" y="344893"/>
            <a:ext cx="8705850" cy="400110"/>
          </a:xfrm>
          <a:prstGeom prst="rect">
            <a:avLst/>
          </a:prstGeom>
          <a:ln w="222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ja-JP" altLang="en-US" sz="2000" b="1"/>
              <a:t>地域マネジメント</a:t>
            </a:r>
          </a:p>
        </p:txBody>
      </p:sp>
      <p:grpSp>
        <p:nvGrpSpPr>
          <p:cNvPr id="25" name="グループ化 24"/>
          <p:cNvGrpSpPr>
            <a:grpSpLocks noChangeAspect="1"/>
          </p:cNvGrpSpPr>
          <p:nvPr/>
        </p:nvGrpSpPr>
        <p:grpSpPr>
          <a:xfrm>
            <a:off x="555625" y="5282859"/>
            <a:ext cx="7920000" cy="1969159"/>
            <a:chOff x="-17490" y="4522751"/>
            <a:chExt cx="8924742" cy="2242717"/>
          </a:xfrm>
        </p:grpSpPr>
        <p:pic>
          <p:nvPicPr>
            <p:cNvPr id="26" name="図 25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7490" y="4522751"/>
              <a:ext cx="3857619" cy="2235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2340" y="4542612"/>
              <a:ext cx="3804912" cy="2222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668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スライド番号プレースホルダ 18"/>
          <p:cNvSpPr>
            <a:spLocks noGrp="1"/>
          </p:cNvSpPr>
          <p:nvPr>
            <p:ph type="sldNum" sz="quarter" idx="12"/>
          </p:nvPr>
        </p:nvSpPr>
        <p:spPr>
          <a:xfrm>
            <a:off x="7010400" y="6885154"/>
            <a:ext cx="2133600" cy="387185"/>
          </a:xfrm>
        </p:spPr>
        <p:txBody>
          <a:bodyPr/>
          <a:lstStyle/>
          <a:p>
            <a:fld id="{701130A7-D062-4AE9-9AAD-FDDDC8CEC72B}" type="slidenum">
              <a:rPr kumimoji="1" lang="ja-JP" altLang="en-US" smtClean="0">
                <a:solidFill>
                  <a:schemeClr val="tx1"/>
                </a:solidFill>
              </a:rPr>
              <a:pPr/>
              <a:t>8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88469" y="1012473"/>
            <a:ext cx="4320000" cy="6130321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4625606" y="1012474"/>
            <a:ext cx="4262199" cy="2242778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0420" y="850589"/>
            <a:ext cx="4345200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ja-JP" dirty="0"/>
              <a:t>それぞれの分野における「場</a:t>
            </a:r>
            <a:r>
              <a:rPr lang="ja-JP" altLang="ja-JP" dirty="0" smtClean="0"/>
              <a:t>」</a:t>
            </a:r>
            <a:r>
              <a:rPr lang="ja-JP" altLang="en-US" b="1" dirty="0"/>
              <a:t>　</a:t>
            </a:r>
            <a:endParaRPr lang="en-US" altLang="ja-JP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00205" y="852131"/>
            <a:ext cx="4287600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ja-JP" dirty="0"/>
              <a:t>地域マネジメントを円滑に推進するために</a:t>
            </a:r>
            <a:endParaRPr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5821" y="1206069"/>
            <a:ext cx="427473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計画策定</a:t>
            </a:r>
            <a:r>
              <a:rPr lang="en-US" altLang="ja-JP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」 </a:t>
            </a:r>
            <a:r>
              <a:rPr lang="en-US" altLang="ja-JP" sz="1400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の場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介護保険事業計画</a:t>
            </a:r>
            <a:r>
              <a:rPr lang="ja-JP" altLang="ja-JP" sz="1200" dirty="0" smtClean="0"/>
              <a:t>は地域</a:t>
            </a:r>
            <a:r>
              <a:rPr lang="ja-JP" altLang="ja-JP" sz="1200" dirty="0"/>
              <a:t>マネジメントのロードマップであり</a:t>
            </a:r>
            <a:r>
              <a:rPr lang="ja-JP" altLang="ja-JP" sz="1200" dirty="0" smtClean="0"/>
              <a:t>、地域で積み上げた</a:t>
            </a:r>
            <a:r>
              <a:rPr lang="ja-JP" altLang="ja-JP" sz="1200" dirty="0"/>
              <a:t>ＰＤＣＡの集大成として向こう</a:t>
            </a:r>
            <a:r>
              <a:rPr lang="ja-JP" altLang="ja-JP" sz="1200" dirty="0" smtClean="0"/>
              <a:t>３年の道筋と</a:t>
            </a:r>
            <a:r>
              <a:rPr lang="ja-JP" altLang="ja-JP" sz="1200" dirty="0"/>
              <a:t>理解すべき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日常的</a:t>
            </a:r>
            <a:r>
              <a:rPr lang="ja-JP" altLang="ja-JP" sz="1200" dirty="0"/>
              <a:t>な意見交換</a:t>
            </a:r>
            <a:r>
              <a:rPr lang="ja-JP" altLang="ja-JP" sz="1200" dirty="0" smtClean="0"/>
              <a:t>や</a:t>
            </a:r>
            <a:r>
              <a:rPr lang="ja-JP" altLang="en-US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事業計画策定委員会</a:t>
            </a:r>
            <a:r>
              <a:rPr lang="ja-JP" altLang="en-US" sz="1200" dirty="0"/>
              <a:t>を</a:t>
            </a:r>
            <a:r>
              <a:rPr lang="ja-JP" altLang="en-US" sz="1200" dirty="0" smtClean="0"/>
              <a:t>はじめとした</a:t>
            </a:r>
            <a:r>
              <a:rPr lang="ja-JP" altLang="ja-JP" sz="1200" dirty="0" smtClean="0"/>
              <a:t>計画策定過程</a:t>
            </a:r>
            <a:r>
              <a:rPr lang="ja-JP" altLang="en-US" sz="1200" dirty="0" smtClean="0"/>
              <a:t>への</a:t>
            </a:r>
            <a:r>
              <a:rPr lang="ja-JP" altLang="ja-JP" sz="1200" dirty="0" smtClean="0"/>
              <a:t>地域関係者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関わ</a:t>
            </a:r>
            <a:r>
              <a:rPr lang="ja-JP" altLang="en-US" sz="1200" dirty="0" smtClean="0"/>
              <a:t>り度合が</a:t>
            </a:r>
            <a:r>
              <a:rPr lang="ja-JP" altLang="ja-JP" sz="1200" dirty="0" smtClean="0"/>
              <a:t>、</a:t>
            </a:r>
            <a:r>
              <a:rPr lang="ja-JP" altLang="ja-JP" sz="1200" dirty="0"/>
              <a:t>地域マネジメントの成否に直結するため、どのように共に歩む</a:t>
            </a:r>
            <a:r>
              <a:rPr lang="ja-JP" altLang="ja-JP" sz="1200" dirty="0" smtClean="0"/>
              <a:t>か</a:t>
            </a:r>
            <a:r>
              <a:rPr lang="ja-JP" altLang="en-US" sz="1200" dirty="0" smtClean="0"/>
              <a:t>を</a:t>
            </a:r>
            <a:r>
              <a:rPr lang="ja-JP" altLang="ja-JP" sz="1200" dirty="0" smtClean="0"/>
              <a:t>考える</a:t>
            </a:r>
            <a:r>
              <a:rPr lang="ja-JP" altLang="ja-JP" sz="1200" dirty="0"/>
              <a:t>視点と</a:t>
            </a:r>
            <a:r>
              <a:rPr lang="ja-JP" altLang="ja-JP" sz="1200" dirty="0" smtClean="0"/>
              <a:t>具体的仕組み</a:t>
            </a:r>
            <a:r>
              <a:rPr lang="ja-JP" altLang="en-US" sz="1200" dirty="0" smtClean="0"/>
              <a:t>が</a:t>
            </a:r>
            <a:r>
              <a:rPr lang="ja-JP" altLang="ja-JP" sz="1200" dirty="0" smtClean="0"/>
              <a:t>重要</a:t>
            </a:r>
            <a:r>
              <a:rPr lang="ja-JP" altLang="ja-JP" sz="1200" dirty="0"/>
              <a:t>。</a:t>
            </a:r>
            <a:endParaRPr lang="en-US" altLang="ja-JP" sz="1200" dirty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サービス提供体制構築</a:t>
            </a:r>
            <a:r>
              <a:rPr lang="en-US" altLang="ja-JP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」 </a:t>
            </a:r>
            <a:r>
              <a:rPr lang="en-US" altLang="ja-JP" sz="1400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の場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保険者</a:t>
            </a:r>
            <a:r>
              <a:rPr lang="ja-JP" altLang="ja-JP" sz="1200" dirty="0"/>
              <a:t>と地域密着型サービス事</a:t>
            </a:r>
            <a:r>
              <a:rPr lang="ja-JP" altLang="ja-JP" sz="1200" dirty="0" smtClean="0"/>
              <a:t>業者は</a:t>
            </a:r>
            <a:r>
              <a:rPr lang="ja-JP" altLang="ja-JP" sz="1200" dirty="0"/>
              <a:t>、地域包括ケアシステム</a:t>
            </a:r>
            <a:r>
              <a:rPr lang="ja-JP" altLang="ja-JP" sz="1200" dirty="0" smtClean="0"/>
              <a:t>構築</a:t>
            </a:r>
            <a:r>
              <a:rPr lang="ja-JP" altLang="en-US" sz="1200" dirty="0"/>
              <a:t>の</a:t>
            </a:r>
            <a:r>
              <a:rPr lang="ja-JP" altLang="ja-JP" sz="1200" dirty="0" smtClean="0"/>
              <a:t>協働パートナー。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サービス事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業者協議会</a:t>
            </a:r>
            <a:r>
              <a:rPr lang="ja-JP" altLang="ja-JP" sz="1200" dirty="0" smtClean="0"/>
              <a:t>などは</a:t>
            </a:r>
            <a:r>
              <a:rPr lang="ja-JP" altLang="ja-JP" sz="1200" dirty="0"/>
              <a:t>、専門職によるサービス</a:t>
            </a:r>
            <a:r>
              <a:rPr lang="ja-JP" altLang="ja-JP" sz="1200" spc="-100" dirty="0"/>
              <a:t>提供</a:t>
            </a:r>
            <a:r>
              <a:rPr lang="ja-JP" altLang="ja-JP" sz="1200" spc="-100" dirty="0" smtClean="0"/>
              <a:t>体制構築</a:t>
            </a:r>
            <a:r>
              <a:rPr lang="ja-JP" altLang="en-US" sz="1200" spc="-100" dirty="0" smtClean="0"/>
              <a:t>の</a:t>
            </a:r>
            <a:r>
              <a:rPr lang="ja-JP" altLang="ja-JP" sz="1200" spc="-100" dirty="0" smtClean="0"/>
              <a:t>際</a:t>
            </a:r>
            <a:r>
              <a:rPr lang="ja-JP" altLang="ja-JP" sz="1200" spc="-100" dirty="0"/>
              <a:t>の「目標達成に向かうための場</a:t>
            </a:r>
            <a:r>
              <a:rPr lang="ja-JP" altLang="ja-JP" sz="1200" spc="-100" dirty="0" smtClean="0"/>
              <a:t>」と</a:t>
            </a:r>
            <a:r>
              <a:rPr lang="ja-JP" altLang="ja-JP" sz="1200" spc="-100" dirty="0"/>
              <a:t>して期待される</a:t>
            </a:r>
            <a:r>
              <a:rPr lang="ja-JP" altLang="ja-JP" sz="1200" spc="-100" dirty="0" smtClean="0"/>
              <a:t>。</a:t>
            </a:r>
            <a:endParaRPr lang="en-US" altLang="ja-JP" sz="1200" spc="-1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「保険者の方針」と「現場」</a:t>
            </a:r>
            <a:r>
              <a:rPr lang="ja-JP" altLang="ja-JP" sz="1200" dirty="0" smtClean="0"/>
              <a:t>を</a:t>
            </a:r>
            <a:r>
              <a:rPr lang="ja-JP" altLang="en-US" sz="1200" dirty="0" smtClean="0"/>
              <a:t>つなぐ</a:t>
            </a:r>
            <a:r>
              <a:rPr lang="ja-JP" altLang="ja-JP" sz="1200" dirty="0" smtClean="0"/>
              <a:t>仕掛け作り</a:t>
            </a:r>
            <a:r>
              <a:rPr lang="ja-JP" altLang="ja-JP" sz="1200" dirty="0"/>
              <a:t>が地域マネジメントを円滑に進めるカギ。</a:t>
            </a:r>
            <a:endParaRPr lang="en-US" altLang="ja-JP" sz="1200" dirty="0" smtClean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ケアの考え方を積み上げる場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ケア</a:t>
            </a:r>
            <a:r>
              <a:rPr lang="ja-JP" altLang="ja-JP" sz="1200" dirty="0"/>
              <a:t>の改善のために、個別</a:t>
            </a:r>
            <a:r>
              <a:rPr lang="ja-JP" altLang="ja-JP" sz="1200" dirty="0" smtClean="0"/>
              <a:t>事例検討を積み上げる</a:t>
            </a:r>
            <a:r>
              <a:rPr lang="ja-JP" altLang="ja-JP" sz="1400" dirty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「地域ケア個別会議</a:t>
            </a:r>
            <a:r>
              <a:rPr lang="ja-JP" altLang="ja-JP" sz="1200" spc="-100" dirty="0"/>
              <a:t>」は</a:t>
            </a:r>
            <a:r>
              <a:rPr lang="ja-JP" altLang="ja-JP" sz="1200" spc="-100" dirty="0" smtClean="0"/>
              <a:t>、</a:t>
            </a:r>
            <a:r>
              <a:rPr lang="ja-JP" altLang="ja-JP" sz="1200" spc="-120" dirty="0" smtClean="0"/>
              <a:t>ケアマネジメントに</a:t>
            </a:r>
            <a:r>
              <a:rPr lang="ja-JP" altLang="en-US" sz="1200" spc="-120" dirty="0" smtClean="0"/>
              <a:t>係る</a:t>
            </a:r>
            <a:r>
              <a:rPr lang="ja-JP" altLang="ja-JP" sz="1200" spc="-120" dirty="0" smtClean="0"/>
              <a:t>視点共有</a:t>
            </a:r>
            <a:r>
              <a:rPr lang="ja-JP" altLang="en-US" sz="1200" spc="-120" dirty="0" smtClean="0"/>
              <a:t>の</a:t>
            </a:r>
            <a:r>
              <a:rPr lang="ja-JP" altLang="ja-JP" sz="1200" spc="-120" dirty="0" smtClean="0"/>
              <a:t>場</a:t>
            </a:r>
            <a:r>
              <a:rPr lang="ja-JP" altLang="ja-JP" sz="1200" spc="-120" dirty="0"/>
              <a:t>として</a:t>
            </a:r>
            <a:r>
              <a:rPr lang="ja-JP" altLang="ja-JP" sz="1200" spc="-120" dirty="0" smtClean="0"/>
              <a:t>重要。</a:t>
            </a:r>
            <a:endParaRPr lang="en-US" altLang="ja-JP" sz="1200" spc="-12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中長期的視点</a:t>
            </a:r>
            <a:r>
              <a:rPr lang="ja-JP" altLang="en-US" sz="1200" dirty="0" smtClean="0"/>
              <a:t>から、</a:t>
            </a:r>
            <a:r>
              <a:rPr lang="ja-JP" altLang="ja-JP" sz="1200" dirty="0" smtClean="0"/>
              <a:t>自立</a:t>
            </a:r>
            <a:r>
              <a:rPr lang="ja-JP" altLang="ja-JP" sz="1200" dirty="0"/>
              <a:t>支援や在宅</a:t>
            </a:r>
            <a:r>
              <a:rPr lang="ja-JP" altLang="ja-JP" sz="1200" dirty="0" smtClean="0"/>
              <a:t>生活継続</a:t>
            </a:r>
            <a:r>
              <a:rPr lang="ja-JP" altLang="ja-JP" sz="1200" dirty="0"/>
              <a:t>に必要なサービス資源や連携のあり方を議論し「</a:t>
            </a:r>
            <a:r>
              <a:rPr lang="ja-JP" altLang="ja-JP" sz="1200" dirty="0" smtClean="0"/>
              <a:t>現在な</a:t>
            </a:r>
            <a:r>
              <a:rPr lang="ja-JP" altLang="en-US" sz="1200" dirty="0" smtClean="0"/>
              <a:t>いが</a:t>
            </a:r>
            <a:r>
              <a:rPr lang="ja-JP" altLang="ja-JP" sz="1200" dirty="0" smtClean="0"/>
              <a:t>今後</a:t>
            </a:r>
            <a:r>
              <a:rPr lang="ja-JP" altLang="ja-JP" sz="1200" dirty="0"/>
              <a:t>必要なもの</a:t>
            </a:r>
            <a:r>
              <a:rPr lang="ja-JP" altLang="ja-JP" sz="1200" dirty="0" smtClean="0"/>
              <a:t>」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特定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場として期待</a:t>
            </a:r>
            <a:r>
              <a:rPr lang="ja-JP" altLang="ja-JP" sz="1200" dirty="0"/>
              <a:t>される。</a:t>
            </a:r>
            <a:endParaRPr lang="en-US" altLang="ja-JP" sz="1200" dirty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>
                <a:latin typeface="HGP創英角ｺﾞｼｯｸUB" pitchFamily="50" charset="-128"/>
                <a:ea typeface="HGP創英角ｺﾞｼｯｸUB" pitchFamily="50" charset="-128"/>
              </a:rPr>
              <a:t>「</a:t>
            </a: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地域づくり</a:t>
            </a:r>
            <a:r>
              <a:rPr lang="en-US" altLang="ja-JP" sz="1400" u="sng" dirty="0" smtClean="0">
                <a:latin typeface="HGP創英角ｺﾞｼｯｸUB" pitchFamily="50" charset="-128"/>
                <a:ea typeface="HGP創英角ｺﾞｼｯｸUB" pitchFamily="50" charset="-128"/>
              </a:rPr>
              <a:t>」 </a:t>
            </a:r>
            <a:r>
              <a:rPr lang="en-US" altLang="ja-JP" sz="1400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の場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地域</a:t>
            </a:r>
            <a:r>
              <a:rPr lang="ja-JP" altLang="ja-JP" sz="1200" dirty="0"/>
              <a:t>マネジメント</a:t>
            </a:r>
            <a:r>
              <a:rPr lang="ja-JP" altLang="en-US" sz="1200" dirty="0" smtClean="0"/>
              <a:t>への</a:t>
            </a:r>
            <a:r>
              <a:rPr lang="ja-JP" altLang="ja-JP" sz="1200" dirty="0" smtClean="0"/>
              <a:t>住民参加</a:t>
            </a:r>
            <a:r>
              <a:rPr lang="ja-JP" altLang="en-US" sz="1200" dirty="0" smtClean="0"/>
              <a:t>による</a:t>
            </a:r>
            <a:r>
              <a:rPr lang="ja-JP" altLang="ja-JP" sz="1200" dirty="0" smtClean="0"/>
              <a:t>地域づくり</a:t>
            </a:r>
            <a:r>
              <a:rPr lang="ja-JP" altLang="en-US" sz="1200" dirty="0" smtClean="0"/>
              <a:t>の推進</a:t>
            </a:r>
            <a:r>
              <a:rPr lang="ja-JP" altLang="ja-JP" sz="1200" dirty="0" smtClean="0"/>
              <a:t>は、当事者</a:t>
            </a:r>
            <a:r>
              <a:rPr lang="ja-JP" altLang="ja-JP" sz="1200" dirty="0"/>
              <a:t>として地域の「ありたい姿」を実現する仕組みを考える点で大きな意義がある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/>
              <a:t> </a:t>
            </a:r>
            <a:r>
              <a:rPr lang="en-US" altLang="ja-JP" sz="1400" dirty="0" err="1" smtClean="0">
                <a:solidFill>
                  <a:schemeClr val="accent1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協議体</a:t>
            </a:r>
            <a:r>
              <a:rPr lang="en-US" altLang="ja-JP" sz="1200" dirty="0" err="1" smtClean="0"/>
              <a:t>は、地域の実情に応じて組織</a:t>
            </a:r>
            <a:r>
              <a:rPr lang="ja-JP" altLang="en-US" sz="1200" dirty="0" smtClean="0"/>
              <a:t>の</a:t>
            </a:r>
            <a:r>
              <a:rPr lang="en-US" altLang="ja-JP" sz="1200" dirty="0" err="1" smtClean="0"/>
              <a:t>あり方</a:t>
            </a:r>
            <a:r>
              <a:rPr lang="ja-JP" altLang="en-US" sz="1200" dirty="0" smtClean="0"/>
              <a:t>や</a:t>
            </a:r>
            <a:r>
              <a:rPr lang="en-US" altLang="ja-JP" sz="1200" dirty="0" err="1" smtClean="0"/>
              <a:t>議論の進め方</a:t>
            </a:r>
            <a:r>
              <a:rPr lang="en-US" altLang="ja-JP" sz="1200" dirty="0" err="1"/>
              <a:t>、</a:t>
            </a:r>
            <a:r>
              <a:rPr lang="en-US" altLang="ja-JP" sz="1200" dirty="0" err="1" smtClean="0"/>
              <a:t>構成員を自由に設計でき、</a:t>
            </a:r>
            <a:r>
              <a:rPr lang="en-US" altLang="ja-JP" sz="1200" spc="-150" dirty="0" err="1" smtClean="0"/>
              <a:t>住民</a:t>
            </a:r>
            <a:r>
              <a:rPr lang="ja-JP" altLang="en-US" sz="1200" spc="-150" dirty="0" smtClean="0"/>
              <a:t>と一緒</a:t>
            </a:r>
            <a:r>
              <a:rPr lang="en-US" altLang="ja-JP" sz="1200" spc="-150" dirty="0" err="1" smtClean="0"/>
              <a:t>に実践する絶好の場</a:t>
            </a:r>
            <a:r>
              <a:rPr lang="en-US" altLang="ja-JP" sz="1200" spc="-150" dirty="0" smtClean="0"/>
              <a:t>。</a:t>
            </a:r>
            <a:endParaRPr lang="en-US" altLang="ja-JP" sz="1200" spc="-15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02563" y="1230894"/>
            <a:ext cx="4271530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spc="-10" dirty="0" err="1">
                <a:latin typeface="HGP創英角ｺﾞｼｯｸUB" pitchFamily="50" charset="-128"/>
                <a:ea typeface="HGP創英角ｺﾞｼｯｸUB" pitchFamily="50" charset="-128"/>
              </a:rPr>
              <a:t>人口減少社会における地域マネジメントの基本的視座</a:t>
            </a:r>
            <a:endParaRPr lang="en-US" altLang="ja-JP" sz="1400" u="sng" spc="-1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/>
              <a:t>2040</a:t>
            </a:r>
            <a:r>
              <a:rPr lang="en-US" altLang="ja-JP" sz="1200" dirty="0" smtClean="0"/>
              <a:t>年に向け、</a:t>
            </a:r>
            <a:r>
              <a:rPr lang="ja-JP" altLang="ja-JP" sz="1200" dirty="0" smtClean="0"/>
              <a:t>人口</a:t>
            </a:r>
            <a:r>
              <a:rPr lang="ja-JP" altLang="en-US" sz="1200" dirty="0" smtClean="0"/>
              <a:t>減少</a:t>
            </a:r>
            <a:r>
              <a:rPr lang="ja-JP" altLang="ja-JP" sz="1200" dirty="0" smtClean="0"/>
              <a:t>や財政制約から、地域</a:t>
            </a:r>
            <a:r>
              <a:rPr lang="ja-JP" altLang="ja-JP" sz="1200" dirty="0"/>
              <a:t>の実情に</a:t>
            </a:r>
            <a:r>
              <a:rPr lang="ja-JP" altLang="ja-JP" sz="1200" dirty="0" smtClean="0"/>
              <a:t>応じて</a:t>
            </a:r>
            <a:r>
              <a:rPr lang="en-US" altLang="ja-JP" sz="1200" dirty="0" err="1"/>
              <a:t>カスタムメイドで</a:t>
            </a:r>
            <a:r>
              <a:rPr lang="ja-JP" altLang="ja-JP" sz="1200" dirty="0" smtClean="0"/>
              <a:t>作り上げ</a:t>
            </a:r>
            <a:r>
              <a:rPr lang="ja-JP" altLang="en-US" sz="1200" dirty="0" smtClean="0"/>
              <a:t>る</a:t>
            </a:r>
            <a:r>
              <a:rPr lang="ja-JP" altLang="ja-JP" sz="1200" dirty="0" smtClean="0"/>
              <a:t>他にない。</a:t>
            </a:r>
            <a:endParaRPr lang="en-US" altLang="ja-JP" sz="1200" dirty="0" smtClean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効果的な地域マネジメントを実現するために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地域マネジメントを実効性あるものとする上で</a:t>
            </a:r>
            <a:r>
              <a:rPr lang="ja-JP" altLang="ja-JP" sz="1200" dirty="0" smtClean="0"/>
              <a:t>重要</a:t>
            </a:r>
            <a:r>
              <a:rPr lang="ja-JP" altLang="en-US" sz="1200" dirty="0" smtClean="0"/>
              <a:t>な</a:t>
            </a:r>
            <a:r>
              <a:rPr lang="ja-JP" altLang="ja-JP" sz="1200" spc="-100" dirty="0" smtClean="0"/>
              <a:t>ノウハウ</a:t>
            </a:r>
            <a:r>
              <a:rPr lang="ja-JP" altLang="ja-JP" sz="1200" spc="-100" dirty="0"/>
              <a:t>の蓄積や</a:t>
            </a:r>
            <a:r>
              <a:rPr lang="ja-JP" altLang="ja-JP" sz="1200" spc="-100" dirty="0" smtClean="0"/>
              <a:t>継承する仕組み</a:t>
            </a:r>
            <a:r>
              <a:rPr lang="ja-JP" altLang="en-US" sz="1200" spc="-100" dirty="0" smtClean="0"/>
              <a:t>の</a:t>
            </a:r>
            <a:r>
              <a:rPr lang="ja-JP" altLang="ja-JP" sz="1200" spc="-100" dirty="0" smtClean="0"/>
              <a:t>検討が</a:t>
            </a:r>
            <a:r>
              <a:rPr lang="ja-JP" altLang="ja-JP" sz="1200" spc="-100" dirty="0"/>
              <a:t>求められる。 </a:t>
            </a:r>
            <a:endParaRPr lang="en-US" altLang="ja-JP" sz="1200" spc="-100" dirty="0" smtClean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部局横断的組織はコーディネーター役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err="1"/>
              <a:t>部局横断的組織は</a:t>
            </a:r>
            <a:r>
              <a:rPr lang="en-US" altLang="ja-JP" sz="1200" dirty="0" err="1" smtClean="0"/>
              <a:t>、コーディネーターや司令塔役であり、す</a:t>
            </a:r>
            <a:r>
              <a:rPr lang="ja-JP" altLang="en-US" sz="1200" smtClean="0"/>
              <a:t>　</a:t>
            </a:r>
            <a:r>
              <a:rPr lang="en-US" altLang="ja-JP" sz="1200" smtClean="0"/>
              <a:t>べての関連部局を横串で刺す組織となるよう配慮</a:t>
            </a:r>
            <a:r>
              <a:rPr lang="ja-JP" altLang="en-US" sz="1200" dirty="0" smtClean="0"/>
              <a:t>が</a:t>
            </a:r>
            <a:r>
              <a:rPr lang="en-US" altLang="ja-JP" sz="1200" dirty="0" err="1" smtClean="0"/>
              <a:t>必要</a:t>
            </a:r>
            <a:r>
              <a:rPr lang="ja-JP" altLang="en-US" sz="1200" dirty="0" err="1" smtClean="0"/>
              <a:t>。</a:t>
            </a:r>
            <a:endParaRPr lang="en-US" altLang="ja-JP" sz="1200" spc="-100" dirty="0"/>
          </a:p>
        </p:txBody>
      </p:sp>
      <p:sp>
        <p:nvSpPr>
          <p:cNvPr id="31" name="角丸四角形 30"/>
          <p:cNvSpPr/>
          <p:nvPr/>
        </p:nvSpPr>
        <p:spPr>
          <a:xfrm>
            <a:off x="4627019" y="3593050"/>
            <a:ext cx="4272636" cy="3549745"/>
          </a:xfrm>
          <a:prstGeom prst="roundRect">
            <a:avLst>
              <a:gd name="adj" fmla="val 565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12054" y="3405765"/>
            <a:ext cx="4287600" cy="37457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>
              <a:defRPr sz="16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ja-JP" dirty="0"/>
              <a:t>市町村支援の</a:t>
            </a:r>
            <a:r>
              <a:rPr lang="ja-JP" altLang="ja-JP" dirty="0" smtClean="0"/>
              <a:t>あり方</a:t>
            </a:r>
            <a:endParaRPr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12054" y="3780336"/>
            <a:ext cx="4274739" cy="3362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spc="-80" dirty="0" err="1" smtClean="0">
                <a:latin typeface="HGP創英角ｺﾞｼｯｸUB" pitchFamily="50" charset="-128"/>
                <a:ea typeface="HGP創英角ｺﾞｼｯｸUB" pitchFamily="50" charset="-128"/>
              </a:rPr>
              <a:t>地域マネジメントの具体的プロセスの達成度に基づく支援</a:t>
            </a:r>
            <a:endParaRPr lang="en-US" altLang="ja-JP" sz="1400" u="sng" spc="-8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国は</a:t>
            </a:r>
            <a:r>
              <a:rPr lang="ja-JP" altLang="ja-JP" sz="1200" dirty="0" smtClean="0"/>
              <a:t>、地域マネジメント推進</a:t>
            </a:r>
            <a:r>
              <a:rPr lang="ja-JP" altLang="ja-JP" sz="1200" dirty="0"/>
              <a:t>に向けた具体的かつ一般的なプロセスを整理して市町村に提示す</a:t>
            </a:r>
            <a:r>
              <a:rPr lang="ja-JP" altLang="ja-JP" sz="1200" dirty="0" smtClean="0"/>
              <a:t>べき</a:t>
            </a:r>
            <a:r>
              <a:rPr lang="ja-JP" altLang="en-US" sz="1200" dirty="0"/>
              <a:t>。</a:t>
            </a:r>
            <a:endParaRPr lang="en-US" altLang="ja-JP" sz="1200" dirty="0" smtClean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市町村の負担を軽減する情報提供のあり方</a:t>
            </a:r>
            <a:endParaRPr lang="en-US" altLang="ja-JP" sz="1400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国</a:t>
            </a:r>
            <a:r>
              <a:rPr lang="ja-JP" altLang="en-US" sz="1200" dirty="0" smtClean="0"/>
              <a:t>が</a:t>
            </a:r>
            <a:r>
              <a:rPr lang="ja-JP" altLang="ja-JP" sz="1200" dirty="0" smtClean="0"/>
              <a:t>、ガイドライン等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情報整理</a:t>
            </a:r>
            <a:r>
              <a:rPr lang="ja-JP" altLang="en-US" sz="1200" dirty="0" smtClean="0"/>
              <a:t>や明瞭</a:t>
            </a:r>
            <a:r>
              <a:rPr lang="ja-JP" altLang="en-US" sz="1200" dirty="0"/>
              <a:t>な</a:t>
            </a:r>
            <a:r>
              <a:rPr lang="ja-JP" altLang="ja-JP" sz="1200" dirty="0" smtClean="0"/>
              <a:t>編集</a:t>
            </a:r>
            <a:r>
              <a:rPr lang="ja-JP" altLang="en-US" sz="1200" dirty="0" smtClean="0"/>
              <a:t>を実施する</a:t>
            </a:r>
            <a:r>
              <a:rPr lang="ja-JP" altLang="ja-JP" sz="1200" dirty="0" smtClean="0"/>
              <a:t>だけで、市町村負担</a:t>
            </a:r>
            <a:r>
              <a:rPr lang="ja-JP" altLang="ja-JP" sz="1200" dirty="0"/>
              <a:t>は軽減</a:t>
            </a:r>
            <a:r>
              <a:rPr lang="ja-JP" altLang="ja-JP" sz="1200" dirty="0" smtClean="0"/>
              <a:t>。 </a:t>
            </a:r>
            <a:endParaRPr lang="en-US" altLang="ja-JP" sz="1200" dirty="0" smtClean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アドバイザー等の派遣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/>
              <a:t>多くの知識や経験を要する事業を効果的・効率的に</a:t>
            </a:r>
            <a:r>
              <a:rPr lang="ja-JP" altLang="ja-JP" sz="1200" dirty="0" smtClean="0"/>
              <a:t>展開</a:t>
            </a:r>
            <a:r>
              <a:rPr lang="ja-JP" altLang="en-US" sz="1200" dirty="0" smtClean="0"/>
              <a:t>する</a:t>
            </a:r>
            <a:r>
              <a:rPr lang="ja-JP" altLang="ja-JP" sz="1200" dirty="0" smtClean="0"/>
              <a:t>には、広域的</a:t>
            </a:r>
            <a:r>
              <a:rPr lang="ja-JP" altLang="en-US" sz="1200" dirty="0" smtClean="0"/>
              <a:t>に</a:t>
            </a:r>
            <a:r>
              <a:rPr lang="ja-JP" altLang="ja-JP" sz="1200" dirty="0" smtClean="0"/>
              <a:t>支援</a:t>
            </a:r>
            <a:r>
              <a:rPr lang="ja-JP" altLang="ja-JP" sz="1200" dirty="0"/>
              <a:t>できるアドバイザー制度</a:t>
            </a:r>
            <a:r>
              <a:rPr lang="ja-JP" altLang="ja-JP" sz="1200" dirty="0" smtClean="0"/>
              <a:t>等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検討</a:t>
            </a:r>
            <a:r>
              <a:rPr lang="ja-JP" altLang="en-US" sz="1200" dirty="0" smtClean="0"/>
              <a:t>が</a:t>
            </a:r>
            <a:r>
              <a:rPr lang="ja-JP" altLang="ja-JP" sz="1200" dirty="0" smtClean="0"/>
              <a:t>必要。 </a:t>
            </a:r>
            <a:endParaRPr lang="en-US" altLang="ja-JP" sz="1200" dirty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ボランティア・NPO等に対する支援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ja-JP" altLang="ja-JP" sz="1200" dirty="0" smtClean="0"/>
              <a:t>地域ニーズ</a:t>
            </a:r>
            <a:r>
              <a:rPr lang="ja-JP" altLang="ja-JP" sz="1200" dirty="0"/>
              <a:t>と専門技術を持つ人</a:t>
            </a:r>
            <a:r>
              <a:rPr lang="ja-JP" altLang="ja-JP" sz="1200" dirty="0" smtClean="0"/>
              <a:t>たち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マッチング機能は、中長期的視点</a:t>
            </a:r>
            <a:r>
              <a:rPr lang="ja-JP" altLang="en-US" sz="1200" dirty="0" smtClean="0"/>
              <a:t>から</a:t>
            </a:r>
            <a:r>
              <a:rPr lang="ja-JP" altLang="ja-JP" sz="1200" dirty="0" smtClean="0"/>
              <a:t>、広域単位</a:t>
            </a:r>
            <a:r>
              <a:rPr lang="ja-JP" altLang="en-US" sz="1200" dirty="0" smtClean="0"/>
              <a:t>の</a:t>
            </a:r>
            <a:r>
              <a:rPr lang="ja-JP" altLang="ja-JP" sz="1200" dirty="0" smtClean="0"/>
              <a:t>整備</a:t>
            </a:r>
            <a:r>
              <a:rPr lang="ja-JP" altLang="en-US" sz="1200" dirty="0" smtClean="0"/>
              <a:t>が</a:t>
            </a:r>
            <a:r>
              <a:rPr lang="ja-JP" altLang="ja-JP" sz="1200" dirty="0" smtClean="0"/>
              <a:t>必要</a:t>
            </a:r>
            <a:r>
              <a:rPr lang="ja-JP" altLang="en-US" sz="1200" dirty="0" smtClean="0"/>
              <a:t>。</a:t>
            </a:r>
            <a:endParaRPr lang="en-US" altLang="ja-JP" sz="1200" dirty="0"/>
          </a:p>
          <a:p>
            <a:pPr indent="144000">
              <a:spcAft>
                <a:spcPts val="300"/>
              </a:spcAft>
              <a:buFont typeface="Wingdings" pitchFamily="2" charset="2"/>
              <a:buChar char="n"/>
            </a:pPr>
            <a:r>
              <a:rPr lang="en-US" altLang="ja-JP" sz="1400" u="sng" dirty="0" err="1">
                <a:latin typeface="HGP創英角ｺﾞｼｯｸUB" pitchFamily="50" charset="-128"/>
                <a:ea typeface="HGP創英角ｺﾞｼｯｸUB" pitchFamily="50" charset="-128"/>
              </a:rPr>
              <a:t>広域行政による支援</a:t>
            </a:r>
            <a:endParaRPr lang="en-US" altLang="ja-JP" sz="14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180000" indent="-180000">
              <a:spcAft>
                <a:spcPts val="300"/>
              </a:spcAft>
              <a:buFont typeface="Wingdings" pitchFamily="2" charset="2"/>
              <a:buChar char="l"/>
            </a:pPr>
            <a:r>
              <a:rPr lang="en-US" altLang="ja-JP" sz="1200" dirty="0" err="1" smtClean="0"/>
              <a:t>都道府県内で統一的な取組を提供するのではなく</a:t>
            </a:r>
            <a:r>
              <a:rPr lang="en-US" altLang="ja-JP" sz="1200" dirty="0" err="1"/>
              <a:t>、</a:t>
            </a:r>
            <a:r>
              <a:rPr lang="en-US" altLang="ja-JP" sz="1200" dirty="0" err="1" smtClean="0"/>
              <a:t>地域特性に</a:t>
            </a:r>
            <a:r>
              <a:rPr lang="ja-JP" altLang="en-US" sz="1200" dirty="0"/>
              <a:t>応じた市町村</a:t>
            </a:r>
            <a:r>
              <a:rPr lang="en-US" altLang="ja-JP" sz="1200" dirty="0" err="1" smtClean="0"/>
              <a:t>支援が重要</a:t>
            </a:r>
            <a:r>
              <a:rPr lang="ja-JP" altLang="en-US" sz="1200" dirty="0" err="1" smtClean="0"/>
              <a:t>。</a:t>
            </a:r>
            <a:endParaRPr lang="en-US" altLang="ja-JP" sz="1200" spc="-1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4764" y="11575"/>
            <a:ext cx="853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/>
              <a:t>＜</a:t>
            </a:r>
            <a:r>
              <a:rPr kumimoji="1" lang="ja-JP" altLang="en-US" sz="900" dirty="0" smtClean="0"/>
              <a:t>地域包括ケア研究会報告書＞－</a:t>
            </a:r>
            <a:r>
              <a:rPr kumimoji="1" lang="en-US" altLang="ja-JP" sz="900" dirty="0" smtClean="0"/>
              <a:t>2040</a:t>
            </a:r>
            <a:r>
              <a:rPr kumimoji="1" lang="ja-JP" altLang="en-US" sz="900" dirty="0" smtClean="0"/>
              <a:t>年に向けた挑戦</a:t>
            </a:r>
            <a:r>
              <a:rPr lang="ja-JP" altLang="en-US" sz="900" dirty="0" smtClean="0"/>
              <a:t>－</a:t>
            </a:r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概要版</a:t>
            </a:r>
            <a:r>
              <a:rPr lang="en-US" altLang="ja-JP" sz="900" b="1" dirty="0" smtClean="0"/>
              <a:t>】</a:t>
            </a:r>
          </a:p>
          <a:p>
            <a:r>
              <a:rPr lang="ja-JP" altLang="en-US" sz="900" dirty="0" smtClean="0"/>
              <a:t> 地域包括ケアシステム構築に向けた制度及びサ－ビスのあり方に関する研究事業  平成</a:t>
            </a:r>
            <a:r>
              <a:rPr lang="en-US" altLang="ja-JP" sz="900" dirty="0" smtClean="0"/>
              <a:t>28</a:t>
            </a:r>
            <a:r>
              <a:rPr lang="ja-JP" altLang="en-US" sz="900" dirty="0" smtClean="0"/>
              <a:t>年度厚生労働省老人保健健康増進等事業、</a:t>
            </a:r>
            <a:r>
              <a:rPr lang="en-US" altLang="ja-JP" sz="900" dirty="0" smtClean="0"/>
              <a:t>2017</a:t>
            </a:r>
            <a:endParaRPr kumimoji="1" lang="ja-JP" altLang="en-US" sz="9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7875" y="344893"/>
            <a:ext cx="8705850" cy="400110"/>
          </a:xfrm>
          <a:prstGeom prst="rect">
            <a:avLst/>
          </a:prstGeom>
          <a:ln w="222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algn="ctr"/>
          </a:lstStyle>
          <a:p>
            <a:r>
              <a:rPr lang="ja-JP" altLang="en-US" sz="2000" b="1"/>
              <a:t>地域マネジメント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4792</TotalTime>
  <Words>2919</Words>
  <Application>Microsoft Office PowerPoint</Application>
  <PresentationFormat>ユーザー設定</PresentationFormat>
  <Paragraphs>200</Paragraphs>
  <Slides>8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MURC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MURC</dc:creator>
  <cp:lastModifiedBy>murcadminj</cp:lastModifiedBy>
  <cp:revision>621</cp:revision>
  <cp:lastPrinted>2017-06-09T03:13:21Z</cp:lastPrinted>
  <dcterms:created xsi:type="dcterms:W3CDTF">2014-04-07T00:56:57Z</dcterms:created>
  <dcterms:modified xsi:type="dcterms:W3CDTF">2017-06-12T00:43:46Z</dcterms:modified>
</cp:coreProperties>
</file>