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60" r:id="rId2"/>
    <p:sldMasterId id="2147483690" r:id="rId3"/>
    <p:sldMasterId id="2147483697" r:id="rId4"/>
  </p:sldMasterIdLst>
  <p:notesMasterIdLst>
    <p:notesMasterId r:id="rId24"/>
  </p:notesMasterIdLst>
  <p:sldIdLst>
    <p:sldId id="303" r:id="rId5"/>
    <p:sldId id="305" r:id="rId6"/>
    <p:sldId id="299" r:id="rId7"/>
    <p:sldId id="266" r:id="rId8"/>
    <p:sldId id="300" r:id="rId9"/>
    <p:sldId id="296" r:id="rId10"/>
    <p:sldId id="304" r:id="rId11"/>
    <p:sldId id="307" r:id="rId12"/>
    <p:sldId id="301" r:id="rId13"/>
    <p:sldId id="292" r:id="rId14"/>
    <p:sldId id="298" r:id="rId15"/>
    <p:sldId id="308" r:id="rId16"/>
    <p:sldId id="293" r:id="rId17"/>
    <p:sldId id="276" r:id="rId18"/>
    <p:sldId id="297" r:id="rId19"/>
    <p:sldId id="275" r:id="rId20"/>
    <p:sldId id="277" r:id="rId21"/>
    <p:sldId id="278" r:id="rId22"/>
    <p:sldId id="302" r:id="rId2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18F"/>
    <a:srgbClr val="FFFFFF"/>
    <a:srgbClr val="C6D2DE"/>
    <a:srgbClr val="FCF0EA"/>
    <a:srgbClr val="F9F9F9"/>
    <a:srgbClr val="FBFBFB"/>
    <a:srgbClr val="F4E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3302" autoAdjust="0"/>
  </p:normalViewPr>
  <p:slideViewPr>
    <p:cSldViewPr>
      <p:cViewPr>
        <p:scale>
          <a:sx n="100" d="100"/>
          <a:sy n="100" d="100"/>
        </p:scale>
        <p:origin x="-306" y="-22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5F1E962-4006-47C5-BCE5-E8197A67BC41}" type="datetimeFigureOut">
              <a:rPr kumimoji="1" lang="ja-JP" altLang="en-US" smtClean="0"/>
              <a:pPr/>
              <a:t>2018/5/10</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87A5C83-365A-4979-8108-8D08D29DD16F}" type="slidenum">
              <a:rPr kumimoji="1" lang="ja-JP" altLang="en-US" smtClean="0"/>
              <a:pPr/>
              <a:t>‹#›</a:t>
            </a:fld>
            <a:endParaRPr kumimoji="1" lang="ja-JP" altLang="en-US"/>
          </a:p>
        </p:txBody>
      </p:sp>
    </p:spTree>
    <p:extLst>
      <p:ext uri="{BB962C8B-B14F-4D97-AF65-F5344CB8AC3E}">
        <p14:creationId xmlns:p14="http://schemas.microsoft.com/office/powerpoint/2010/main" val="3783588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7A5C83-365A-4979-8108-8D08D29DD16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631155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smtClean="0"/>
              <a:t>タイトル</a:t>
            </a:r>
            <a:r>
              <a:rPr lang="en-US" altLang="ja-JP" dirty="0" smtClean="0"/>
              <a:t>1</a:t>
            </a:r>
            <a:r>
              <a:rPr lang="ja-JP" altLang="en-US" dirty="0" smtClean="0"/>
              <a:t>行 </a:t>
            </a:r>
            <a:r>
              <a:rPr lang="en-US" altLang="ja-JP" dirty="0" smtClean="0"/>
              <a:t>MSP</a:t>
            </a:r>
            <a:r>
              <a:rPr lang="ja-JP" altLang="en-US" dirty="0" smtClean="0"/>
              <a:t>ゴシック </a:t>
            </a:r>
            <a:r>
              <a:rPr lang="en-US" altLang="ja-JP" dirty="0" smtClean="0"/>
              <a:t>26pt</a:t>
            </a:r>
            <a:endParaRPr lang="en-US" dirty="0"/>
          </a:p>
        </p:txBody>
      </p:sp>
      <p:sp>
        <p:nvSpPr>
          <p:cNvPr id="4"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3" name="テキスト ボックス 2"/>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a:solidFill>
                  <a:prstClr val="black"/>
                </a:solidFill>
              </a:rPr>
              <a:t>Cover 1</a:t>
            </a:r>
            <a:endParaRPr lang="ja-JP" altLang="en-US" sz="600" dirty="0">
              <a:solidFill>
                <a:prstClr val="black"/>
              </a:solidFill>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3480255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LINE</a:t>
            </a:r>
            <a:r>
              <a:rPr lang="ja-JP" altLang="en-US" sz="600" dirty="0">
                <a:solidFill>
                  <a:prstClr val="black"/>
                </a:solidFill>
              </a:rPr>
              <a:t> 目次ページ</a:t>
            </a:r>
          </a:p>
        </p:txBody>
      </p:sp>
      <p:sp>
        <p:nvSpPr>
          <p:cNvPr id="6" name="テキスト プレースホルダー 5"/>
          <p:cNvSpPr>
            <a:spLocks noGrp="1"/>
          </p:cNvSpPr>
          <p:nvPr>
            <p:ph type="body" sz="quarter" idx="13"/>
          </p:nvPr>
        </p:nvSpPr>
        <p:spPr>
          <a:xfrm>
            <a:off x="414000" y="1235075"/>
            <a:ext cx="6913562"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endParaRPr kumimoji="1" lang="en-US" altLang="ja-JP" dirty="0" smtClean="0"/>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サブタイトル（使用しない場合は削除可）</a:t>
            </a:r>
          </a:p>
        </p:txBody>
      </p:sp>
    </p:spTree>
    <p:extLst>
      <p:ext uri="{BB962C8B-B14F-4D97-AF65-F5344CB8AC3E}">
        <p14:creationId xmlns:p14="http://schemas.microsoft.com/office/powerpoint/2010/main" val="3692595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85"/>
            <a:endParaRPr kumimoji="0" lang="en-US" sz="1900">
              <a:solidFill>
                <a:prstClr val="white"/>
              </a:solidFill>
            </a:endParaRPr>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BAR</a:t>
            </a:r>
            <a:r>
              <a:rPr lang="ja-JP" altLang="en-US" sz="600" dirty="0">
                <a:solidFill>
                  <a:prstClr val="black"/>
                </a:solidFill>
              </a:rPr>
              <a:t> 目次ページ</a:t>
            </a:r>
          </a:p>
        </p:txBody>
      </p:sp>
      <p:sp>
        <p:nvSpPr>
          <p:cNvPr id="6" name="テキスト プレースホルダー 5"/>
          <p:cNvSpPr>
            <a:spLocks noGrp="1"/>
          </p:cNvSpPr>
          <p:nvPr>
            <p:ph type="body" sz="quarter" idx="13"/>
          </p:nvPr>
        </p:nvSpPr>
        <p:spPr>
          <a:xfrm>
            <a:off x="414000"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1447959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85"/>
            <a:endParaRPr kumimoji="0" lang="en-US" sz="1900">
              <a:solidFill>
                <a:prstClr val="white"/>
              </a:solidFill>
            </a:endParaRPr>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smtClean="0"/>
              <a:t>目次</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defTabSz="495285"/>
            <a:r>
              <a:rPr lang="ja-JP" altLang="en-US" sz="600" dirty="0">
                <a:solidFill>
                  <a:prstClr val="black"/>
                </a:solidFill>
              </a:rPr>
              <a:t>大規模講演用目次ページ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sp>
        <p:nvSpPr>
          <p:cNvPr id="4" name="テキスト プレースホルダー 3"/>
          <p:cNvSpPr>
            <a:spLocks noGrp="1"/>
          </p:cNvSpPr>
          <p:nvPr>
            <p:ph type="body" sz="quarter" idx="10"/>
          </p:nvPr>
        </p:nvSpPr>
        <p:spPr>
          <a:xfrm>
            <a:off x="414000" y="1235075"/>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dirty="0" smtClean="0"/>
              <a:t>マスター テキストの書式設定</a:t>
            </a:r>
          </a:p>
          <a:p>
            <a:pPr lvl="1">
              <a:spcBef>
                <a:spcPts val="400"/>
              </a:spcBef>
              <a:spcAft>
                <a:spcPts val="0"/>
              </a:spcAft>
            </a:pPr>
            <a:r>
              <a:rPr kumimoji="1" lang="ja-JP" altLang="en-US" dirty="0" smtClean="0"/>
              <a:t>第 </a:t>
            </a:r>
            <a:r>
              <a:rPr kumimoji="1" lang="en-US" altLang="ja-JP" dirty="0" smtClean="0"/>
              <a:t>2 </a:t>
            </a:r>
            <a:r>
              <a:rPr kumimoji="1" lang="ja-JP" altLang="en-US" dirty="0" smtClean="0"/>
              <a:t>レベル</a:t>
            </a:r>
          </a:p>
          <a:p>
            <a:pPr lvl="2">
              <a:spcBef>
                <a:spcPts val="400"/>
              </a:spcBef>
              <a:spcAft>
                <a:spcPts val="0"/>
              </a:spcAft>
            </a:pPr>
            <a:r>
              <a:rPr kumimoji="1" lang="ja-JP" altLang="en-US" dirty="0" smtClean="0"/>
              <a:t>第 </a:t>
            </a:r>
            <a:r>
              <a:rPr kumimoji="1" lang="en-US" altLang="ja-JP" dirty="0" smtClean="0"/>
              <a:t>3 </a:t>
            </a:r>
            <a:r>
              <a:rPr kumimoji="1" lang="ja-JP" altLang="en-US" dirty="0" smtClean="0"/>
              <a:t>レベル</a:t>
            </a:r>
          </a:p>
          <a:p>
            <a:pPr lvl="3">
              <a:spcBef>
                <a:spcPts val="400"/>
              </a:spcBef>
              <a:spcAft>
                <a:spcPts val="0"/>
              </a:spcAft>
            </a:pPr>
            <a:r>
              <a:rPr kumimoji="1" lang="ja-JP" altLang="en-US" dirty="0" smtClean="0"/>
              <a:t>第 </a:t>
            </a:r>
            <a:r>
              <a:rPr kumimoji="1" lang="en-US" altLang="ja-JP" dirty="0" smtClean="0"/>
              <a:t>4 </a:t>
            </a:r>
            <a:r>
              <a:rPr kumimoji="1" lang="ja-JP" altLang="en-US" dirty="0" smtClean="0"/>
              <a:t>レベル</a:t>
            </a:r>
          </a:p>
          <a:p>
            <a:pPr lvl="4">
              <a:spcBef>
                <a:spcPts val="400"/>
              </a:spcBef>
              <a:spcAft>
                <a:spcPts val="0"/>
              </a:spcAft>
            </a:pPr>
            <a:r>
              <a:rPr kumimoji="1" lang="ja-JP" altLang="en-US" dirty="0" smtClean="0"/>
              <a:t>第 </a:t>
            </a:r>
            <a:r>
              <a:rPr kumimoji="1" lang="en-US" altLang="ja-JP" dirty="0" smtClean="0"/>
              <a:t>5 </a:t>
            </a:r>
            <a:r>
              <a:rPr kumimoji="1" lang="ja-JP" altLang="en-US" dirty="0" smtClean="0"/>
              <a:t>レベル</a:t>
            </a:r>
            <a:endParaRPr kumimoji="1" lang="ja-JP" altLang="en-US" dirty="0"/>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2961038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0" y="2846131"/>
            <a:ext cx="4441297" cy="2398891"/>
          </a:xfrm>
        </p:spPr>
        <p:txBody>
          <a:bodyPr lIns="0" rIns="0" anchor="t"/>
          <a:lstStyle>
            <a:lvl1pPr>
              <a:lnSpc>
                <a:spcPts val="1192"/>
              </a:lnSpc>
              <a:defRPr sz="900"/>
            </a:lvl1pPr>
          </a:lstStyle>
          <a:p>
            <a:r>
              <a:rPr lang="ja-JP" altLang="en-US" dirty="0" smtClean="0"/>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kumimoji="0" lang="en-US" sz="2000">
              <a:solidFill>
                <a:prstClr val="white"/>
              </a:solidFill>
            </a:endParaRPr>
          </a:p>
        </p:txBody>
      </p:sp>
      <p:sp>
        <p:nvSpPr>
          <p:cNvPr id="8" name="テキスト ボックス 7"/>
          <p:cNvSpPr txBox="1"/>
          <p:nvPr userDrawn="1"/>
        </p:nvSpPr>
        <p:spPr>
          <a:xfrm>
            <a:off x="9346191" y="-133708"/>
            <a:ext cx="559809" cy="99682"/>
          </a:xfrm>
          <a:prstGeom prst="rect">
            <a:avLst/>
          </a:prstGeom>
          <a:noFill/>
        </p:spPr>
        <p:txBody>
          <a:bodyPr wrap="square" lIns="0" tIns="0" rIns="0" bIns="0" rtlCol="0" anchor="ctr">
            <a:normAutofit/>
          </a:bodyPr>
          <a:lstStyle/>
          <a:p>
            <a:pPr algn="r" defTabSz="495285"/>
            <a:r>
              <a:rPr lang="en-US" altLang="ja-JP" sz="600">
                <a:solidFill>
                  <a:prstClr val="black"/>
                </a:solidFill>
              </a:rPr>
              <a:t>Back Cover 1</a:t>
            </a:r>
            <a:endParaRPr lang="ja-JP" altLang="en-US" sz="600" dirty="0">
              <a:solidFill>
                <a:prstClr val="black"/>
              </a:solidFill>
            </a:endParaRPr>
          </a:p>
        </p:txBody>
      </p:sp>
      <p:sp>
        <p:nvSpPr>
          <p:cNvPr id="3" name="正方形/長方形 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95285"/>
            <a:endParaRPr lang="ja-JP" altLang="en-US" sz="1000">
              <a:solidFill>
                <a:srgbClr val="000000"/>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Tree>
    <p:extLst>
      <p:ext uri="{BB962C8B-B14F-4D97-AF65-F5344CB8AC3E}">
        <p14:creationId xmlns:p14="http://schemas.microsoft.com/office/powerpoint/2010/main" val="12031546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87"/>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kumimoji="0" lang="en-US" sz="2000">
              <a:solidFill>
                <a:prstClr val="white"/>
              </a:solidFill>
            </a:endParaRPr>
          </a:p>
        </p:txBody>
      </p:sp>
      <p:sp>
        <p:nvSpPr>
          <p:cNvPr id="2" name="Title 1"/>
          <p:cNvSpPr>
            <a:spLocks noGrp="1"/>
          </p:cNvSpPr>
          <p:nvPr>
            <p:ph type="title"/>
          </p:nvPr>
        </p:nvSpPr>
        <p:spPr bwMode="white">
          <a:xfrm>
            <a:off x="414000" y="2054831"/>
            <a:ext cx="6769099" cy="910800"/>
          </a:xfrm>
        </p:spPr>
        <p:txBody>
          <a:bodyPr lIns="0" rIns="0" anchor="t"/>
          <a:lstStyle>
            <a:lvl1pPr>
              <a:lnSpc>
                <a:spcPts val="1192"/>
              </a:lnSpc>
              <a:defRPr sz="900" baseline="0">
                <a:solidFill>
                  <a:schemeClr val="bg1"/>
                </a:solidFill>
              </a:defRPr>
            </a:lvl1pPr>
          </a:lstStyle>
          <a:p>
            <a:r>
              <a:rPr lang="ja-JP" altLang="en-US" dirty="0" smtClean="0"/>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Back Cover 2</a:t>
            </a:r>
            <a:endParaRPr lang="ja-JP" altLang="en-US" sz="600" dirty="0">
              <a:solidFill>
                <a:prstClr val="black"/>
              </a:solidFill>
            </a:endParaRP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a:t>
            </a:r>
            <a:r>
              <a:rPr lang="en-US" altLang="ja-JP" sz="700">
                <a:solidFill>
                  <a:prstClr val="black"/>
                </a:solidFill>
              </a:rPr>
              <a:t>Research and Consulting </a:t>
            </a:r>
            <a:endParaRPr lang="ja-JP" altLang="en-US" sz="700" dirty="0">
              <a:solidFill>
                <a:prstClr val="black"/>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2" name="正方形/長方形 11"/>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95285"/>
            <a:endParaRPr lang="ja-JP" altLang="en-US" sz="1000">
              <a:solidFill>
                <a:srgbClr val="000000"/>
              </a:solidFill>
            </a:endParaRPr>
          </a:p>
        </p:txBody>
      </p:sp>
    </p:spTree>
    <p:extLst>
      <p:ext uri="{BB962C8B-B14F-4D97-AF65-F5344CB8AC3E}">
        <p14:creationId xmlns:p14="http://schemas.microsoft.com/office/powerpoint/2010/main" val="28785683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87"/>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kumimoji="0"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ts val="1192"/>
              </a:lnSpc>
              <a:defRPr sz="900" baseline="0">
                <a:solidFill>
                  <a:schemeClr val="bg1"/>
                </a:solidFill>
              </a:defRPr>
            </a:lvl1pPr>
          </a:lstStyle>
          <a:p>
            <a:r>
              <a:rPr lang="ja-JP" altLang="en-US" dirty="0" smtClean="0"/>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a:solidFill>
                  <a:prstClr val="black"/>
                </a:solidFill>
              </a:rPr>
              <a:t>Back Cover 3</a:t>
            </a:r>
            <a:endParaRPr lang="ja-JP" altLang="en-US" sz="600" dirty="0">
              <a:solidFill>
                <a:prstClr val="black"/>
              </a:solidFill>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3" name="正方形/長方形 1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95285"/>
            <a:endParaRPr lang="ja-JP" altLang="en-US" sz="1000">
              <a:solidFill>
                <a:srgbClr val="000000"/>
              </a:solidFill>
            </a:endParaRPr>
          </a:p>
        </p:txBody>
      </p:sp>
    </p:spTree>
    <p:extLst>
      <p:ext uri="{BB962C8B-B14F-4D97-AF65-F5344CB8AC3E}">
        <p14:creationId xmlns:p14="http://schemas.microsoft.com/office/powerpoint/2010/main" val="1489902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smtClean="0"/>
              <a:t>Document title</a:t>
            </a:r>
            <a:br>
              <a:rPr lang="en-US" altLang="ja-JP" dirty="0" smtClean="0"/>
            </a:br>
            <a:r>
              <a:rPr lang="en-US" altLang="ja-JP" dirty="0" smtClean="0"/>
              <a:t>Arial Regular 26 pt.</a:t>
            </a:r>
            <a:br>
              <a:rPr lang="en-US" altLang="ja-JP" dirty="0" smtClean="0"/>
            </a:br>
            <a:r>
              <a:rPr lang="en-US" altLang="ja-JP" dirty="0" smtClean="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smtClean="0"/>
              <a:t>Document Subhead Arial Bold 12 pt.</a:t>
            </a:r>
          </a:p>
          <a:p>
            <a:r>
              <a:rPr lang="en-US" altLang="ja-JP" dirty="0" smtClean="0"/>
              <a:t>Department</a:t>
            </a:r>
            <a:r>
              <a:rPr lang="ja-JP" altLang="en-US" dirty="0" smtClean="0"/>
              <a:t> </a:t>
            </a:r>
            <a:r>
              <a:rPr lang="en-US" altLang="ja-JP" dirty="0" smtClean="0"/>
              <a:t>Name</a:t>
            </a:r>
          </a:p>
          <a:p>
            <a:r>
              <a:rPr lang="en-US" altLang="ja-JP" dirty="0" smtClean="0"/>
              <a:t>Day month year</a:t>
            </a:r>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smtClean="0"/>
              <a:t>Client name Arial Regular 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ENG Cover 3</a:t>
            </a:r>
            <a:endParaRPr lang="ja-JP" altLang="en-US" sz="600" dirty="0">
              <a:solidFill>
                <a:prstClr val="black"/>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
        <p:nvSpPr>
          <p:cNvPr id="27" name="テキスト ボックス 26"/>
          <p:cNvSpPr txBox="1"/>
          <p:nvPr userDrawn="1"/>
        </p:nvSpPr>
        <p:spPr bwMode="auto">
          <a:xfrm>
            <a:off x="414000" y="6202936"/>
            <a:ext cx="2520563" cy="230832"/>
          </a:xfrm>
          <a:prstGeom prst="rect">
            <a:avLst/>
          </a:prstGeom>
          <a:noFill/>
        </p:spPr>
        <p:txBody>
          <a:bodyPr wrap="square" lIns="0" tIns="0" rIns="0" bIns="0" rtlCol="0" anchor="b">
            <a:spAutoFit/>
          </a:bodyPr>
          <a:lstStyle/>
          <a:p>
            <a:pPr defTabSz="495285"/>
            <a:r>
              <a:rPr lang="en-US" altLang="ja-JP" sz="800" b="1" dirty="0">
                <a:solidFill>
                  <a:prstClr val="black"/>
                </a:solidFill>
              </a:rPr>
              <a:t>Mitsubishi UFJ Research and Consulting</a:t>
            </a:r>
          </a:p>
          <a:p>
            <a:pPr defTabSz="495285"/>
            <a:r>
              <a:rPr lang="en-US" altLang="ja-JP" sz="700" dirty="0">
                <a:solidFill>
                  <a:prstClr val="black"/>
                </a:solidFill>
              </a:rPr>
              <a:t>A</a:t>
            </a:r>
            <a:r>
              <a:rPr lang="ja-JP" altLang="en-US" sz="700" dirty="0">
                <a:solidFill>
                  <a:prstClr val="black"/>
                </a:solidFill>
              </a:rPr>
              <a:t> </a:t>
            </a:r>
            <a:r>
              <a:rPr lang="en-US" altLang="ja-JP" sz="700" dirty="0">
                <a:solidFill>
                  <a:prstClr val="black"/>
                </a:solidFill>
              </a:rPr>
              <a:t>member</a:t>
            </a:r>
            <a:r>
              <a:rPr lang="ja-JP" altLang="en-US" sz="700" dirty="0">
                <a:solidFill>
                  <a:prstClr val="black"/>
                </a:solidFill>
              </a:rPr>
              <a:t> </a:t>
            </a:r>
            <a:r>
              <a:rPr lang="en-US" altLang="ja-JP" sz="700" dirty="0">
                <a:solidFill>
                  <a:prstClr val="black"/>
                </a:solidFill>
              </a:rPr>
              <a:t>of</a:t>
            </a:r>
            <a:r>
              <a:rPr lang="ja-JP" altLang="en-US" sz="700" dirty="0">
                <a:solidFill>
                  <a:prstClr val="black"/>
                </a:solidFill>
              </a:rPr>
              <a:t> </a:t>
            </a:r>
            <a:r>
              <a:rPr lang="en-US" altLang="ja-JP" sz="700" dirty="0">
                <a:solidFill>
                  <a:prstClr val="black"/>
                </a:solidFill>
              </a:rPr>
              <a:t>MUFG,</a:t>
            </a:r>
            <a:r>
              <a:rPr lang="ja-JP" altLang="en-US" sz="700" dirty="0">
                <a:solidFill>
                  <a:prstClr val="black"/>
                </a:solidFill>
              </a:rPr>
              <a:t> </a:t>
            </a:r>
            <a:r>
              <a:rPr lang="en-US" altLang="ja-JP" sz="700" dirty="0">
                <a:solidFill>
                  <a:prstClr val="black"/>
                </a:solidFill>
              </a:rPr>
              <a:t>a global financial group </a:t>
            </a:r>
          </a:p>
        </p:txBody>
      </p:sp>
    </p:spTree>
    <p:extLst>
      <p:ext uri="{BB962C8B-B14F-4D97-AF65-F5344CB8AC3E}">
        <p14:creationId xmlns:p14="http://schemas.microsoft.com/office/powerpoint/2010/main" val="2977806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ja-JP" altLang="en-US" sz="600" dirty="0">
                <a:solidFill>
                  <a:prstClr val="black"/>
                </a:solidFill>
              </a:rPr>
              <a:t>白紙ページ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7488592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23797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5791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65"/>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a:solidFill>
                  <a:prstClr val="black"/>
                </a:solidFill>
              </a:rPr>
              <a:t>Cover 2</a:t>
            </a:r>
            <a:endParaRPr lang="ja-JP" altLang="en-US" sz="600" dirty="0">
              <a:solidFill>
                <a:prstClr val="black"/>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21537802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253640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2701229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46350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40823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3019928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2407204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179476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2569153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335015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1:09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3</a:t>
            </a:r>
            <a:r>
              <a:rPr lang="ja-JP" altLang="en-US" dirty="0" smtClean="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a:solidFill>
                  <a:prstClr val="black"/>
                </a:solidFill>
              </a:rPr>
              <a:t>Cover 3</a:t>
            </a:r>
            <a:endParaRPr lang="ja-JP" altLang="en-US" sz="600" dirty="0">
              <a:solidFill>
                <a:prstClr val="black"/>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815264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1:09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fontAlgn="base">
              <a:spcAft>
                <a:spcPct val="0"/>
              </a:spcAft>
              <a:buClr>
                <a:srgbClr val="EEECE1"/>
              </a:buClr>
              <a:buFont typeface="Wingdings" pitchFamily="2" charset="2"/>
              <a:buNone/>
            </a:pPr>
            <a:fld id="{1444EC06-CD1E-4921-AA8C-A162CD6E605A}" type="slidenum">
              <a:rPr lang="ja-JP" altLang="en-US" sz="1400" smtClean="0">
                <a:solidFill>
                  <a:srgbClr val="000000"/>
                </a:solidFill>
              </a:rPr>
              <a:pPr algn="r" fontAlgn="base">
                <a:spcAft>
                  <a:spcPct val="0"/>
                </a:spcAft>
                <a:buClr>
                  <a:srgbClr val="EEECE1"/>
                </a:buClr>
                <a:buFont typeface="Wingdings" pitchFamily="2" charset="2"/>
                <a:buNone/>
              </a:pPr>
              <a:t>‹#›</a:t>
            </a:fld>
            <a:endParaRPr lang="ja-JP" altLang="en-US" sz="1400" dirty="0">
              <a:solidFill>
                <a:srgbClr val="000000"/>
              </a:solidFill>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35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1:09 PM</a:t>
            </a:fld>
            <a:endParaRPr lang="en-US" altLang="ja-JP"/>
          </a:p>
        </p:txBody>
      </p:sp>
    </p:spTree>
    <p:extLst>
      <p:ext uri="{BB962C8B-B14F-4D97-AF65-F5344CB8AC3E}">
        <p14:creationId xmlns:p14="http://schemas.microsoft.com/office/powerpoint/2010/main" val="2658148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1:09 PM</a:t>
            </a:fld>
            <a:endParaRPr lang="en-US" altLang="ja-JP"/>
          </a:p>
        </p:txBody>
      </p:sp>
    </p:spTree>
    <p:extLst>
      <p:ext uri="{BB962C8B-B14F-4D97-AF65-F5344CB8AC3E}">
        <p14:creationId xmlns:p14="http://schemas.microsoft.com/office/powerpoint/2010/main" val="1524942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1:09 PM</a:t>
            </a:fld>
            <a:endParaRPr lang="en-US" altLang="ja-JP"/>
          </a:p>
        </p:txBody>
      </p:sp>
    </p:spTree>
    <p:extLst>
      <p:ext uri="{BB962C8B-B14F-4D97-AF65-F5344CB8AC3E}">
        <p14:creationId xmlns:p14="http://schemas.microsoft.com/office/powerpoint/2010/main" val="863334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1:09 PM</a:t>
            </a:fld>
            <a:endParaRPr lang="en-US" altLang="ja-JP"/>
          </a:p>
        </p:txBody>
      </p:sp>
    </p:spTree>
    <p:extLst>
      <p:ext uri="{BB962C8B-B14F-4D97-AF65-F5344CB8AC3E}">
        <p14:creationId xmlns:p14="http://schemas.microsoft.com/office/powerpoint/2010/main" val="180887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1:09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561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1:09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fontAlgn="base">
              <a:spcAft>
                <a:spcPct val="0"/>
              </a:spcAft>
              <a:buClr>
                <a:srgbClr val="EEECE1"/>
              </a:buClr>
              <a:buFont typeface="Wingdings" pitchFamily="2" charset="2"/>
              <a:buNone/>
            </a:pPr>
            <a:fld id="{1444EC06-CD1E-4921-AA8C-A162CD6E605A}" type="slidenum">
              <a:rPr lang="ja-JP" altLang="en-US" sz="1400" smtClean="0">
                <a:solidFill>
                  <a:srgbClr val="000000"/>
                </a:solidFill>
              </a:rPr>
              <a:pPr algn="r" fontAlgn="base">
                <a:spcAft>
                  <a:spcPct val="0"/>
                </a:spcAft>
                <a:buClr>
                  <a:srgbClr val="EEECE1"/>
                </a:buClr>
                <a:buFont typeface="Wingdings" pitchFamily="2" charset="2"/>
                <a:buNone/>
              </a:pPr>
              <a:t>‹#›</a:t>
            </a:fld>
            <a:endParaRPr lang="ja-JP" altLang="en-US" sz="1400" dirty="0">
              <a:solidFill>
                <a:srgbClr val="000000"/>
              </a:solidFill>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65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1:09 PM</a:t>
            </a:fld>
            <a:endParaRPr lang="en-US" altLang="ja-JP"/>
          </a:p>
        </p:txBody>
      </p:sp>
    </p:spTree>
    <p:extLst>
      <p:ext uri="{BB962C8B-B14F-4D97-AF65-F5344CB8AC3E}">
        <p14:creationId xmlns:p14="http://schemas.microsoft.com/office/powerpoint/2010/main" val="1954833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1:09 PM</a:t>
            </a:fld>
            <a:endParaRPr lang="en-US" altLang="ja-JP"/>
          </a:p>
        </p:txBody>
      </p:sp>
    </p:spTree>
    <p:extLst>
      <p:ext uri="{BB962C8B-B14F-4D97-AF65-F5344CB8AC3E}">
        <p14:creationId xmlns:p14="http://schemas.microsoft.com/office/powerpoint/2010/main" val="2895262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1:09 PM</a:t>
            </a:fld>
            <a:endParaRPr lang="en-US" altLang="ja-JP"/>
          </a:p>
        </p:txBody>
      </p:sp>
    </p:spTree>
    <p:extLst>
      <p:ext uri="{BB962C8B-B14F-4D97-AF65-F5344CB8AC3E}">
        <p14:creationId xmlns:p14="http://schemas.microsoft.com/office/powerpoint/2010/main" val="37102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LINE</a:t>
            </a:r>
            <a:r>
              <a:rPr lang="ja-JP" altLang="en-US" sz="600" dirty="0">
                <a:solidFill>
                  <a:prstClr val="black"/>
                </a:solidFill>
              </a:rPr>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endParaRPr kumimoji="1" lang="en-US" altLang="ja-JP" dirty="0" smtClean="0"/>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サブタイトル（使用しない場合は削除可）</a:t>
            </a:r>
          </a:p>
        </p:txBody>
      </p:sp>
    </p:spTree>
    <p:extLst>
      <p:ext uri="{BB962C8B-B14F-4D97-AF65-F5344CB8AC3E}">
        <p14:creationId xmlns:p14="http://schemas.microsoft.com/office/powerpoint/2010/main" val="29925927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1:09 PM</a:t>
            </a:fld>
            <a:endParaRPr lang="en-US" altLang="ja-JP"/>
          </a:p>
        </p:txBody>
      </p:sp>
    </p:spTree>
    <p:extLst>
      <p:ext uri="{BB962C8B-B14F-4D97-AF65-F5344CB8AC3E}">
        <p14:creationId xmlns:p14="http://schemas.microsoft.com/office/powerpoint/2010/main" val="250972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85"/>
            <a:endParaRPr kumimoji="0" lang="en-US" sz="1900">
              <a:solidFill>
                <a:prstClr val="white"/>
              </a:solidFill>
            </a:endParaRPr>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BAR</a:t>
            </a:r>
            <a:r>
              <a:rPr lang="ja-JP" altLang="en-US" sz="600" dirty="0">
                <a:solidFill>
                  <a:prstClr val="black"/>
                </a:solidFill>
              </a:rPr>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2528958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85"/>
            <a:endParaRPr kumimoji="0" lang="en-US" sz="1900">
              <a:solidFill>
                <a:prstClr val="white"/>
              </a:solidFill>
            </a:endParaRPr>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smtClean="0"/>
              <a:t>タイトルの書式設定</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defTabSz="495285"/>
            <a:r>
              <a:rPr lang="ja-JP" altLang="en-US" sz="600" dirty="0">
                <a:solidFill>
                  <a:prstClr val="black"/>
                </a:solidFill>
              </a:rPr>
              <a:t>大規模講演用本文ページ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sp>
        <p:nvSpPr>
          <p:cNvPr id="4" name="テキスト プレースホルダー 3"/>
          <p:cNvSpPr>
            <a:spLocks noGrp="1"/>
          </p:cNvSpPr>
          <p:nvPr>
            <p:ph type="body" sz="quarter" idx="10"/>
          </p:nvPr>
        </p:nvSpPr>
        <p:spPr>
          <a:xfrm>
            <a:off x="414000" y="1028700"/>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dirty="0" smtClean="0"/>
              <a:t>マスター テキストの書式設定</a:t>
            </a:r>
          </a:p>
          <a:p>
            <a:pPr lvl="1">
              <a:spcBef>
                <a:spcPts val="400"/>
              </a:spcBef>
              <a:spcAft>
                <a:spcPts val="0"/>
              </a:spcAft>
            </a:pPr>
            <a:r>
              <a:rPr kumimoji="1" lang="ja-JP" altLang="en-US" dirty="0" smtClean="0"/>
              <a:t>第 </a:t>
            </a:r>
            <a:r>
              <a:rPr kumimoji="1" lang="en-US" altLang="ja-JP" dirty="0" smtClean="0"/>
              <a:t>2 </a:t>
            </a:r>
            <a:r>
              <a:rPr kumimoji="1" lang="ja-JP" altLang="en-US" dirty="0" smtClean="0"/>
              <a:t>レベル</a:t>
            </a:r>
          </a:p>
          <a:p>
            <a:pPr lvl="2">
              <a:spcBef>
                <a:spcPts val="400"/>
              </a:spcBef>
              <a:spcAft>
                <a:spcPts val="0"/>
              </a:spcAft>
            </a:pPr>
            <a:r>
              <a:rPr kumimoji="1" lang="ja-JP" altLang="en-US" dirty="0" smtClean="0"/>
              <a:t>第 </a:t>
            </a:r>
            <a:r>
              <a:rPr kumimoji="1" lang="en-US" altLang="ja-JP" dirty="0" smtClean="0"/>
              <a:t>3 </a:t>
            </a:r>
            <a:r>
              <a:rPr kumimoji="1" lang="ja-JP" altLang="en-US" dirty="0" smtClean="0"/>
              <a:t>レベル</a:t>
            </a:r>
          </a:p>
          <a:p>
            <a:pPr lvl="3">
              <a:spcBef>
                <a:spcPts val="400"/>
              </a:spcBef>
              <a:spcAft>
                <a:spcPts val="0"/>
              </a:spcAft>
            </a:pPr>
            <a:r>
              <a:rPr kumimoji="1" lang="ja-JP" altLang="en-US" dirty="0" smtClean="0"/>
              <a:t>第 </a:t>
            </a:r>
            <a:r>
              <a:rPr kumimoji="1" lang="en-US" altLang="ja-JP" dirty="0" smtClean="0"/>
              <a:t>4 </a:t>
            </a:r>
            <a:r>
              <a:rPr kumimoji="1" lang="ja-JP" altLang="en-US" dirty="0" smtClean="0"/>
              <a:t>レベル</a:t>
            </a:r>
          </a:p>
          <a:p>
            <a:pPr lvl="4">
              <a:spcBef>
                <a:spcPts val="400"/>
              </a:spcBef>
              <a:spcAft>
                <a:spcPts val="0"/>
              </a:spcAft>
            </a:pPr>
            <a:r>
              <a:rPr kumimoji="1" lang="ja-JP" altLang="en-US" dirty="0" smtClean="0"/>
              <a:t>第 </a:t>
            </a:r>
            <a:r>
              <a:rPr kumimoji="1" lang="en-US" altLang="ja-JP" dirty="0" smtClean="0"/>
              <a:t>5 </a:t>
            </a:r>
            <a:r>
              <a:rPr kumimoji="1" lang="ja-JP" altLang="en-US" dirty="0" smtClean="0"/>
              <a:t>レベル</a:t>
            </a:r>
            <a:endParaRPr kumimoji="1" lang="ja-JP" altLang="en-US" dirty="0"/>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2921270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ja-JP" altLang="en-US" dirty="0" smtClean="0"/>
              <a:t>章区切り </a:t>
            </a:r>
            <a:r>
              <a:rPr lang="en-US" altLang="ja-JP" dirty="0" smtClean="0"/>
              <a:t>MSP</a:t>
            </a:r>
            <a:r>
              <a:rPr lang="ja-JP" altLang="en-US" dirty="0" smtClean="0"/>
              <a:t>ゴシック </a:t>
            </a:r>
            <a:r>
              <a:rPr lang="en-US" altLang="ja-JP" dirty="0" smtClean="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ja-JP" altLang="en-US" sz="600" dirty="0">
                <a:solidFill>
                  <a:prstClr val="black"/>
                </a:solidFill>
              </a:rPr>
              <a:t>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a:t>
            </a:r>
            <a:r>
              <a:rPr lang="en-US" altLang="ja-JP" sz="700">
                <a:solidFill>
                  <a:prstClr val="black"/>
                </a:solidFill>
              </a:rPr>
              <a:t>Research and Consulting </a:t>
            </a:r>
            <a:endParaRPr lang="ja-JP" altLang="en-US" sz="700" dirty="0">
              <a:solidFill>
                <a:prstClr val="black"/>
              </a:solidFill>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12476242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en-US" altLang="ja-JP" dirty="0" smtClean="0"/>
              <a:t>Appendix</a:t>
            </a:r>
            <a:r>
              <a:rPr lang="ja-JP" altLang="en-US" dirty="0" smtClean="0"/>
              <a:t> </a:t>
            </a:r>
            <a:r>
              <a:rPr lang="en-US" altLang="ja-JP" dirty="0" smtClean="0"/>
              <a:t>MSP</a:t>
            </a:r>
            <a:r>
              <a:rPr lang="ja-JP" altLang="en-US" dirty="0" smtClean="0"/>
              <a:t>ゴシック </a:t>
            </a:r>
            <a:r>
              <a:rPr lang="en-US" altLang="ja-JP" dirty="0" smtClean="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a:r>
              <a:rPr lang="en-US" altLang="ja-JP" sz="600" dirty="0">
                <a:solidFill>
                  <a:prstClr val="black"/>
                </a:solidFill>
              </a:rPr>
              <a:t>Appendix</a:t>
            </a:r>
            <a:endParaRPr lang="ja-JP" altLang="en-US" sz="600" dirty="0">
              <a:solidFill>
                <a:prstClr val="black"/>
              </a:solidFill>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a:t>
            </a:r>
            <a:r>
              <a:rPr lang="en-US" altLang="ja-JP" sz="700">
                <a:solidFill>
                  <a:prstClr val="black"/>
                </a:solidFill>
              </a:rPr>
              <a:t>Research and Consulting </a:t>
            </a:r>
            <a:endParaRPr lang="ja-JP" altLang="en-US" sz="700" dirty="0">
              <a:solidFill>
                <a:prstClr val="black"/>
              </a:solidFill>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1549683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smtClean="0"/>
              <a:t>セクションタイトルの書式設定</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6" y="-133708"/>
            <a:ext cx="788195" cy="99682"/>
          </a:xfrm>
          <a:prstGeom prst="rect">
            <a:avLst/>
          </a:prstGeom>
          <a:noFill/>
        </p:spPr>
        <p:txBody>
          <a:bodyPr wrap="square" lIns="0" tIns="0" rIns="0" bIns="0" rtlCol="0" anchor="ctr">
            <a:noAutofit/>
          </a:bodyPr>
          <a:lstStyle/>
          <a:p>
            <a:pPr algn="r" defTabSz="495285"/>
            <a:r>
              <a:rPr lang="ja-JP" altLang="en-US" sz="600" dirty="0">
                <a:solidFill>
                  <a:prstClr val="black"/>
                </a:solidFill>
              </a:rPr>
              <a:t>大規模講演用 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a:t>
            </a:r>
            <a:r>
              <a:rPr lang="en-US" altLang="ja-JP" sz="700">
                <a:solidFill>
                  <a:prstClr val="black"/>
                </a:solidFill>
              </a:rPr>
              <a:t>Research and Consulting </a:t>
            </a:r>
            <a:endParaRPr lang="ja-JP" altLang="en-US" sz="700" dirty="0">
              <a:solidFill>
                <a:prstClr val="black"/>
              </a:solidFill>
            </a:endParaRPr>
          </a:p>
        </p:txBody>
      </p:sp>
      <p:grpSp>
        <p:nvGrpSpPr>
          <p:cNvPr id="19" name="グループ化 18"/>
          <p:cNvGrpSpPr/>
          <p:nvPr userDrawn="1"/>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4220800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smtClean="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smtClean="0"/>
              <a:t>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p:txBody>
      </p:sp>
      <p:sp>
        <p:nvSpPr>
          <p:cNvPr id="87" name="Rectangle 8"/>
          <p:cNvSpPr>
            <a:spLocks noChangeArrowheads="1"/>
          </p:cNvSpPr>
          <p:nvPr/>
        </p:nvSpPr>
        <p:spPr bwMode="auto">
          <a:xfrm>
            <a:off x="411162" y="6514561"/>
            <a:ext cx="197776" cy="180272"/>
          </a:xfrm>
          <a:prstGeom prst="rect">
            <a:avLst/>
          </a:prstGeom>
          <a:extLst/>
        </p:spPr>
        <p:txBody>
          <a:bodyPr vert="horz" wrap="none" lIns="0" tIns="0" rIns="0" bIns="0" rtlCol="0" anchor="t" anchorCtr="0"/>
          <a:lstStyle/>
          <a:p>
            <a:pPr defTabSz="495330"/>
            <a:fld id="{1476E1ED-EF57-4FD3-B5B6-B56E702F485A}" type="slidenum">
              <a:rPr kumimoji="0" lang="en-US" altLang="ja-JP" sz="1000">
                <a:solidFill>
                  <a:prstClr val="black"/>
                </a:solidFill>
              </a:rPr>
              <a:pPr defTabSz="495330"/>
              <a:t>‹#›</a:t>
            </a:fld>
            <a:endParaRPr kumimoji="0" lang="en-US" altLang="ja-JP" sz="1000" dirty="0">
              <a:solidFill>
                <a:prstClr val="black"/>
              </a:solidFill>
            </a:endParaRPr>
          </a:p>
        </p:txBody>
      </p:sp>
      <p:pic>
        <p:nvPicPr>
          <p:cNvPr id="9"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pPr defTabSz="495285"/>
            <a:r>
              <a:rPr lang="en-US" altLang="ja-JP" sz="700" dirty="0">
                <a:solidFill>
                  <a:prstClr val="black"/>
                </a:solidFill>
              </a:rPr>
              <a:t>Mitsubishi UFJ Research and Consulting </a:t>
            </a:r>
            <a:endParaRPr lang="ja-JP" altLang="en-US" sz="700" dirty="0">
              <a:solidFill>
                <a:prstClr val="black"/>
              </a:solidFill>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19"/>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124" name="Group 83"/>
          <p:cNvGrpSpPr/>
          <p:nvPr>
            <p:custDataLst>
              <p:tags r:id="rId20"/>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defTabSz="495285"/>
              <a:endParaRPr kumimoji="0" lang="ja-JP" altLang="en-US" sz="1900">
                <a:solidFill>
                  <a:prstClr val="black"/>
                </a:solidFill>
              </a:endParaRPr>
            </a:p>
          </p:txBody>
        </p:sp>
      </p:grpSp>
      <p:grpSp>
        <p:nvGrpSpPr>
          <p:cNvPr id="90" name="Group 136"/>
          <p:cNvGrpSpPr/>
          <p:nvPr>
            <p:custDataLst>
              <p:tags r:id="rId21"/>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grpSp>
        <p:nvGrpSpPr>
          <p:cNvPr id="109" name="Group 136"/>
          <p:cNvGrpSpPr/>
          <p:nvPr>
            <p:custDataLst>
              <p:tags r:id="rId22"/>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defTabSz="495285">
                <a:defRPr/>
              </a:pPr>
              <a:endParaRPr kumimoji="0" lang="ja-JP" altLang="en-US" sz="1900">
                <a:solidFill>
                  <a:prstClr val="black"/>
                </a:solidFill>
              </a:endParaRPr>
            </a:p>
          </p:txBody>
        </p:sp>
      </p:grpSp>
    </p:spTree>
    <p:extLst>
      <p:ext uri="{BB962C8B-B14F-4D97-AF65-F5344CB8AC3E}">
        <p14:creationId xmlns:p14="http://schemas.microsoft.com/office/powerpoint/2010/main" val="1011943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iming>
    <p:tnLst>
      <p:par>
        <p:cTn id="1" dur="indefinite" restart="never" nodeType="tmRoot"/>
      </p:par>
    </p:tnLst>
  </p:timing>
  <p:hf hdr="0" ft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9D445-A59D-4F2A-ABD6-774FFC453970}" type="slidenum">
              <a:rPr kumimoji="1" lang="ja-JP" altLang="en-US" smtClean="0"/>
              <a:pPr/>
              <a:t>‹#›</a:t>
            </a:fld>
            <a:endParaRPr kumimoji="1" lang="ja-JP" altLang="en-US"/>
          </a:p>
        </p:txBody>
      </p:sp>
    </p:spTree>
    <p:extLst>
      <p:ext uri="{BB962C8B-B14F-4D97-AF65-F5344CB8AC3E}">
        <p14:creationId xmlns:p14="http://schemas.microsoft.com/office/powerpoint/2010/main" val="180656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fontAlgn="base">
              <a:spcAft>
                <a:spcPct val="0"/>
              </a:spcAft>
              <a:buClr>
                <a:srgbClr val="EEECE1"/>
              </a:buClr>
              <a:buFont typeface="Wingdings" pitchFamily="2" charset="2"/>
              <a:buNone/>
            </a:pPr>
            <a:fld id="{1444EC06-CD1E-4921-AA8C-A162CD6E605A}" type="slidenum">
              <a:rPr lang="ja-JP" altLang="en-US" sz="1400" smtClean="0">
                <a:solidFill>
                  <a:srgbClr val="000000"/>
                </a:solidFill>
              </a:rPr>
              <a:pPr algn="r" fontAlgn="base">
                <a:spcAft>
                  <a:spcPct val="0"/>
                </a:spcAft>
                <a:buClr>
                  <a:srgbClr val="EEECE1"/>
                </a:buClr>
                <a:buFont typeface="Wingdings" pitchFamily="2" charset="2"/>
                <a:buNone/>
              </a:pPr>
              <a:t>‹#›</a:t>
            </a:fld>
            <a:endParaRPr lang="ja-JP" altLang="en-US" sz="1400" dirty="0">
              <a:solidFill>
                <a:srgbClr val="000000"/>
              </a:solidFill>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pPr fontAlgn="base">
              <a:spcBef>
                <a:spcPct val="50000"/>
              </a:spcBef>
              <a:spcAft>
                <a:spcPct val="0"/>
              </a:spcAft>
            </a:pPr>
            <a:fld id="{04740063-5BE4-4705-AA78-8E7EAD84B560}" type="datetime8">
              <a:rPr lang="en-US" altLang="ja-JP" smtClean="0"/>
              <a:pPr fontAlgn="base">
                <a:spcBef>
                  <a:spcPct val="50000"/>
                </a:spcBef>
                <a:spcAft>
                  <a:spcPct val="0"/>
                </a:spcAft>
              </a:pPr>
              <a:t>5/10/2018 1:09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pic>
        <p:nvPicPr>
          <p:cNvPr id="2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6026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fontAlgn="base">
              <a:spcAft>
                <a:spcPct val="0"/>
              </a:spcAft>
              <a:buClr>
                <a:srgbClr val="EEECE1"/>
              </a:buClr>
              <a:buFont typeface="Wingdings" pitchFamily="2" charset="2"/>
              <a:buNone/>
            </a:pPr>
            <a:fld id="{1444EC06-CD1E-4921-AA8C-A162CD6E605A}" type="slidenum">
              <a:rPr lang="ja-JP" altLang="en-US" sz="1400" smtClean="0">
                <a:solidFill>
                  <a:srgbClr val="000000"/>
                </a:solidFill>
              </a:rPr>
              <a:pPr algn="r" fontAlgn="base">
                <a:spcAft>
                  <a:spcPct val="0"/>
                </a:spcAft>
                <a:buClr>
                  <a:srgbClr val="EEECE1"/>
                </a:buClr>
                <a:buFont typeface="Wingdings" pitchFamily="2" charset="2"/>
                <a:buNone/>
              </a:pPr>
              <a:t>‹#›</a:t>
            </a:fld>
            <a:endParaRPr lang="ja-JP" altLang="en-US" sz="1400" dirty="0">
              <a:solidFill>
                <a:srgbClr val="000000"/>
              </a:solidFill>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pPr fontAlgn="base">
              <a:spcBef>
                <a:spcPct val="50000"/>
              </a:spcBef>
              <a:spcAft>
                <a:spcPct val="0"/>
              </a:spcAft>
            </a:pPr>
            <a:fld id="{04740063-5BE4-4705-AA78-8E7EAD84B560}" type="datetime8">
              <a:rPr lang="en-US" altLang="ja-JP" smtClean="0"/>
              <a:pPr fontAlgn="base">
                <a:spcBef>
                  <a:spcPct val="50000"/>
                </a:spcBef>
                <a:spcAft>
                  <a:spcPct val="0"/>
                </a:spcAft>
              </a:pPr>
              <a:t>5/10/2018 1:09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pic>
        <p:nvPicPr>
          <p:cNvPr id="2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000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0"/>
          <p:cNvSpPr>
            <a:spLocks noChangeArrowheads="1"/>
          </p:cNvSpPr>
          <p:nvPr/>
        </p:nvSpPr>
        <p:spPr bwMode="auto">
          <a:xfrm rot="10800000" flipH="1" flipV="1">
            <a:off x="0" y="-5954"/>
            <a:ext cx="9906000" cy="6863954"/>
          </a:xfrm>
          <a:prstGeom prst="rtTriangle">
            <a:avLst/>
          </a:prstGeom>
          <a:solidFill>
            <a:schemeClr val="accent2">
              <a:lumMod val="20000"/>
              <a:lumOff val="80000"/>
            </a:schemeClr>
          </a:solidFill>
          <a:ln>
            <a:noFill/>
          </a:ln>
          <a:extLst/>
        </p:spPr>
        <p:txBody>
          <a:bodyPr rot="0" vert="horz" wrap="square" lIns="74295" tIns="8890" rIns="74295" bIns="8890" anchor="t" anchorCtr="0" upright="1">
            <a:no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6" name="Rectangle 24"/>
          <p:cNvSpPr>
            <a:spLocks noChangeArrowheads="1"/>
          </p:cNvSpPr>
          <p:nvPr/>
        </p:nvSpPr>
        <p:spPr bwMode="auto">
          <a:xfrm flipH="1">
            <a:off x="-15552" y="3442003"/>
            <a:ext cx="7788832" cy="494030"/>
          </a:xfrm>
          <a:prstGeom prst="rect">
            <a:avLst/>
          </a:prstGeom>
          <a:solidFill>
            <a:srgbClr val="FF9999"/>
          </a:solidFill>
          <a:ln>
            <a:noFill/>
          </a:ln>
          <a:extLst/>
        </p:spPr>
        <p:txBody>
          <a:bodyPr rot="0" vert="horz" wrap="square" lIns="74295" tIns="8890" rIns="74295" bIns="8890" anchor="t" anchorCtr="0" upright="1">
            <a:no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5" name="Text Box 41"/>
          <p:cNvSpPr txBox="1">
            <a:spLocks noChangeArrowheads="1"/>
          </p:cNvSpPr>
          <p:nvPr/>
        </p:nvSpPr>
        <p:spPr bwMode="auto">
          <a:xfrm>
            <a:off x="458352" y="3444632"/>
            <a:ext cx="5943600" cy="1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fontAlgn="base">
              <a:lnSpc>
                <a:spcPts val="3800"/>
              </a:lnSpc>
              <a:spcBef>
                <a:spcPct val="50000"/>
              </a:spcBef>
              <a:buClr>
                <a:srgbClr val="EEECE1"/>
              </a:buClr>
              <a:buFont typeface="Wingdings" pitchFamily="2" charset="2"/>
              <a:buNone/>
            </a:pPr>
            <a:r>
              <a:rPr lang="ja-JP" altLang="en-US" sz="3200" b="1" kern="100" dirty="0">
                <a:solidFill>
                  <a:prstClr val="white"/>
                </a:solidFill>
                <a:latin typeface="Century"/>
                <a:ea typeface="Meiryo UI"/>
                <a:cs typeface="Times New Roman"/>
              </a:rPr>
              <a:t>「地域の実情」</a:t>
            </a:r>
            <a:r>
              <a:rPr lang="ja-JP" altLang="en-US" kern="100" dirty="0">
                <a:solidFill>
                  <a:prstClr val="white"/>
                </a:solidFill>
                <a:latin typeface="Century"/>
                <a:ea typeface="Meiryo UI"/>
                <a:cs typeface="Times New Roman"/>
              </a:rPr>
              <a:t>に</a:t>
            </a:r>
            <a:r>
              <a:rPr lang="ja-JP" altLang="en-US" sz="2700" kern="100" dirty="0">
                <a:solidFill>
                  <a:prstClr val="white"/>
                </a:solidFill>
                <a:latin typeface="Century"/>
                <a:ea typeface="Meiryo UI"/>
                <a:cs typeface="Times New Roman"/>
              </a:rPr>
              <a:t>応じた</a:t>
            </a:r>
            <a:endParaRPr lang="ja-JP" altLang="en-US" sz="1050" kern="100" dirty="0">
              <a:solidFill>
                <a:prstClr val="white"/>
              </a:solidFill>
              <a:latin typeface="Century"/>
              <a:ea typeface="ＭＳ 明朝"/>
              <a:cs typeface="Times New Roman"/>
            </a:endParaRPr>
          </a:p>
          <a:p>
            <a:pPr fontAlgn="base">
              <a:lnSpc>
                <a:spcPts val="3800"/>
              </a:lnSpc>
              <a:spcBef>
                <a:spcPct val="50000"/>
              </a:spcBef>
              <a:buClr>
                <a:srgbClr val="EEECE1"/>
              </a:buClr>
              <a:buFont typeface="Wingdings" pitchFamily="2" charset="2"/>
              <a:buNone/>
            </a:pPr>
            <a:r>
              <a:rPr lang="ja-JP" altLang="ja-JP" sz="2700" kern="100" dirty="0">
                <a:solidFill>
                  <a:srgbClr val="000000"/>
                </a:solidFill>
                <a:latin typeface="Century"/>
                <a:ea typeface="Meiryo UI"/>
                <a:cs typeface="Times New Roman"/>
              </a:rPr>
              <a:t>仕組みづくり</a:t>
            </a:r>
            <a:r>
              <a:rPr lang="ja-JP" altLang="ja-JP" sz="2100" kern="100" dirty="0">
                <a:solidFill>
                  <a:srgbClr val="000000"/>
                </a:solidFill>
                <a:latin typeface="Century"/>
                <a:ea typeface="Meiryo UI"/>
                <a:cs typeface="Times New Roman"/>
              </a:rPr>
              <a:t>を</a:t>
            </a:r>
            <a:r>
              <a:rPr lang="ja-JP" altLang="ja-JP" sz="2700" kern="100" dirty="0">
                <a:solidFill>
                  <a:srgbClr val="000000"/>
                </a:solidFill>
                <a:latin typeface="Century"/>
                <a:ea typeface="Meiryo UI"/>
                <a:cs typeface="Times New Roman"/>
              </a:rPr>
              <a:t>支援</a:t>
            </a:r>
            <a:r>
              <a:rPr lang="ja-JP" altLang="ja-JP" sz="2100" kern="100" dirty="0">
                <a:solidFill>
                  <a:srgbClr val="000000"/>
                </a:solidFill>
                <a:latin typeface="Century"/>
                <a:ea typeface="Meiryo UI"/>
                <a:cs typeface="Times New Roman"/>
              </a:rPr>
              <a:t>するため</a:t>
            </a:r>
            <a:r>
              <a:rPr lang="ja-JP" altLang="ja-JP" sz="2100" kern="100" dirty="0" smtClean="0">
                <a:solidFill>
                  <a:srgbClr val="000000"/>
                </a:solidFill>
                <a:latin typeface="Century"/>
                <a:ea typeface="Meiryo UI"/>
                <a:cs typeface="Times New Roman"/>
              </a:rPr>
              <a:t>に</a:t>
            </a:r>
            <a:endParaRPr lang="ja-JP" altLang="en-US" sz="2700" kern="100" dirty="0">
              <a:solidFill>
                <a:prstClr val="black">
                  <a:lumMod val="65000"/>
                  <a:lumOff val="35000"/>
                </a:prstClr>
              </a:solidFill>
              <a:latin typeface="Century"/>
              <a:ea typeface="ＭＳ 明朝"/>
              <a:cs typeface="Times New Roman"/>
            </a:endParaRPr>
          </a:p>
        </p:txBody>
      </p:sp>
      <p:sp>
        <p:nvSpPr>
          <p:cNvPr id="4" name="AutoShape 20"/>
          <p:cNvSpPr>
            <a:spLocks noChangeArrowheads="1"/>
          </p:cNvSpPr>
          <p:nvPr/>
        </p:nvSpPr>
        <p:spPr bwMode="auto">
          <a:xfrm flipH="1" flipV="1">
            <a:off x="-26958" y="-4"/>
            <a:ext cx="9889416" cy="6858004"/>
          </a:xfrm>
          <a:prstGeom prst="rtTriangle">
            <a:avLst/>
          </a:prstGeom>
          <a:solidFill>
            <a:schemeClr val="bg1"/>
          </a:solidFill>
          <a:ln>
            <a:noFill/>
          </a:ln>
          <a:extLst/>
        </p:spPr>
        <p:txBody>
          <a:bodyPr rot="0" vert="horz" wrap="square" lIns="74295" tIns="8890" rIns="74295" bIns="8890" anchor="t" anchorCtr="0" upright="1">
            <a:no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sp>
        <p:nvSpPr>
          <p:cNvPr id="9" name="Text Box 40"/>
          <p:cNvSpPr txBox="1">
            <a:spLocks noChangeArrowheads="1"/>
          </p:cNvSpPr>
          <p:nvPr/>
        </p:nvSpPr>
        <p:spPr bwMode="auto">
          <a:xfrm>
            <a:off x="236498" y="6345324"/>
            <a:ext cx="9397022" cy="4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fontAlgn="base">
              <a:lnSpc>
                <a:spcPts val="1200"/>
              </a:lnSpc>
              <a:spcBef>
                <a:spcPct val="50000"/>
              </a:spcBef>
              <a:buClr>
                <a:srgbClr val="EEECE1"/>
              </a:buClr>
              <a:buFont typeface="Wingdings" pitchFamily="2" charset="2"/>
              <a:buNone/>
            </a:pPr>
            <a:endParaRPr lang="en-US" altLang="ja-JP" sz="1200" kern="100" dirty="0" smtClean="0">
              <a:solidFill>
                <a:srgbClr val="404040"/>
              </a:solidFill>
              <a:latin typeface="Century"/>
              <a:ea typeface="Meiryo UI"/>
              <a:cs typeface="Times New Roman"/>
            </a:endParaRPr>
          </a:p>
          <a:p>
            <a:pPr fontAlgn="base">
              <a:lnSpc>
                <a:spcPts val="1200"/>
              </a:lnSpc>
              <a:spcBef>
                <a:spcPct val="50000"/>
              </a:spcBef>
              <a:buClr>
                <a:srgbClr val="EEECE1"/>
              </a:buClr>
              <a:buFont typeface="Wingdings" pitchFamily="2" charset="2"/>
              <a:buNone/>
            </a:pPr>
            <a:r>
              <a:rPr lang="ja-JP" altLang="en-US" sz="900" kern="100" dirty="0">
                <a:solidFill>
                  <a:srgbClr val="404040"/>
                </a:solidFill>
                <a:latin typeface="Century"/>
                <a:ea typeface="Meiryo UI"/>
                <a:cs typeface="Times New Roman"/>
              </a:rPr>
              <a:t>「地域包括ケアシステムの構築を推進するための広域的なアドバイザーのあり方に関する調査研究事業</a:t>
            </a:r>
            <a:r>
              <a:rPr lang="ja-JP" altLang="en-US" sz="900" kern="100" dirty="0" smtClean="0">
                <a:solidFill>
                  <a:srgbClr val="404040"/>
                </a:solidFill>
                <a:latin typeface="Century"/>
                <a:ea typeface="Meiryo UI"/>
                <a:cs typeface="Times New Roman"/>
              </a:rPr>
              <a:t>」（</a:t>
            </a:r>
            <a:r>
              <a:rPr lang="ja-JP" altLang="en-US" sz="900" kern="100" dirty="0">
                <a:solidFill>
                  <a:srgbClr val="404040"/>
                </a:solidFill>
                <a:latin typeface="Century"/>
                <a:ea typeface="Meiryo UI"/>
                <a:cs typeface="Times New Roman"/>
              </a:rPr>
              <a:t>平成</a:t>
            </a:r>
            <a:r>
              <a:rPr lang="en-US" altLang="ja-JP" sz="900" kern="100" dirty="0">
                <a:solidFill>
                  <a:srgbClr val="404040"/>
                </a:solidFill>
                <a:latin typeface="Century"/>
                <a:ea typeface="Meiryo UI"/>
                <a:cs typeface="Times New Roman"/>
              </a:rPr>
              <a:t>29</a:t>
            </a:r>
            <a:r>
              <a:rPr lang="ja-JP" altLang="en-US" sz="900" kern="100" dirty="0">
                <a:solidFill>
                  <a:srgbClr val="404040"/>
                </a:solidFill>
                <a:latin typeface="Century"/>
                <a:ea typeface="Meiryo UI"/>
                <a:cs typeface="Times New Roman"/>
              </a:rPr>
              <a:t>年度厚生労働省老人保健健康増進等事業）</a:t>
            </a:r>
          </a:p>
        </p:txBody>
      </p:sp>
      <p:sp>
        <p:nvSpPr>
          <p:cNvPr id="10" name="AutoShape 20"/>
          <p:cNvSpPr>
            <a:spLocks noChangeArrowheads="1"/>
          </p:cNvSpPr>
          <p:nvPr/>
        </p:nvSpPr>
        <p:spPr bwMode="auto">
          <a:xfrm flipH="1" flipV="1">
            <a:off x="-26958" y="-4"/>
            <a:ext cx="9889416" cy="6858004"/>
          </a:xfrm>
          <a:prstGeom prst="rtTriangle">
            <a:avLst/>
          </a:prstGeom>
          <a:solidFill>
            <a:schemeClr val="bg1"/>
          </a:solidFill>
          <a:ln>
            <a:noFill/>
          </a:ln>
          <a:extLst/>
        </p:spPr>
        <p:txBody>
          <a:bodyPr rot="0" vert="horz" wrap="square" lIns="74295" tIns="8890" rIns="74295" bIns="8890" anchor="t" anchorCtr="0" upright="1">
            <a:noAutofit/>
          </a:bodyPr>
          <a:lstStyle/>
          <a:p>
            <a:pPr algn="ctr" fontAlgn="base">
              <a:lnSpc>
                <a:spcPct val="120000"/>
              </a:lnSpc>
              <a:spcBef>
                <a:spcPct val="50000"/>
              </a:spcBef>
              <a:spcAft>
                <a:spcPct val="0"/>
              </a:spcAft>
              <a:buClr>
                <a:srgbClr val="EEECE1"/>
              </a:buClr>
              <a:buFont typeface="Wingdings" pitchFamily="2" charset="2"/>
              <a:buNone/>
            </a:pPr>
            <a:endParaRPr lang="ja-JP" altLang="en-US" sz="1600">
              <a:solidFill>
                <a:srgbClr val="000000"/>
              </a:solidFill>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690" y="171748"/>
            <a:ext cx="3326770" cy="880988"/>
          </a:xfrm>
          <a:prstGeom prst="rect">
            <a:avLst/>
          </a:prstGeom>
        </p:spPr>
      </p:pic>
    </p:spTree>
    <p:extLst>
      <p:ext uri="{BB962C8B-B14F-4D97-AF65-F5344CB8AC3E}">
        <p14:creationId xmlns:p14="http://schemas.microsoft.com/office/powerpoint/2010/main" val="286999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ノウハウ伝達のための支援</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38" name="正方形/長方形 37"/>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16496" y="984885"/>
            <a:ext cx="9051356" cy="1449115"/>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地域包括ケアシステムの先進事例は、国の事例集等によって多くの地域に伝達されてきたが、他市町村への普及に限界があるため、厚生労働省は先進地域のノウハウを整理分析するとともに、ノウハウの一般化・マニュアル化（縦展開）を進め、他地域への取組の普及・展開（横展開）を試みてい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縦展開・横展開の手法は、マニュアル化できるような取組テーマでは有効。ただし、取組テーマによってはマニュアル化に適さないものもあるため、見極めが重要。</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32520" y="6474822"/>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941" y="2497678"/>
            <a:ext cx="6750747" cy="404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419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smtClean="0">
                <a:solidFill>
                  <a:prstClr val="black"/>
                </a:solidFill>
                <a:latin typeface="メイリオ" pitchFamily="50" charset="-128"/>
                <a:ea typeface="メイリオ" pitchFamily="50" charset="-128"/>
                <a:cs typeface="メイリオ" pitchFamily="50" charset="-128"/>
              </a:rPr>
              <a:t>何を「縦展開」するかが、効果的な「横展開」においてはカギ</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51" name="正方形/長方形 50"/>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816472" y="5114340"/>
            <a:ext cx="5000624" cy="584775"/>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a:t>
            </a:r>
            <a:endParaRPr lang="en-US" altLang="ja-JP" sz="800" smtClean="0"/>
          </a:p>
          <a:p>
            <a:r>
              <a:rPr lang="ja-JP" altLang="en-US" sz="800"/>
              <a:t>　</a:t>
            </a:r>
            <a:r>
              <a:rPr lang="ja-JP" altLang="en-US" sz="800" smtClean="0"/>
              <a:t>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smtClean="0"/>
              <a:t>　　　　（</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endParaRPr lang="en-US" altLang="ja-JP" sz="800" smtClean="0"/>
          </a:p>
          <a:p>
            <a:r>
              <a:rPr lang="ja-JP" altLang="en-US" sz="800"/>
              <a:t>　</a:t>
            </a:r>
            <a:r>
              <a:rPr lang="ja-JP" altLang="en-US" sz="800" smtClean="0"/>
              <a:t>　　　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
        <p:nvSpPr>
          <p:cNvPr id="85" name="テキスト ボックス 84"/>
          <p:cNvSpPr txBox="1"/>
          <p:nvPr/>
        </p:nvSpPr>
        <p:spPr>
          <a:xfrm>
            <a:off x="6591151" y="1196752"/>
            <a:ext cx="3211433" cy="5196807"/>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一定</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のノウハウをマニュアル化して横展開事業として普及</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させ</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ていく</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際</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に、最も注意す</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べきは</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「何をマニュアル化</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するか」で</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ケア会議の他市町村への展開を検討する際に</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「なんの</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ための</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会議なのか</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」という視点を欠いたまま、</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の運営方法だけをマニュアル化しても</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目指す方向が見えないまま、参加者が個別ケースをルーティンとして議論するだけになり</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のケアのあり方の改善は期待できない</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地域ケア会議は、各地域の抱える課題や関係者の問題認識、これまでのケアマネジメントに関する取組の蓄積等によっても、期待される機能が異なる。</a:t>
            </a:r>
            <a:endParaRPr lang="en-US" altLang="ja-JP" sz="1400" kern="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また、その地域におけるケアマネジメントの考え方の規範的統合という側面もあり、成功している地域では、「ケアマネジャーの視点、着眼点等を大きく転換させていく場」としての役割が大きい。</a:t>
            </a:r>
            <a:endParaRPr lang="en-US" altLang="ja-JP" sz="1400" kern="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98" y="1202433"/>
            <a:ext cx="6545840" cy="391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183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都道府県の市町村支援に求められる「具体性」と「継続性」</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51" name="正方形/長方形 50"/>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16496" y="984885"/>
            <a:ext cx="9051356" cy="1449115"/>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アンケート</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結果では、</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都道府県による支援の課題として、「支援内容が一般論で具体性に欠ける」の割合が高く（</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54.8</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％）、次いで「単発の支援で継続性がない（</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38.0</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％）」が高かった。つまり、「具体性」「継続性」が市町村支援として重視されていると考えられる。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支援内容が具体性を欠けば、現場の取組は進捗</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しないだろうし</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、取組の方向性もなく単発の研修会だけが繰り返されれば、市町村は取組の筋道をつけるためのヒントも得られないまま、立ち尽くすことになるだろう。</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p:nvPr/>
        </p:nvPicPr>
        <p:blipFill rotWithShape="1">
          <a:blip r:embed="rId2" cstate="print">
            <a:extLst>
              <a:ext uri="{28A0092B-C50C-407E-A947-70E740481C1C}">
                <a14:useLocalDpi xmlns:a14="http://schemas.microsoft.com/office/drawing/2010/main" val="0"/>
              </a:ext>
            </a:extLst>
          </a:blip>
          <a:srcRect l="7282"/>
          <a:stretch/>
        </p:blipFill>
        <p:spPr bwMode="auto">
          <a:xfrm>
            <a:off x="848544" y="2492896"/>
            <a:ext cx="8185766" cy="3744416"/>
          </a:xfrm>
          <a:prstGeom prst="rect">
            <a:avLst/>
          </a:prstGeom>
          <a:noFill/>
          <a:ln>
            <a:noFill/>
          </a:ln>
          <a:extLst>
            <a:ext uri="{53640926-AAD7-44D8-BBD7-CCE9431645EC}">
              <a14:shadowObscured xmlns:a14="http://schemas.microsoft.com/office/drawing/2010/main"/>
            </a:ext>
          </a:extLst>
        </p:spPr>
      </p:pic>
      <p:sp>
        <p:nvSpPr>
          <p:cNvPr id="52" name="テキスト ボックス 51"/>
          <p:cNvSpPr txBox="1"/>
          <p:nvPr/>
        </p:nvSpPr>
        <p:spPr>
          <a:xfrm>
            <a:off x="1189534" y="6143357"/>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271721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宮崎県におけるＭＩＣＣＳ支援</a:t>
            </a:r>
            <a:r>
              <a:rPr lang="ja-JP" altLang="en-US" b="1" dirty="0">
                <a:solidFill>
                  <a:prstClr val="black"/>
                </a:solidFill>
                <a:latin typeface="メイリオ" pitchFamily="50" charset="-128"/>
                <a:ea typeface="メイリオ" pitchFamily="50" charset="-128"/>
                <a:cs typeface="メイリオ" pitchFamily="50" charset="-128"/>
              </a:rPr>
              <a:t>チームのコンセプト</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52" name="テキスト ボックス 51"/>
          <p:cNvSpPr txBox="1"/>
          <p:nvPr/>
        </p:nvSpPr>
        <p:spPr>
          <a:xfrm>
            <a:off x="501204" y="959520"/>
            <a:ext cx="4464496" cy="1821408"/>
          </a:xfrm>
          <a:prstGeom prst="rect">
            <a:avLst/>
          </a:prstGeom>
          <a:noFill/>
          <a:ln w="12700">
            <a:noFill/>
          </a:ln>
        </p:spPr>
        <p:txBody>
          <a:bodyPr wrap="square" lIns="54000" tIns="54000" rIns="54000" bIns="54000" rtlCol="0" anchor="t" anchorCtr="0">
            <a:no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宮崎県では、県としての市町村支援の枠組みを「</a:t>
            </a:r>
            <a:r>
              <a:rPr lang="en-US" altLang="ja-JP" sz="1200" kern="0" dirty="0">
                <a:latin typeface="Meiryo UI" panose="020B0604030504040204" pitchFamily="50" charset="-128"/>
                <a:ea typeface="Meiryo UI" panose="020B0604030504040204" pitchFamily="50" charset="-128"/>
                <a:cs typeface="Meiryo UI" panose="020B0604030504040204" pitchFamily="50" charset="-128"/>
              </a:rPr>
              <a:t>MICCS</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」（宮崎地域包括ケアシステム）と</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して提示。</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市町村の日々の悩みなどを</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受け止めるコアメンバーに加え、県内外で先行して取組</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を進める市町村職員（キーメンバー）に</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よる定期的なモニタリングや助言など</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が、支援</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資源として</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期待される。</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キーメンバー</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は、専門的</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技術を、各市町村</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の実情にあった形</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で提供する意味</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で、中間支援機能をもっとも</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発揮すると期待</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953000" y="959519"/>
            <a:ext cx="4464496" cy="2063849"/>
          </a:xfrm>
          <a:prstGeom prst="rect">
            <a:avLst/>
          </a:prstGeom>
          <a:noFill/>
          <a:ln w="12700">
            <a:noFill/>
          </a:ln>
        </p:spPr>
        <p:txBody>
          <a:bodyPr wrap="square" lIns="54000" tIns="54000" rIns="54000" bIns="54000" rtlCol="0" anchor="t" anchorCtr="0">
            <a:no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さらに、全国レベルで活躍する地域包括</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ケアシステムの有識者等（サポートメンバー）をセミナーなど</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招聘するなどし、県</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全体の活動の</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活性化や人的</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ネットワークの拡張などが期待できる。</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サポートメンバーは、県内</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の活動における課題にあわせて、適切な人材を選定し、単発の</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研修会などを開催</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することが想定</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される。また、新しい</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空気を入れると</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いった効果も期待</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41896" y="984918"/>
            <a:ext cx="9038656" cy="1724002"/>
          </a:xfrm>
          <a:prstGeom prst="rect">
            <a:avLst/>
          </a:prstGeom>
          <a:noFill/>
          <a:ln w="3175" cap="flat" cmpd="sng" algn="ctr">
            <a:solidFill>
              <a:schemeClr val="tx1"/>
            </a:solidFill>
            <a:prstDash val="dash"/>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560" y="2780928"/>
            <a:ext cx="7920880" cy="350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テキスト ボックス 78"/>
          <p:cNvSpPr txBox="1"/>
          <p:nvPr/>
        </p:nvSpPr>
        <p:spPr>
          <a:xfrm>
            <a:off x="632520" y="6347420"/>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2523019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宮崎県におけるＭＩＣＣＳ支援チームの「たすき掛けチーム編成」</a:t>
            </a:r>
            <a:endParaRPr lang="en-US" altLang="ja-JP" b="1" dirty="0">
              <a:solidFill>
                <a:prstClr val="black"/>
              </a:solidFill>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632520" y="2132856"/>
            <a:ext cx="6993647" cy="4607756"/>
          </a:xfrm>
          <a:prstGeom prst="rect">
            <a:avLst/>
          </a:prstGeom>
          <a:noFill/>
          <a:ln w="9525">
            <a:noFill/>
            <a:miter lim="800000"/>
            <a:headEnd/>
            <a:tailEnd/>
          </a:ln>
          <a:effectLst/>
        </p:spPr>
      </p:pic>
      <p:sp>
        <p:nvSpPr>
          <p:cNvPr id="6" name="正方形/長方形 5"/>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16496" y="946820"/>
            <a:ext cx="9051356" cy="1190582"/>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さらに、宮崎県庁では、地域支援事業を担当する職員</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名が、地域支援事業の各事業を担当しつつ、県内</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26</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市町村を４グループに分けた上で各グループを担当する体制をとっている。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担当者は、専門分野としての事業を担当しつつも、地区担当を受け持つため、市町村からの分野を越えた相談</a:t>
            </a:r>
            <a:r>
              <a:rPr lang="ja-JP" altLang="en-US" sz="1400" kern="0" spc="-30">
                <a:latin typeface="Meiryo UI" panose="020B0604030504040204" pitchFamily="50" charset="-128"/>
                <a:ea typeface="Meiryo UI" panose="020B0604030504040204" pitchFamily="50" charset="-128"/>
                <a:cs typeface="Meiryo UI" panose="020B0604030504040204" pitchFamily="50" charset="-128"/>
              </a:rPr>
              <a:t>や質問に</a:t>
            </a:r>
            <a:r>
              <a:rPr lang="ja-JP" altLang="en-US" sz="1400" kern="0" spc="-30" smtClean="0">
                <a:latin typeface="Meiryo UI" panose="020B0604030504040204" pitchFamily="50" charset="-128"/>
                <a:ea typeface="Meiryo UI" panose="020B0604030504040204" pitchFamily="50" charset="-128"/>
                <a:cs typeface="Meiryo UI" panose="020B0604030504040204" pitchFamily="50" charset="-128"/>
              </a:rPr>
              <a:t>対応する中</a:t>
            </a:r>
            <a:r>
              <a:rPr lang="ja-JP" altLang="en-US" sz="1400" kern="0" spc="-30">
                <a:latin typeface="Meiryo UI" panose="020B0604030504040204" pitchFamily="50" charset="-128"/>
                <a:ea typeface="Meiryo UI" panose="020B0604030504040204" pitchFamily="50" charset="-128"/>
                <a:cs typeface="Meiryo UI" panose="020B0604030504040204" pitchFamily="50" charset="-128"/>
              </a:rPr>
              <a:t>で、地域支援事業及び地域包括ケアシステムに関する総合的な知見を得る機会を得ている。</a:t>
            </a:r>
            <a:endParaRPr lang="en-US" altLang="ja-JP" sz="1400" kern="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808984" y="5899398"/>
            <a:ext cx="5097016" cy="584775"/>
          </a:xfrm>
          <a:prstGeom prst="rect">
            <a:avLst/>
          </a:prstGeom>
          <a:no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a:t>
            </a:r>
            <a:r>
              <a:rPr kumimoji="1" lang="ja-JP" altLang="en-US" sz="800" smtClean="0"/>
              <a:t>株式会社</a:t>
            </a:r>
            <a:r>
              <a:rPr lang="ja-JP" altLang="en-US" sz="800" smtClean="0"/>
              <a:t>「</a:t>
            </a:r>
            <a:r>
              <a:rPr lang="ja-JP" altLang="en-US" sz="800"/>
              <a:t>地域包括ケアシステム構築</a:t>
            </a:r>
            <a:r>
              <a:rPr lang="ja-JP" altLang="en-US" sz="800" smtClean="0"/>
              <a:t>における</a:t>
            </a:r>
            <a:r>
              <a:rPr lang="ja-JP" altLang="en-US" sz="800"/>
              <a:t>広域的な支援の</a:t>
            </a:r>
            <a:r>
              <a:rPr lang="ja-JP" altLang="en-US" sz="800" smtClean="0"/>
              <a:t>あり方　</a:t>
            </a:r>
            <a:endParaRPr lang="en-US" altLang="ja-JP" sz="800" smtClean="0"/>
          </a:p>
          <a:p>
            <a:r>
              <a:rPr lang="ja-JP" altLang="en-US" sz="800"/>
              <a:t>　</a:t>
            </a:r>
            <a:r>
              <a:rPr lang="ja-JP" altLang="en-US" sz="800" smtClean="0"/>
              <a:t>　　　～</a:t>
            </a:r>
            <a:r>
              <a:rPr lang="ja-JP" altLang="en-US" sz="800"/>
              <a:t>地域の実情に応じた仕組みづくりを支援するために～」</a:t>
            </a:r>
            <a:r>
              <a:rPr kumimoji="1" lang="ja-JP" altLang="en-US" sz="800" dirty="0" smtClean="0"/>
              <a:t>　</a:t>
            </a:r>
            <a:endParaRPr kumimoji="1" lang="en-US" altLang="ja-JP" sz="800" dirty="0" smtClean="0"/>
          </a:p>
          <a:p>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a:t>
            </a:r>
            <a:r>
              <a:rPr lang="ja-JP" altLang="ja-JP" sz="800" smtClean="0"/>
              <a:t>に関する</a:t>
            </a:r>
            <a:r>
              <a:rPr lang="ja-JP" altLang="ja-JP" sz="800"/>
              <a:t>調査研究事業</a:t>
            </a:r>
            <a:r>
              <a:rPr lang="ja-JP" altLang="en-US" sz="800" smtClean="0"/>
              <a:t>）、</a:t>
            </a:r>
            <a:endParaRPr lang="en-US" altLang="ja-JP" sz="800" smtClean="0"/>
          </a:p>
          <a:p>
            <a:r>
              <a:rPr lang="ja-JP" altLang="en-US" sz="800"/>
              <a:t>　</a:t>
            </a:r>
            <a:r>
              <a:rPr lang="ja-JP" altLang="en-US" sz="800" smtClean="0"/>
              <a:t>　　　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123183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島根県における教育</a:t>
            </a:r>
            <a:r>
              <a:rPr lang="ja-JP" altLang="en-US" b="1" dirty="0">
                <a:solidFill>
                  <a:prstClr val="black"/>
                </a:solidFill>
                <a:latin typeface="メイリオ" pitchFamily="50" charset="-128"/>
                <a:ea typeface="メイリオ" pitchFamily="50" charset="-128"/>
                <a:cs typeface="メイリオ" pitchFamily="50" charset="-128"/>
              </a:rPr>
              <a:t>魅力化</a:t>
            </a:r>
            <a:r>
              <a:rPr lang="ja-JP" altLang="en-US" b="1">
                <a:solidFill>
                  <a:prstClr val="black"/>
                </a:solidFill>
                <a:latin typeface="メイリオ" pitchFamily="50" charset="-128"/>
                <a:ea typeface="メイリオ" pitchFamily="50" charset="-128"/>
                <a:cs typeface="メイリオ" pitchFamily="50" charset="-128"/>
              </a:rPr>
              <a:t>推進チームの「たすき掛けチーム編成」</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116" name="正方形/長方形 115"/>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416496" y="984885"/>
            <a:ext cx="9051356" cy="609398"/>
          </a:xfrm>
          <a:prstGeom prst="rect">
            <a:avLst/>
          </a:prstGeom>
          <a:noFill/>
          <a:ln w="3175">
            <a:solidFill>
              <a:sysClr val="windowText" lastClr="000000"/>
            </a:solidFill>
            <a:prstDash val="dash"/>
          </a:ln>
        </p:spPr>
        <p:txBody>
          <a:bodyPr wrap="square" rtlCol="0">
            <a:spAutoFit/>
          </a:bodyPr>
          <a:lstStyle/>
          <a:p>
            <a:pPr marL="177800" lvl="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同様の取組は、島根県教育庁にもみられる。島根県では、公立高校の教育魅力化の取組において、「チームに</a:t>
            </a:r>
            <a:r>
              <a:rPr lang="ja-JP" altLang="en-US" sz="1400" kern="0" spc="-40">
                <a:latin typeface="Meiryo UI" panose="020B0604030504040204" pitchFamily="50" charset="-128"/>
                <a:ea typeface="Meiryo UI" panose="020B0604030504040204" pitchFamily="50" charset="-128"/>
                <a:cs typeface="Meiryo UI" panose="020B0604030504040204" pitchFamily="50" charset="-128"/>
              </a:rPr>
              <a:t>よる支援」と「たすき掛けチーム編成」組み合わせた支援チームによって、公立高校の魅力の向上に取り組んでいる。</a:t>
            </a:r>
            <a:endParaRPr lang="en-US" altLang="ja-JP" sz="1400" kern="0" spc="-4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94" y="1657374"/>
            <a:ext cx="8177202" cy="465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テキスト ボックス 134"/>
          <p:cNvSpPr txBox="1"/>
          <p:nvPr/>
        </p:nvSpPr>
        <p:spPr>
          <a:xfrm>
            <a:off x="632520" y="6402814"/>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736968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p:cNvSpPr/>
          <p:nvPr/>
        </p:nvSpPr>
        <p:spPr>
          <a:xfrm>
            <a:off x="2720752" y="3088011"/>
            <a:ext cx="1440160" cy="2808312"/>
          </a:xfrm>
          <a:prstGeom prst="triangle">
            <a:avLst/>
          </a:prstGeom>
          <a:gradFill>
            <a:gsLst>
              <a:gs pos="0">
                <a:schemeClr val="accent2">
                  <a:lumMod val="60000"/>
                  <a:lumOff val="40000"/>
                </a:schemeClr>
              </a:gs>
              <a:gs pos="50000">
                <a:schemeClr val="accent1">
                  <a:lumMod val="60000"/>
                  <a:lumOff val="40000"/>
                </a:schemeClr>
              </a:gs>
              <a:gs pos="100000">
                <a:srgbClr val="00B050"/>
              </a:gs>
            </a:gsLst>
            <a:lin ang="5400000" scaled="0"/>
          </a:gradFill>
          <a:ln w="12700" cap="flat" cmpd="sng" algn="ctr">
            <a:solidFill>
              <a:schemeClr val="bg1"/>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16" name="二等辺三角形 15"/>
          <p:cNvSpPr/>
          <p:nvPr/>
        </p:nvSpPr>
        <p:spPr>
          <a:xfrm rot="16200000">
            <a:off x="3728864" y="3232027"/>
            <a:ext cx="720080" cy="288032"/>
          </a:xfrm>
          <a:prstGeom prst="triangle">
            <a:avLst/>
          </a:prstGeom>
          <a:solidFill>
            <a:schemeClr val="accent1">
              <a:lumMod val="60000"/>
              <a:lumOff val="40000"/>
            </a:schemeClr>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17" name="正方形/長方形 16"/>
          <p:cNvSpPr/>
          <p:nvPr/>
        </p:nvSpPr>
        <p:spPr>
          <a:xfrm>
            <a:off x="4304928" y="3016003"/>
            <a:ext cx="4176464" cy="720080"/>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marL="266700" indent="-177800">
              <a:spcAft>
                <a:spcPts val="600"/>
              </a:spcAft>
              <a:buFont typeface="Wingdings" pitchFamily="2" charset="2"/>
              <a:buChar char="l"/>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より密度の高い支援を少数の自治体</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提供。支援される側に継続的な取組のための体制構築も必要となるが、集中的な資源投入によって目にみえる成果が得られる可能性も高い。</a:t>
            </a:r>
          </a:p>
        </p:txBody>
      </p:sp>
      <p:sp>
        <p:nvSpPr>
          <p:cNvPr id="18" name="二等辺三角形 17"/>
          <p:cNvSpPr/>
          <p:nvPr/>
        </p:nvSpPr>
        <p:spPr>
          <a:xfrm rot="16200000">
            <a:off x="3620852" y="4132127"/>
            <a:ext cx="936104" cy="288032"/>
          </a:xfrm>
          <a:prstGeom prst="triangle">
            <a:avLst/>
          </a:prstGeom>
          <a:solidFill>
            <a:schemeClr val="accent1">
              <a:lumMod val="60000"/>
              <a:lumOff val="40000"/>
            </a:schemeClr>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19" name="正方形/長方形 18"/>
          <p:cNvSpPr/>
          <p:nvPr/>
        </p:nvSpPr>
        <p:spPr>
          <a:xfrm>
            <a:off x="4304928" y="3808091"/>
            <a:ext cx="4176464" cy="936104"/>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marL="266700" indent="-177800">
              <a:spcAft>
                <a:spcPts val="600"/>
              </a:spcAft>
              <a:buFont typeface="Wingdings" pitchFamily="2" charset="2"/>
              <a:buChar char="l"/>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支援を行う対象を拡大しても支援側のコストが大きくならないが、支援される側は、継続的な参加を求められる。</a:t>
            </a:r>
          </a:p>
          <a:p>
            <a:pPr marL="266700" indent="-177800">
              <a:spcAft>
                <a:spcPts val="600"/>
              </a:spcAft>
              <a:buFont typeface="Wingdings" pitchFamily="2" charset="2"/>
              <a:buChar char="l"/>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市町村職員が参加する集中的・継続的なワークショップの開催などが考えられる。実践的なノウハウの伝達に有効。</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16200000">
            <a:off x="3548844" y="5212247"/>
            <a:ext cx="1080120" cy="288032"/>
          </a:xfrm>
          <a:prstGeom prst="triangle">
            <a:avLst/>
          </a:prstGeom>
          <a:solidFill>
            <a:schemeClr val="accent1">
              <a:lumMod val="60000"/>
              <a:lumOff val="40000"/>
            </a:schemeClr>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21" name="正方形/長方形 20"/>
          <p:cNvSpPr/>
          <p:nvPr/>
        </p:nvSpPr>
        <p:spPr>
          <a:xfrm>
            <a:off x="4304928" y="4816203"/>
            <a:ext cx="4176464" cy="1152128"/>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marL="266700" indent="-177800">
              <a:spcAft>
                <a:spcPts val="600"/>
              </a:spcAft>
              <a:buFont typeface="Wingdings" pitchFamily="2" charset="2"/>
              <a:buChar char="l"/>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単発の研修会・セミナーの開催や、データ集計結果の提供など。参加者の負担は小さく、より広い範囲の対象者に支援の提供が可能。</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7800">
              <a:spcAft>
                <a:spcPts val="600"/>
              </a:spcAft>
              <a:buFont typeface="Wingdings" pitchFamily="2" charset="2"/>
              <a:buChar char="l"/>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ただし、単発支援においては、即効性は低い。より上位の支援に誘導する際の、動機づけ支援として位置づけられるか。</a:t>
            </a:r>
          </a:p>
        </p:txBody>
      </p:sp>
      <p:sp>
        <p:nvSpPr>
          <p:cNvPr id="22" name="テキスト ボックス 12"/>
          <p:cNvSpPr txBox="1"/>
          <p:nvPr/>
        </p:nvSpPr>
        <p:spPr>
          <a:xfrm>
            <a:off x="2841129" y="3510474"/>
            <a:ext cx="1247775"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支援ターゲット</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は狭い</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23" name="テキスト ボックス 12"/>
          <p:cNvSpPr txBox="1"/>
          <p:nvPr/>
        </p:nvSpPr>
        <p:spPr>
          <a:xfrm>
            <a:off x="2841129" y="5320259"/>
            <a:ext cx="1247775"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支援ターゲット</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は広い</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24" name="二等辺三角形 23"/>
          <p:cNvSpPr/>
          <p:nvPr/>
        </p:nvSpPr>
        <p:spPr>
          <a:xfrm flipV="1">
            <a:off x="1424608" y="3088011"/>
            <a:ext cx="1440160" cy="2808312"/>
          </a:xfrm>
          <a:prstGeom prst="triangle">
            <a:avLst/>
          </a:prstGeom>
          <a:gradFill>
            <a:gsLst>
              <a:gs pos="0">
                <a:schemeClr val="accent2">
                  <a:lumMod val="60000"/>
                  <a:lumOff val="40000"/>
                </a:schemeClr>
              </a:gs>
              <a:gs pos="50000">
                <a:schemeClr val="accent1">
                  <a:lumMod val="60000"/>
                  <a:lumOff val="40000"/>
                </a:schemeClr>
              </a:gs>
              <a:gs pos="100000">
                <a:srgbClr val="00B050"/>
              </a:gs>
            </a:gsLst>
            <a:lin ang="5400000" scaled="0"/>
          </a:gradFill>
          <a:ln w="12700" cap="flat" cmpd="sng" algn="ctr">
            <a:solidFill>
              <a:schemeClr val="bg1"/>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25" name="テキスト ボックス 12"/>
          <p:cNvSpPr txBox="1"/>
          <p:nvPr/>
        </p:nvSpPr>
        <p:spPr>
          <a:xfrm>
            <a:off x="1544985" y="3510474"/>
            <a:ext cx="1247775"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支援の投入は</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濃密</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26" name="テキスト ボックス 12"/>
          <p:cNvSpPr txBox="1"/>
          <p:nvPr/>
        </p:nvSpPr>
        <p:spPr>
          <a:xfrm>
            <a:off x="1544985" y="5320259"/>
            <a:ext cx="1247775" cy="415498"/>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支援は単発</a:t>
            </a:r>
            <a:r>
              <a:rPr kumimoji="1" lang="en-US" altLang="ja-JP" sz="105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05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ja-JP" altLang="en-US" sz="105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一般論になりがち</a:t>
            </a:r>
            <a:endParaRPr kumimoji="1" lang="ja-JP" altLang="en-US" sz="105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27" name="正方形/長方形 26"/>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多層的な支援のイメージと特徴</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29" name="テキスト ボックス 28"/>
          <p:cNvSpPr txBox="1"/>
          <p:nvPr/>
        </p:nvSpPr>
        <p:spPr>
          <a:xfrm>
            <a:off x="416496" y="984885"/>
            <a:ext cx="9051356" cy="1771767"/>
          </a:xfrm>
          <a:prstGeom prst="rect">
            <a:avLst/>
          </a:prstGeom>
          <a:ln w="3175">
            <a:solidFill>
              <a:schemeClr val="tx1"/>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広域行政が提案する支援プログラムは、支援内容の濃淡をつけつつ、また対象となる市町村の数も適宜調整しながら、多層的に設計することが重要。</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ja-JP" sz="1400" kern="0">
                <a:latin typeface="Meiryo UI" panose="020B0604030504040204" pitchFamily="50" charset="-128"/>
                <a:ea typeface="Meiryo UI" panose="020B0604030504040204" pitchFamily="50" charset="-128"/>
                <a:cs typeface="Meiryo UI" panose="020B0604030504040204" pitchFamily="50" charset="-128"/>
              </a:rPr>
              <a:t>多層的な支援プログラム</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は、支援内容は濃密であるが、支援対象となる市町村数が限られるような直接的な支援を設定しつつ、他方で支援内容は、一般化されたノウハウや情報提供に留まるが、より多くの市町村に届く支援プログラムを組み合わせるといったことが想定され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多層性をもった設計の提示は、市町村にとって</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都道府県による支援</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の全体像を理解する上で分かりやすく有効。</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496616" y="6021288"/>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123183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b="1" dirty="0">
                <a:solidFill>
                  <a:prstClr val="black"/>
                </a:solidFill>
                <a:latin typeface="メイリオ" pitchFamily="50" charset="-128"/>
                <a:ea typeface="メイリオ" pitchFamily="50" charset="-128"/>
                <a:cs typeface="メイリオ" pitchFamily="50" charset="-128"/>
              </a:rPr>
              <a:t>【</a:t>
            </a:r>
            <a:r>
              <a:rPr lang="ja-JP" altLang="en-US" b="1" dirty="0">
                <a:solidFill>
                  <a:prstClr val="black"/>
                </a:solidFill>
                <a:latin typeface="メイリオ" pitchFamily="50" charset="-128"/>
                <a:ea typeface="メイリオ" pitchFamily="50" charset="-128"/>
                <a:cs typeface="メイリオ" pitchFamily="50" charset="-128"/>
              </a:rPr>
              <a:t>多層化された支援の</a:t>
            </a:r>
            <a:r>
              <a:rPr lang="ja-JP" altLang="en-US" b="1">
                <a:solidFill>
                  <a:prstClr val="black"/>
                </a:solidFill>
                <a:latin typeface="メイリオ" pitchFamily="50" charset="-128"/>
                <a:ea typeface="メイリオ" pitchFamily="50" charset="-128"/>
                <a:cs typeface="メイリオ" pitchFamily="50" charset="-128"/>
              </a:rPr>
              <a:t>実例</a:t>
            </a:r>
            <a:r>
              <a:rPr lang="en-US" altLang="ja-JP" b="1" smtClean="0">
                <a:solidFill>
                  <a:prstClr val="black"/>
                </a:solidFill>
                <a:latin typeface="メイリオ" pitchFamily="50" charset="-128"/>
                <a:ea typeface="メイリオ" pitchFamily="50" charset="-128"/>
                <a:cs typeface="メイリオ" pitchFamily="50" charset="-128"/>
              </a:rPr>
              <a:t>】</a:t>
            </a:r>
            <a:r>
              <a:rPr lang="ja-JP" altLang="en-US" b="1" smtClean="0">
                <a:solidFill>
                  <a:prstClr val="black"/>
                </a:solidFill>
                <a:latin typeface="メイリオ" pitchFamily="50" charset="-128"/>
                <a:ea typeface="メイリオ" pitchFamily="50" charset="-128"/>
                <a:cs typeface="メイリオ" pitchFamily="50" charset="-128"/>
              </a:rPr>
              <a:t>要介護</a:t>
            </a:r>
            <a:r>
              <a:rPr lang="ja-JP" altLang="en-US" b="1" dirty="0">
                <a:solidFill>
                  <a:prstClr val="black"/>
                </a:solidFill>
                <a:latin typeface="メイリオ" pitchFamily="50" charset="-128"/>
                <a:ea typeface="メイリオ" pitchFamily="50" charset="-128"/>
                <a:cs typeface="メイリオ" pitchFamily="50" charset="-128"/>
              </a:rPr>
              <a:t>認定適正化事業</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（厚生労働省老健局）</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87" name="グループ化 3086"/>
          <p:cNvGrpSpPr/>
          <p:nvPr/>
        </p:nvGrpSpPr>
        <p:grpSpPr>
          <a:xfrm>
            <a:off x="344488" y="1340768"/>
            <a:ext cx="9361040" cy="4572508"/>
            <a:chOff x="272480" y="2384884"/>
            <a:chExt cx="9361040" cy="3960440"/>
          </a:xfrm>
        </p:grpSpPr>
        <p:sp>
          <p:nvSpPr>
            <p:cNvPr id="1554" name="正方形/長方形 1553"/>
            <p:cNvSpPr/>
            <p:nvPr/>
          </p:nvSpPr>
          <p:spPr bwMode="auto">
            <a:xfrm>
              <a:off x="4556956" y="2384884"/>
              <a:ext cx="5076564"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555" name="円柱 1554"/>
            <p:cNvSpPr/>
            <p:nvPr/>
          </p:nvSpPr>
          <p:spPr bwMode="auto">
            <a:xfrm>
              <a:off x="730205" y="5721031"/>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56" name="円/楕円 1555"/>
            <p:cNvSpPr/>
            <p:nvPr/>
          </p:nvSpPr>
          <p:spPr bwMode="auto">
            <a:xfrm>
              <a:off x="318253" y="5471314"/>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57" name="円柱 1556"/>
            <p:cNvSpPr/>
            <p:nvPr/>
          </p:nvSpPr>
          <p:spPr bwMode="auto">
            <a:xfrm>
              <a:off x="730205" y="4847021"/>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58" name="円/楕円 1557"/>
            <p:cNvSpPr/>
            <p:nvPr/>
          </p:nvSpPr>
          <p:spPr bwMode="auto">
            <a:xfrm>
              <a:off x="272480" y="4638922"/>
              <a:ext cx="2996466" cy="624294"/>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59" name="円柱 1558"/>
            <p:cNvSpPr/>
            <p:nvPr/>
          </p:nvSpPr>
          <p:spPr bwMode="auto">
            <a:xfrm>
              <a:off x="730205" y="3889771"/>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60" name="円/楕円 1559"/>
            <p:cNvSpPr/>
            <p:nvPr/>
          </p:nvSpPr>
          <p:spPr bwMode="auto">
            <a:xfrm>
              <a:off x="272480" y="3764913"/>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61" name="円柱 1560"/>
            <p:cNvSpPr/>
            <p:nvPr/>
          </p:nvSpPr>
          <p:spPr bwMode="auto">
            <a:xfrm>
              <a:off x="730205" y="3307098"/>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62" name="テキスト ボックス 1561"/>
            <p:cNvSpPr txBox="1"/>
            <p:nvPr/>
          </p:nvSpPr>
          <p:spPr>
            <a:xfrm>
              <a:off x="3201922" y="2600908"/>
              <a:ext cx="1499051" cy="266579"/>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563" name="図形 1562"/>
            <p:cNvCxnSpPr>
              <a:stCxn id="1562" idx="1"/>
              <a:endCxn id="1561" idx="1"/>
            </p:cNvCxnSpPr>
            <p:nvPr/>
          </p:nvCxnSpPr>
          <p:spPr bwMode="auto">
            <a:xfrm rot="10800000" flipV="1">
              <a:off x="890410" y="2734197"/>
              <a:ext cx="2311513" cy="57290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564" name="図形 1563"/>
            <p:cNvCxnSpPr>
              <a:stCxn id="2924" idx="1"/>
              <a:endCxn id="1560" idx="7"/>
            </p:cNvCxnSpPr>
            <p:nvPr/>
          </p:nvCxnSpPr>
          <p:spPr bwMode="auto">
            <a:xfrm rot="10800000" flipV="1">
              <a:off x="2108738" y="3503948"/>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565" name="図形 1564"/>
            <p:cNvCxnSpPr>
              <a:stCxn id="2925" idx="1"/>
              <a:endCxn id="1558" idx="0"/>
            </p:cNvCxnSpPr>
            <p:nvPr/>
          </p:nvCxnSpPr>
          <p:spPr bwMode="auto">
            <a:xfrm rot="10800000" flipV="1">
              <a:off x="1770714" y="4377958"/>
              <a:ext cx="1431209" cy="260963"/>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566" name="図形 1565"/>
            <p:cNvCxnSpPr>
              <a:stCxn id="2926" idx="1"/>
              <a:endCxn id="2824" idx="0"/>
            </p:cNvCxnSpPr>
            <p:nvPr/>
          </p:nvCxnSpPr>
          <p:spPr bwMode="auto">
            <a:xfrm rot="10800000" flipV="1">
              <a:off x="1649600" y="5337793"/>
              <a:ext cx="1287177" cy="1352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567" name="グループ化 38"/>
            <p:cNvGrpSpPr/>
            <p:nvPr/>
          </p:nvGrpSpPr>
          <p:grpSpPr>
            <a:xfrm>
              <a:off x="1782973" y="4479167"/>
              <a:ext cx="137318" cy="417728"/>
              <a:chOff x="6816824" y="2348880"/>
              <a:chExt cx="656456" cy="2196244"/>
            </a:xfrm>
            <a:solidFill>
              <a:srgbClr val="3E68AF">
                <a:lumMod val="60000"/>
                <a:lumOff val="40000"/>
              </a:srgbClr>
            </a:solidFill>
          </p:grpSpPr>
          <p:sp>
            <p:nvSpPr>
              <p:cNvPr id="1568" name="円/楕円 1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69" name="角丸四角形 1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0" name="角丸四角形 1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1" name="角丸四角形 1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2" name="角丸四角形 1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3" name="角丸四角形 1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574" name="グループ化 39"/>
            <p:cNvGrpSpPr/>
            <p:nvPr/>
          </p:nvGrpSpPr>
          <p:grpSpPr>
            <a:xfrm>
              <a:off x="1976722" y="4557217"/>
              <a:ext cx="137318" cy="417728"/>
              <a:chOff x="6816824" y="2348880"/>
              <a:chExt cx="656456" cy="2196244"/>
            </a:xfrm>
            <a:solidFill>
              <a:srgbClr val="3E68AF">
                <a:lumMod val="60000"/>
                <a:lumOff val="40000"/>
              </a:srgbClr>
            </a:solidFill>
          </p:grpSpPr>
          <p:sp>
            <p:nvSpPr>
              <p:cNvPr id="1575" name="円/楕円 15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6" name="角丸四角形 15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7" name="角丸四角形 15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8" name="角丸四角形 15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79" name="角丸四角形 15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0" name="角丸四角形 15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581" name="グループ化 46"/>
            <p:cNvGrpSpPr/>
            <p:nvPr/>
          </p:nvGrpSpPr>
          <p:grpSpPr>
            <a:xfrm>
              <a:off x="1599883" y="4655337"/>
              <a:ext cx="137318" cy="417728"/>
              <a:chOff x="6816824" y="2348880"/>
              <a:chExt cx="656456" cy="2196244"/>
            </a:xfrm>
            <a:solidFill>
              <a:srgbClr val="3E68AF">
                <a:lumMod val="60000"/>
                <a:lumOff val="40000"/>
              </a:srgbClr>
            </a:solidFill>
          </p:grpSpPr>
          <p:sp>
            <p:nvSpPr>
              <p:cNvPr id="1582" name="円/楕円 15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3" name="角丸四角形 15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4" name="角丸四角形 15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5" name="角丸四角形 15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6" name="角丸四角形 15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87" name="角丸四角形 15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588" name="グループ化 53"/>
            <p:cNvGrpSpPr/>
            <p:nvPr/>
          </p:nvGrpSpPr>
          <p:grpSpPr>
            <a:xfrm>
              <a:off x="2149154" y="4347586"/>
              <a:ext cx="137318" cy="417728"/>
              <a:chOff x="6816824" y="2348880"/>
              <a:chExt cx="656456" cy="2196244"/>
            </a:xfrm>
            <a:solidFill>
              <a:srgbClr val="3E68AF">
                <a:lumMod val="60000"/>
                <a:lumOff val="40000"/>
              </a:srgbClr>
            </a:solidFill>
          </p:grpSpPr>
          <p:sp>
            <p:nvSpPr>
              <p:cNvPr id="1589" name="円/楕円 15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0" name="角丸四角形 15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1" name="角丸四角形 15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2" name="角丸四角形 15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3" name="角丸四角形 15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4" name="角丸四角形 15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595" name="グループ化 60"/>
            <p:cNvGrpSpPr/>
            <p:nvPr/>
          </p:nvGrpSpPr>
          <p:grpSpPr>
            <a:xfrm>
              <a:off x="2332244" y="4682075"/>
              <a:ext cx="137318" cy="417728"/>
              <a:chOff x="6816824" y="2348880"/>
              <a:chExt cx="656456" cy="2196244"/>
            </a:xfrm>
            <a:solidFill>
              <a:srgbClr val="3E68AF">
                <a:lumMod val="60000"/>
                <a:lumOff val="40000"/>
              </a:srgbClr>
            </a:solidFill>
          </p:grpSpPr>
          <p:sp>
            <p:nvSpPr>
              <p:cNvPr id="1596" name="円/楕円 15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7" name="角丸四角形 15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8" name="角丸四角形 15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599" name="角丸四角形 15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0" name="角丸四角形 15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1" name="角丸四角形 16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02" name="グループ化 68"/>
            <p:cNvGrpSpPr/>
            <p:nvPr/>
          </p:nvGrpSpPr>
          <p:grpSpPr>
            <a:xfrm>
              <a:off x="2561106" y="4557217"/>
              <a:ext cx="137318" cy="417728"/>
              <a:chOff x="6816824" y="2348880"/>
              <a:chExt cx="656456" cy="2196244"/>
            </a:xfrm>
            <a:solidFill>
              <a:srgbClr val="3E68AF">
                <a:lumMod val="60000"/>
                <a:lumOff val="40000"/>
              </a:srgbClr>
            </a:solidFill>
          </p:grpSpPr>
          <p:sp>
            <p:nvSpPr>
              <p:cNvPr id="1603" name="円/楕円 16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4" name="角丸四角形 16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5" name="角丸四角形 16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6" name="角丸四角形 16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7" name="角丸四角形 16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08" name="角丸四角形 16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09" name="グループ化 75"/>
            <p:cNvGrpSpPr/>
            <p:nvPr/>
          </p:nvGrpSpPr>
          <p:grpSpPr>
            <a:xfrm>
              <a:off x="1371021" y="4307500"/>
              <a:ext cx="137318" cy="417728"/>
              <a:chOff x="6816824" y="2348880"/>
              <a:chExt cx="656456" cy="2196244"/>
            </a:xfrm>
            <a:solidFill>
              <a:srgbClr val="3E68AF">
                <a:lumMod val="60000"/>
                <a:lumOff val="40000"/>
              </a:srgbClr>
            </a:solidFill>
          </p:grpSpPr>
          <p:sp>
            <p:nvSpPr>
              <p:cNvPr id="1610" name="円/楕円 1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1" name="角丸四角形 1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2" name="角丸四角形 1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3" name="角丸四角形 1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4" name="角丸四角形 1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5" name="角丸四角形 1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16" name="グループ化 138"/>
            <p:cNvGrpSpPr/>
            <p:nvPr/>
          </p:nvGrpSpPr>
          <p:grpSpPr>
            <a:xfrm>
              <a:off x="1187931" y="4682075"/>
              <a:ext cx="137318" cy="417728"/>
              <a:chOff x="6816824" y="2348880"/>
              <a:chExt cx="656456" cy="2196244"/>
            </a:xfrm>
            <a:solidFill>
              <a:srgbClr val="3E68AF">
                <a:lumMod val="60000"/>
                <a:lumOff val="40000"/>
              </a:srgbClr>
            </a:solidFill>
          </p:grpSpPr>
          <p:sp>
            <p:nvSpPr>
              <p:cNvPr id="1617" name="円/楕円 16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8" name="角丸四角形 16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19" name="角丸四角形 16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0" name="角丸四角形 16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1" name="角丸四角形 16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2" name="角丸四角形 16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23" name="グループ化 538"/>
            <p:cNvGrpSpPr/>
            <p:nvPr/>
          </p:nvGrpSpPr>
          <p:grpSpPr>
            <a:xfrm>
              <a:off x="821750" y="4477634"/>
              <a:ext cx="137318" cy="417728"/>
              <a:chOff x="6816824" y="2348880"/>
              <a:chExt cx="656456" cy="2196244"/>
            </a:xfrm>
            <a:solidFill>
              <a:srgbClr val="3E68AF">
                <a:lumMod val="60000"/>
                <a:lumOff val="40000"/>
              </a:srgbClr>
            </a:solidFill>
          </p:grpSpPr>
          <p:sp>
            <p:nvSpPr>
              <p:cNvPr id="1624" name="円/楕円 16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5" name="角丸四角形 16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6" name="角丸四角形 16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7" name="角丸四角形 16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8" name="角丸四角形 16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29" name="角丸四角形 16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30" name="グループ化 545"/>
            <p:cNvGrpSpPr/>
            <p:nvPr/>
          </p:nvGrpSpPr>
          <p:grpSpPr>
            <a:xfrm>
              <a:off x="1015499" y="4555684"/>
              <a:ext cx="137318" cy="417728"/>
              <a:chOff x="6816824" y="2348880"/>
              <a:chExt cx="656456" cy="2196244"/>
            </a:xfrm>
            <a:solidFill>
              <a:srgbClr val="3E68AF">
                <a:lumMod val="60000"/>
                <a:lumOff val="40000"/>
              </a:srgbClr>
            </a:solidFill>
          </p:grpSpPr>
          <p:sp>
            <p:nvSpPr>
              <p:cNvPr id="1631" name="円/楕円 16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2" name="角丸四角形 16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角丸四角形 16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角丸四角形 16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角丸四角形 16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角丸四角形 16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37" name="グループ化 552"/>
            <p:cNvGrpSpPr/>
            <p:nvPr/>
          </p:nvGrpSpPr>
          <p:grpSpPr>
            <a:xfrm>
              <a:off x="638660" y="4653804"/>
              <a:ext cx="137318" cy="417728"/>
              <a:chOff x="6816824" y="2348880"/>
              <a:chExt cx="656456" cy="2196244"/>
            </a:xfrm>
            <a:solidFill>
              <a:srgbClr val="3E68AF">
                <a:lumMod val="60000"/>
                <a:lumOff val="40000"/>
              </a:srgbClr>
            </a:solidFill>
          </p:grpSpPr>
          <p:sp>
            <p:nvSpPr>
              <p:cNvPr id="1638" name="円/楕円 16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9" name="角丸四角形 16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0" name="角丸四角形 16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1" name="角丸四角形 16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2" name="角丸四角形 16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3" name="角丸四角形 16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44" name="グループ化 580"/>
            <p:cNvGrpSpPr/>
            <p:nvPr/>
          </p:nvGrpSpPr>
          <p:grpSpPr>
            <a:xfrm>
              <a:off x="2789969" y="4597304"/>
              <a:ext cx="137318" cy="417728"/>
              <a:chOff x="6816824" y="2348880"/>
              <a:chExt cx="656456" cy="2196244"/>
            </a:xfrm>
            <a:solidFill>
              <a:srgbClr val="3E68AF">
                <a:lumMod val="60000"/>
                <a:lumOff val="40000"/>
              </a:srgbClr>
            </a:solidFill>
          </p:grpSpPr>
          <p:sp>
            <p:nvSpPr>
              <p:cNvPr id="1645" name="円/楕円 16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6" name="角丸四角形 16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7" name="角丸四角形 16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8" name="角丸四角形 16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9" name="角丸四角形 16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0" name="角丸四角形 16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1" name="グループ化 587"/>
            <p:cNvGrpSpPr/>
            <p:nvPr/>
          </p:nvGrpSpPr>
          <p:grpSpPr>
            <a:xfrm>
              <a:off x="2103381" y="4763782"/>
              <a:ext cx="137318" cy="417728"/>
              <a:chOff x="6816824" y="2348880"/>
              <a:chExt cx="656456" cy="2196244"/>
            </a:xfrm>
            <a:solidFill>
              <a:srgbClr val="3E68AF">
                <a:lumMod val="60000"/>
                <a:lumOff val="40000"/>
              </a:srgbClr>
            </a:solidFill>
          </p:grpSpPr>
          <p:sp>
            <p:nvSpPr>
              <p:cNvPr id="1652" name="円/楕円 1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3" name="角丸四角形 1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4" name="角丸四角形 1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5" name="角丸四角形 1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6" name="角丸四角形 1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7" name="角丸四角形 1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8" name="グループ化 879"/>
            <p:cNvGrpSpPr/>
            <p:nvPr/>
          </p:nvGrpSpPr>
          <p:grpSpPr>
            <a:xfrm>
              <a:off x="2103381" y="3598435"/>
              <a:ext cx="137318" cy="417728"/>
              <a:chOff x="6816824" y="2348880"/>
              <a:chExt cx="656456" cy="2196244"/>
            </a:xfrm>
            <a:solidFill>
              <a:srgbClr val="3E68AF">
                <a:lumMod val="60000"/>
                <a:lumOff val="40000"/>
              </a:srgbClr>
            </a:solidFill>
          </p:grpSpPr>
          <p:sp>
            <p:nvSpPr>
              <p:cNvPr id="1659" name="円/楕円 16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0" name="角丸四角形 16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1" name="角丸四角形 16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2" name="角丸四角形 16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3" name="角丸四角形 16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4" name="角丸四角形 16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5" name="グループ化 893"/>
            <p:cNvGrpSpPr/>
            <p:nvPr/>
          </p:nvGrpSpPr>
          <p:grpSpPr>
            <a:xfrm>
              <a:off x="547115" y="3640054"/>
              <a:ext cx="137318" cy="417728"/>
              <a:chOff x="6816824" y="2348880"/>
              <a:chExt cx="656456" cy="2196244"/>
            </a:xfrm>
            <a:solidFill>
              <a:srgbClr val="3E68AF">
                <a:lumMod val="60000"/>
                <a:lumOff val="40000"/>
              </a:srgbClr>
            </a:solidFill>
          </p:grpSpPr>
          <p:sp>
            <p:nvSpPr>
              <p:cNvPr id="1666" name="円/楕円 16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7" name="角丸四角形 16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8" name="角丸四角形 16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9" name="角丸四角形 16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0" name="角丸四角形 16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1" name="角丸四角形 16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2" name="グループ化 900"/>
            <p:cNvGrpSpPr/>
            <p:nvPr/>
          </p:nvGrpSpPr>
          <p:grpSpPr>
            <a:xfrm>
              <a:off x="1004840" y="3640054"/>
              <a:ext cx="137318" cy="417728"/>
              <a:chOff x="6816824" y="2348880"/>
              <a:chExt cx="656456" cy="2196244"/>
            </a:xfrm>
            <a:solidFill>
              <a:srgbClr val="3E68AF">
                <a:lumMod val="60000"/>
                <a:lumOff val="40000"/>
              </a:srgbClr>
            </a:solidFill>
          </p:grpSpPr>
          <p:sp>
            <p:nvSpPr>
              <p:cNvPr id="1673" name="円/楕円 16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4" name="角丸四角形 16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5" name="角丸四角形 16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6" name="角丸四角形 16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7" name="角丸四角形 16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8" name="角丸四角形 16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9" name="グループ化 2448"/>
            <p:cNvGrpSpPr/>
            <p:nvPr/>
          </p:nvGrpSpPr>
          <p:grpSpPr>
            <a:xfrm>
              <a:off x="501343" y="5263216"/>
              <a:ext cx="4655796" cy="909784"/>
              <a:chOff x="5457056" y="2713977"/>
              <a:chExt cx="3662181" cy="787031"/>
            </a:xfrm>
            <a:solidFill>
              <a:srgbClr val="3E68AF">
                <a:lumMod val="60000"/>
                <a:lumOff val="40000"/>
              </a:srgbClr>
            </a:solidFill>
          </p:grpSpPr>
          <p:grpSp>
            <p:nvGrpSpPr>
              <p:cNvPr id="1680" name="グループ化 908"/>
              <p:cNvGrpSpPr/>
              <p:nvPr/>
            </p:nvGrpSpPr>
            <p:grpSpPr>
              <a:xfrm>
                <a:off x="5457056" y="2816932"/>
                <a:ext cx="1321921" cy="504056"/>
                <a:chOff x="6969224" y="3460515"/>
                <a:chExt cx="2564668" cy="977923"/>
              </a:xfrm>
              <a:grpFill/>
            </p:grpSpPr>
            <p:grpSp>
              <p:nvGrpSpPr>
                <p:cNvPr id="2784" name="グループ化 82"/>
                <p:cNvGrpSpPr/>
                <p:nvPr/>
              </p:nvGrpSpPr>
              <p:grpSpPr>
                <a:xfrm>
                  <a:off x="8661412" y="3717032"/>
                  <a:ext cx="108012" cy="361366"/>
                  <a:chOff x="6816824" y="2348880"/>
                  <a:chExt cx="656456" cy="2196244"/>
                </a:xfrm>
                <a:grpFill/>
              </p:grpSpPr>
              <p:sp>
                <p:nvSpPr>
                  <p:cNvPr id="3058" name="円/楕円 3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0" name="角丸四角形 3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85" name="グループ化 89"/>
                <p:cNvGrpSpPr/>
                <p:nvPr/>
              </p:nvGrpSpPr>
              <p:grpSpPr>
                <a:xfrm>
                  <a:off x="8813812" y="3784551"/>
                  <a:ext cx="108012" cy="361366"/>
                  <a:chOff x="6816824" y="2348880"/>
                  <a:chExt cx="656456" cy="2196244"/>
                </a:xfrm>
                <a:grpFill/>
              </p:grpSpPr>
              <p:sp>
                <p:nvSpPr>
                  <p:cNvPr id="3052" name="円/楕円 3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4" name="角丸四角形 3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86" name="グループ化 96"/>
                <p:cNvGrpSpPr/>
                <p:nvPr/>
              </p:nvGrpSpPr>
              <p:grpSpPr>
                <a:xfrm>
                  <a:off x="8517396" y="3869432"/>
                  <a:ext cx="108012" cy="361366"/>
                  <a:chOff x="6816824" y="2348880"/>
                  <a:chExt cx="656456" cy="2196244"/>
                </a:xfrm>
                <a:grpFill/>
              </p:grpSpPr>
              <p:sp>
                <p:nvSpPr>
                  <p:cNvPr id="3046" name="円/楕円 30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8" name="角丸四角形 30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87" name="グループ化 103"/>
                <p:cNvGrpSpPr/>
                <p:nvPr/>
              </p:nvGrpSpPr>
              <p:grpSpPr>
                <a:xfrm>
                  <a:off x="8949444" y="3603205"/>
                  <a:ext cx="108012" cy="361366"/>
                  <a:chOff x="6816824" y="2348880"/>
                  <a:chExt cx="656456" cy="2196244"/>
                </a:xfrm>
                <a:grpFill/>
              </p:grpSpPr>
              <p:sp>
                <p:nvSpPr>
                  <p:cNvPr id="3040" name="円/楕円 30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2" name="角丸四角形 30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88" name="グループ化 110"/>
                <p:cNvGrpSpPr/>
                <p:nvPr/>
              </p:nvGrpSpPr>
              <p:grpSpPr>
                <a:xfrm>
                  <a:off x="9093460" y="3892563"/>
                  <a:ext cx="108012" cy="361366"/>
                  <a:chOff x="6816824" y="2348880"/>
                  <a:chExt cx="656456" cy="2196244"/>
                </a:xfrm>
                <a:grpFill/>
              </p:grpSpPr>
              <p:sp>
                <p:nvSpPr>
                  <p:cNvPr id="3034" name="円/楕円 30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6" name="角丸四角形 30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89" name="グループ化 117"/>
                <p:cNvGrpSpPr/>
                <p:nvPr/>
              </p:nvGrpSpPr>
              <p:grpSpPr>
                <a:xfrm>
                  <a:off x="9273480" y="3784551"/>
                  <a:ext cx="108012" cy="361366"/>
                  <a:chOff x="6816824" y="2348880"/>
                  <a:chExt cx="656456" cy="2196244"/>
                </a:xfrm>
                <a:grpFill/>
              </p:grpSpPr>
              <p:sp>
                <p:nvSpPr>
                  <p:cNvPr id="3028" name="円/楕円 30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0" name="角丸四角形 30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0" name="グループ化 124"/>
                <p:cNvGrpSpPr/>
                <p:nvPr/>
              </p:nvGrpSpPr>
              <p:grpSpPr>
                <a:xfrm>
                  <a:off x="8337376" y="3568527"/>
                  <a:ext cx="108012" cy="361366"/>
                  <a:chOff x="6816824" y="2348880"/>
                  <a:chExt cx="656456" cy="2196244"/>
                </a:xfrm>
                <a:grpFill/>
              </p:grpSpPr>
              <p:sp>
                <p:nvSpPr>
                  <p:cNvPr id="3022" name="円/楕円 30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30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4" name="角丸四角形 30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1" name="グループ化 131"/>
                <p:cNvGrpSpPr/>
                <p:nvPr/>
              </p:nvGrpSpPr>
              <p:grpSpPr>
                <a:xfrm>
                  <a:off x="8517396" y="3460515"/>
                  <a:ext cx="108012" cy="361366"/>
                  <a:chOff x="6816824" y="2348880"/>
                  <a:chExt cx="656456" cy="2196244"/>
                </a:xfrm>
                <a:grpFill/>
              </p:grpSpPr>
              <p:sp>
                <p:nvSpPr>
                  <p:cNvPr id="3016" name="円/楕円 30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30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8" name="角丸四角形 30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30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30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30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2" name="グループ化 145"/>
                <p:cNvGrpSpPr/>
                <p:nvPr/>
              </p:nvGrpSpPr>
              <p:grpSpPr>
                <a:xfrm>
                  <a:off x="7797316" y="3897052"/>
                  <a:ext cx="108012" cy="361366"/>
                  <a:chOff x="6816824" y="2348880"/>
                  <a:chExt cx="656456" cy="2196244"/>
                </a:xfrm>
                <a:grpFill/>
              </p:grpSpPr>
              <p:sp>
                <p:nvSpPr>
                  <p:cNvPr id="3010" name="円/楕円 30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30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2" name="角丸四角形 30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30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30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30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3" name="グループ化 152"/>
                <p:cNvGrpSpPr/>
                <p:nvPr/>
              </p:nvGrpSpPr>
              <p:grpSpPr>
                <a:xfrm>
                  <a:off x="7949716" y="3964571"/>
                  <a:ext cx="108012" cy="361366"/>
                  <a:chOff x="6816824" y="2348880"/>
                  <a:chExt cx="656456" cy="2196244"/>
                </a:xfrm>
                <a:grpFill/>
              </p:grpSpPr>
              <p:sp>
                <p:nvSpPr>
                  <p:cNvPr id="3004" name="円/楕円 30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30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6" name="角丸四角形 30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30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30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30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4" name="グループ化 159"/>
                <p:cNvGrpSpPr/>
                <p:nvPr/>
              </p:nvGrpSpPr>
              <p:grpSpPr>
                <a:xfrm>
                  <a:off x="7653300" y="4049452"/>
                  <a:ext cx="108012" cy="361366"/>
                  <a:chOff x="6816824" y="2348880"/>
                  <a:chExt cx="656456" cy="2196244"/>
                </a:xfrm>
                <a:grpFill/>
              </p:grpSpPr>
              <p:sp>
                <p:nvSpPr>
                  <p:cNvPr id="2998" name="円/楕円 29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29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0" name="角丸四角形 29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30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30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30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5" name="グループ化 166"/>
                <p:cNvGrpSpPr/>
                <p:nvPr/>
              </p:nvGrpSpPr>
              <p:grpSpPr>
                <a:xfrm>
                  <a:off x="8085348" y="3783225"/>
                  <a:ext cx="108012" cy="361366"/>
                  <a:chOff x="6816824" y="2348880"/>
                  <a:chExt cx="656456" cy="2196244"/>
                </a:xfrm>
                <a:grpFill/>
              </p:grpSpPr>
              <p:sp>
                <p:nvSpPr>
                  <p:cNvPr id="2992" name="円/楕円 29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4" name="角丸四角形 29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6" name="グループ化 173"/>
                <p:cNvGrpSpPr/>
                <p:nvPr/>
              </p:nvGrpSpPr>
              <p:grpSpPr>
                <a:xfrm>
                  <a:off x="8229364" y="4072583"/>
                  <a:ext cx="108012" cy="361366"/>
                  <a:chOff x="6816824" y="2348880"/>
                  <a:chExt cx="656456" cy="2196244"/>
                </a:xfrm>
                <a:grpFill/>
              </p:grpSpPr>
              <p:sp>
                <p:nvSpPr>
                  <p:cNvPr id="2986" name="円/楕円 29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8" name="角丸四角形 29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7" name="グループ化 180"/>
                <p:cNvGrpSpPr/>
                <p:nvPr/>
              </p:nvGrpSpPr>
              <p:grpSpPr>
                <a:xfrm>
                  <a:off x="8409384" y="3964571"/>
                  <a:ext cx="108012" cy="361366"/>
                  <a:chOff x="6816824" y="2348880"/>
                  <a:chExt cx="656456" cy="2196244"/>
                </a:xfrm>
                <a:grpFill/>
              </p:grpSpPr>
              <p:sp>
                <p:nvSpPr>
                  <p:cNvPr id="2980" name="円/楕円 29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2" name="角丸四角形 29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8" name="グループ化 187"/>
                <p:cNvGrpSpPr/>
                <p:nvPr/>
              </p:nvGrpSpPr>
              <p:grpSpPr>
                <a:xfrm>
                  <a:off x="7473280" y="3748547"/>
                  <a:ext cx="108012" cy="361366"/>
                  <a:chOff x="6816824" y="2348880"/>
                  <a:chExt cx="656456" cy="2196244"/>
                </a:xfrm>
                <a:grpFill/>
              </p:grpSpPr>
              <p:sp>
                <p:nvSpPr>
                  <p:cNvPr id="2974" name="円/楕円 29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6" name="角丸四角形 29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99" name="グループ化 194"/>
                <p:cNvGrpSpPr/>
                <p:nvPr/>
              </p:nvGrpSpPr>
              <p:grpSpPr>
                <a:xfrm>
                  <a:off x="7653300" y="3640535"/>
                  <a:ext cx="108012" cy="361366"/>
                  <a:chOff x="6816824" y="2348880"/>
                  <a:chExt cx="656456" cy="2196244"/>
                </a:xfrm>
                <a:grpFill/>
              </p:grpSpPr>
              <p:sp>
                <p:nvSpPr>
                  <p:cNvPr id="2968" name="円/楕円 29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0" name="角丸四角形 29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0" name="グループ化 201"/>
                <p:cNvGrpSpPr/>
                <p:nvPr/>
              </p:nvGrpSpPr>
              <p:grpSpPr>
                <a:xfrm>
                  <a:off x="7293260" y="3901541"/>
                  <a:ext cx="108012" cy="361366"/>
                  <a:chOff x="6816824" y="2348880"/>
                  <a:chExt cx="656456" cy="2196244"/>
                </a:xfrm>
                <a:grpFill/>
              </p:grpSpPr>
              <p:sp>
                <p:nvSpPr>
                  <p:cNvPr id="2962" name="円/楕円 29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4" name="角丸四角形 29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1" name="グループ化 208"/>
                <p:cNvGrpSpPr/>
                <p:nvPr/>
              </p:nvGrpSpPr>
              <p:grpSpPr>
                <a:xfrm>
                  <a:off x="7445660" y="3969060"/>
                  <a:ext cx="108012" cy="361366"/>
                  <a:chOff x="6816824" y="2348880"/>
                  <a:chExt cx="656456" cy="2196244"/>
                </a:xfrm>
                <a:grpFill/>
              </p:grpSpPr>
              <p:sp>
                <p:nvSpPr>
                  <p:cNvPr id="2956" name="円/楕円 29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8" name="角丸四角形 29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2" name="グループ化 215"/>
                <p:cNvGrpSpPr/>
                <p:nvPr/>
              </p:nvGrpSpPr>
              <p:grpSpPr>
                <a:xfrm>
                  <a:off x="7149244" y="4053941"/>
                  <a:ext cx="108012" cy="361366"/>
                  <a:chOff x="6816824" y="2348880"/>
                  <a:chExt cx="656456" cy="2196244"/>
                </a:xfrm>
                <a:grpFill/>
              </p:grpSpPr>
              <p:sp>
                <p:nvSpPr>
                  <p:cNvPr id="2950" name="円/楕円 29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2" name="角丸四角形 29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3" name="グループ化 222"/>
                <p:cNvGrpSpPr/>
                <p:nvPr/>
              </p:nvGrpSpPr>
              <p:grpSpPr>
                <a:xfrm>
                  <a:off x="7581292" y="3787714"/>
                  <a:ext cx="108012" cy="361366"/>
                  <a:chOff x="6816824" y="2348880"/>
                  <a:chExt cx="656456" cy="2196244"/>
                </a:xfrm>
                <a:grpFill/>
              </p:grpSpPr>
              <p:sp>
                <p:nvSpPr>
                  <p:cNvPr id="2944"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6"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4" name="グループ化 229"/>
                <p:cNvGrpSpPr/>
                <p:nvPr/>
              </p:nvGrpSpPr>
              <p:grpSpPr>
                <a:xfrm>
                  <a:off x="7725308" y="4077072"/>
                  <a:ext cx="108012" cy="361366"/>
                  <a:chOff x="6816824" y="2348880"/>
                  <a:chExt cx="656456" cy="2196244"/>
                </a:xfrm>
                <a:grpFill/>
              </p:grpSpPr>
              <p:sp>
                <p:nvSpPr>
                  <p:cNvPr id="2938"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0"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5" name="グループ化 236"/>
                <p:cNvGrpSpPr/>
                <p:nvPr/>
              </p:nvGrpSpPr>
              <p:grpSpPr>
                <a:xfrm>
                  <a:off x="7905328" y="3969060"/>
                  <a:ext cx="108012" cy="361366"/>
                  <a:chOff x="6816824" y="2348880"/>
                  <a:chExt cx="656456" cy="2196244"/>
                </a:xfrm>
                <a:grpFill/>
              </p:grpSpPr>
              <p:sp>
                <p:nvSpPr>
                  <p:cNvPr id="2932"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4"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6" name="グループ化 243"/>
                <p:cNvGrpSpPr/>
                <p:nvPr/>
              </p:nvGrpSpPr>
              <p:grpSpPr>
                <a:xfrm>
                  <a:off x="6969224" y="3753036"/>
                  <a:ext cx="108012" cy="361366"/>
                  <a:chOff x="6816824" y="2348880"/>
                  <a:chExt cx="656456" cy="2196244"/>
                </a:xfrm>
                <a:grpFill/>
              </p:grpSpPr>
              <p:sp>
                <p:nvSpPr>
                  <p:cNvPr id="2926"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8"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7" name="グループ化 250"/>
                <p:cNvGrpSpPr/>
                <p:nvPr/>
              </p:nvGrpSpPr>
              <p:grpSpPr>
                <a:xfrm>
                  <a:off x="7149244" y="3645024"/>
                  <a:ext cx="108012" cy="361366"/>
                  <a:chOff x="6816824" y="2348880"/>
                  <a:chExt cx="656456" cy="2196244"/>
                </a:xfrm>
                <a:grpFill/>
              </p:grpSpPr>
              <p:sp>
                <p:nvSpPr>
                  <p:cNvPr id="2920" name="円/楕円 29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2" name="角丸四角形 29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8" name="グループ化 257"/>
                <p:cNvGrpSpPr/>
                <p:nvPr/>
              </p:nvGrpSpPr>
              <p:grpSpPr>
                <a:xfrm>
                  <a:off x="8049344" y="3609020"/>
                  <a:ext cx="108012" cy="361366"/>
                  <a:chOff x="6816824" y="2348880"/>
                  <a:chExt cx="656456" cy="2196244"/>
                </a:xfrm>
                <a:grpFill/>
              </p:grpSpPr>
              <p:sp>
                <p:nvSpPr>
                  <p:cNvPr id="2914" name="円/楕円 29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6" name="角丸四角形 29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09" name="グループ化 264"/>
                <p:cNvGrpSpPr/>
                <p:nvPr/>
              </p:nvGrpSpPr>
              <p:grpSpPr>
                <a:xfrm>
                  <a:off x="8201744" y="3676539"/>
                  <a:ext cx="108012" cy="361366"/>
                  <a:chOff x="6816824" y="2348880"/>
                  <a:chExt cx="656456" cy="2196244"/>
                </a:xfrm>
                <a:grpFill/>
              </p:grpSpPr>
              <p:sp>
                <p:nvSpPr>
                  <p:cNvPr id="2908" name="円/楕円 29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0" name="角丸四角形 29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0" name="グループ化 271"/>
                <p:cNvGrpSpPr/>
                <p:nvPr/>
              </p:nvGrpSpPr>
              <p:grpSpPr>
                <a:xfrm>
                  <a:off x="7905328" y="3761420"/>
                  <a:ext cx="108012" cy="361366"/>
                  <a:chOff x="6816824" y="2348880"/>
                  <a:chExt cx="656456" cy="2196244"/>
                </a:xfrm>
                <a:grpFill/>
              </p:grpSpPr>
              <p:sp>
                <p:nvSpPr>
                  <p:cNvPr id="2902" name="円/楕円 29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4" name="角丸四角形 29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1" name="グループ化 278"/>
                <p:cNvGrpSpPr/>
                <p:nvPr/>
              </p:nvGrpSpPr>
              <p:grpSpPr>
                <a:xfrm>
                  <a:off x="8337376" y="3495193"/>
                  <a:ext cx="108012" cy="361366"/>
                  <a:chOff x="6816824" y="2348880"/>
                  <a:chExt cx="656456" cy="2196244"/>
                </a:xfrm>
                <a:grpFill/>
              </p:grpSpPr>
              <p:sp>
                <p:nvSpPr>
                  <p:cNvPr id="2896" name="円/楕円 28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7" name="角丸四角形 28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8" name="角丸四角形 28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2" name="グループ化 285"/>
                <p:cNvGrpSpPr/>
                <p:nvPr/>
              </p:nvGrpSpPr>
              <p:grpSpPr>
                <a:xfrm>
                  <a:off x="8481392" y="3784551"/>
                  <a:ext cx="108012" cy="361366"/>
                  <a:chOff x="6816824" y="2348880"/>
                  <a:chExt cx="656456" cy="2196244"/>
                </a:xfrm>
                <a:grpFill/>
              </p:grpSpPr>
              <p:sp>
                <p:nvSpPr>
                  <p:cNvPr id="2890" name="円/楕円 28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1" name="角丸四角形 28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2" name="角丸四角形 28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3" name="角丸四角形 28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4" name="角丸四角形 28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5" name="角丸四角形 28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3" name="グループ化 292"/>
                <p:cNvGrpSpPr/>
                <p:nvPr/>
              </p:nvGrpSpPr>
              <p:grpSpPr>
                <a:xfrm>
                  <a:off x="8661412" y="3676539"/>
                  <a:ext cx="108012" cy="361366"/>
                  <a:chOff x="6816824" y="2348880"/>
                  <a:chExt cx="656456" cy="2196244"/>
                </a:xfrm>
                <a:grpFill/>
              </p:grpSpPr>
              <p:sp>
                <p:nvSpPr>
                  <p:cNvPr id="2884" name="円/楕円 28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5" name="角丸四角形 28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6" name="角丸四角形 28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7" name="角丸四角形 28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8" name="角丸四角形 28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9" name="角丸四角形 28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4" name="グループ化 299"/>
                <p:cNvGrpSpPr/>
                <p:nvPr/>
              </p:nvGrpSpPr>
              <p:grpSpPr>
                <a:xfrm>
                  <a:off x="7725308" y="3460515"/>
                  <a:ext cx="108012" cy="361366"/>
                  <a:chOff x="6816824" y="2348880"/>
                  <a:chExt cx="656456" cy="2196244"/>
                </a:xfrm>
                <a:grpFill/>
              </p:grpSpPr>
              <p:sp>
                <p:nvSpPr>
                  <p:cNvPr id="2878" name="円/楕円 28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9" name="角丸四角形 28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0" name="角丸四角形 28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1" name="角丸四角形 28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2" name="角丸四角形 28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83" name="角丸四角形 28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5" name="グループ化 306"/>
                <p:cNvGrpSpPr/>
                <p:nvPr/>
              </p:nvGrpSpPr>
              <p:grpSpPr>
                <a:xfrm>
                  <a:off x="8121352" y="3463678"/>
                  <a:ext cx="108012" cy="361366"/>
                  <a:chOff x="6816824" y="2348880"/>
                  <a:chExt cx="656456" cy="2196244"/>
                </a:xfrm>
                <a:grpFill/>
              </p:grpSpPr>
              <p:sp>
                <p:nvSpPr>
                  <p:cNvPr id="2872" name="円/楕円 28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3" name="角丸四角形 28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4" name="角丸四角形 28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5" name="角丸四角形 28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6" name="角丸四角形 28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7" name="角丸四角形 28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6" name="グループ化 313"/>
                <p:cNvGrpSpPr/>
                <p:nvPr/>
              </p:nvGrpSpPr>
              <p:grpSpPr>
                <a:xfrm>
                  <a:off x="8813812" y="3869432"/>
                  <a:ext cx="108012" cy="361366"/>
                  <a:chOff x="6816824" y="2348880"/>
                  <a:chExt cx="656456" cy="2196244"/>
                </a:xfrm>
                <a:grpFill/>
              </p:grpSpPr>
              <p:sp>
                <p:nvSpPr>
                  <p:cNvPr id="2866" name="円/楕円 28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7" name="角丸四角形 28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8" name="角丸四角形 28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9" name="角丸四角形 28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0" name="角丸四角形 28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71" name="角丸四角形 28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7" name="グループ化 320"/>
                <p:cNvGrpSpPr/>
                <p:nvPr/>
              </p:nvGrpSpPr>
              <p:grpSpPr>
                <a:xfrm>
                  <a:off x="8966212" y="3936951"/>
                  <a:ext cx="108012" cy="361366"/>
                  <a:chOff x="6816824" y="2348880"/>
                  <a:chExt cx="656456" cy="2196244"/>
                </a:xfrm>
                <a:grpFill/>
              </p:grpSpPr>
              <p:sp>
                <p:nvSpPr>
                  <p:cNvPr id="2860" name="円/楕円 28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1" name="角丸四角形 28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2" name="角丸四角形 28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3" name="角丸四角形 28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4" name="角丸四角形 28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65" name="角丸四角形 28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8" name="グループ化 327"/>
                <p:cNvGrpSpPr/>
                <p:nvPr/>
              </p:nvGrpSpPr>
              <p:grpSpPr>
                <a:xfrm>
                  <a:off x="8669796" y="4021832"/>
                  <a:ext cx="108012" cy="361366"/>
                  <a:chOff x="6816824" y="2348880"/>
                  <a:chExt cx="656456" cy="2196244"/>
                </a:xfrm>
                <a:grpFill/>
              </p:grpSpPr>
              <p:sp>
                <p:nvSpPr>
                  <p:cNvPr id="2854" name="円/楕円 28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28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28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28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8" name="角丸四角形 28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9" name="角丸四角形 28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19" name="グループ化 334"/>
                <p:cNvGrpSpPr/>
                <p:nvPr/>
              </p:nvGrpSpPr>
              <p:grpSpPr>
                <a:xfrm>
                  <a:off x="9101844" y="3755605"/>
                  <a:ext cx="108012" cy="361366"/>
                  <a:chOff x="6816824" y="2348880"/>
                  <a:chExt cx="656456" cy="2196244"/>
                </a:xfrm>
                <a:grpFill/>
              </p:grpSpPr>
              <p:sp>
                <p:nvSpPr>
                  <p:cNvPr id="2848" name="円/楕円 28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28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28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28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2" name="角丸四角形 28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28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20" name="グループ化 341"/>
                <p:cNvGrpSpPr/>
                <p:nvPr/>
              </p:nvGrpSpPr>
              <p:grpSpPr>
                <a:xfrm>
                  <a:off x="9245860" y="4044963"/>
                  <a:ext cx="108012" cy="361366"/>
                  <a:chOff x="6816824" y="2348880"/>
                  <a:chExt cx="656456" cy="2196244"/>
                </a:xfrm>
                <a:grpFill/>
              </p:grpSpPr>
              <p:sp>
                <p:nvSpPr>
                  <p:cNvPr id="2842" name="円/楕円 28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6" name="角丸四角形 28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28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21" name="グループ化 348"/>
                <p:cNvGrpSpPr/>
                <p:nvPr/>
              </p:nvGrpSpPr>
              <p:grpSpPr>
                <a:xfrm>
                  <a:off x="9425880" y="3936951"/>
                  <a:ext cx="108012" cy="361366"/>
                  <a:chOff x="6816824" y="2348880"/>
                  <a:chExt cx="656456" cy="2196244"/>
                </a:xfrm>
                <a:grpFill/>
              </p:grpSpPr>
              <p:sp>
                <p:nvSpPr>
                  <p:cNvPr id="2836" name="円/楕円 28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0" name="角丸四角形 28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22" name="グループ化 355"/>
                <p:cNvGrpSpPr/>
                <p:nvPr/>
              </p:nvGrpSpPr>
              <p:grpSpPr>
                <a:xfrm>
                  <a:off x="8489776" y="3720927"/>
                  <a:ext cx="108012" cy="361366"/>
                  <a:chOff x="6816824" y="2348880"/>
                  <a:chExt cx="656456" cy="2196244"/>
                </a:xfrm>
                <a:grpFill/>
              </p:grpSpPr>
              <p:sp>
                <p:nvSpPr>
                  <p:cNvPr id="2830" name="円/楕円 28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4" name="角丸四角形 28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23" name="グループ化 362"/>
                <p:cNvGrpSpPr/>
                <p:nvPr/>
              </p:nvGrpSpPr>
              <p:grpSpPr>
                <a:xfrm>
                  <a:off x="8669796" y="3612915"/>
                  <a:ext cx="108012" cy="361366"/>
                  <a:chOff x="6816824" y="2348880"/>
                  <a:chExt cx="656456" cy="2196244"/>
                </a:xfrm>
                <a:grpFill/>
              </p:grpSpPr>
              <p:sp>
                <p:nvSpPr>
                  <p:cNvPr id="2824" name="円/楕円 28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8" name="角丸四角形 28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681" name="グループ化 1189"/>
              <p:cNvGrpSpPr/>
              <p:nvPr/>
            </p:nvGrpSpPr>
            <p:grpSpPr>
              <a:xfrm>
                <a:off x="6808414" y="2860319"/>
                <a:ext cx="1096914" cy="560260"/>
                <a:chOff x="7473280" y="3460515"/>
                <a:chExt cx="2060612" cy="1045442"/>
              </a:xfrm>
              <a:grpFill/>
            </p:grpSpPr>
            <p:grpSp>
              <p:nvGrpSpPr>
                <p:cNvPr id="2602" name="グループ化 370"/>
                <p:cNvGrpSpPr/>
                <p:nvPr/>
              </p:nvGrpSpPr>
              <p:grpSpPr>
                <a:xfrm>
                  <a:off x="8661412" y="3717032"/>
                  <a:ext cx="108012" cy="361366"/>
                  <a:chOff x="6816824" y="2348880"/>
                  <a:chExt cx="656456" cy="2196244"/>
                </a:xfrm>
                <a:grpFill/>
              </p:grpSpPr>
              <p:sp>
                <p:nvSpPr>
                  <p:cNvPr id="2778"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0"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3" name="グループ化 377"/>
                <p:cNvGrpSpPr/>
                <p:nvPr/>
              </p:nvGrpSpPr>
              <p:grpSpPr>
                <a:xfrm>
                  <a:off x="8813812" y="3784551"/>
                  <a:ext cx="108012" cy="361366"/>
                  <a:chOff x="6816824" y="2348880"/>
                  <a:chExt cx="656456" cy="2196244"/>
                </a:xfrm>
                <a:grpFill/>
              </p:grpSpPr>
              <p:sp>
                <p:nvSpPr>
                  <p:cNvPr id="2772"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4"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4" name="グループ化 384"/>
                <p:cNvGrpSpPr/>
                <p:nvPr/>
              </p:nvGrpSpPr>
              <p:grpSpPr>
                <a:xfrm>
                  <a:off x="8517396" y="3869432"/>
                  <a:ext cx="108012" cy="361366"/>
                  <a:chOff x="6816824" y="2348880"/>
                  <a:chExt cx="656456" cy="2196244"/>
                </a:xfrm>
                <a:grpFill/>
              </p:grpSpPr>
              <p:sp>
                <p:nvSpPr>
                  <p:cNvPr id="2766" name="円/楕円 27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8" name="角丸四角形 27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5" name="グループ化 391"/>
                <p:cNvGrpSpPr/>
                <p:nvPr/>
              </p:nvGrpSpPr>
              <p:grpSpPr>
                <a:xfrm>
                  <a:off x="8949444" y="3603205"/>
                  <a:ext cx="108012" cy="361366"/>
                  <a:chOff x="6816824" y="2348880"/>
                  <a:chExt cx="656456" cy="2196244"/>
                </a:xfrm>
                <a:grpFill/>
              </p:grpSpPr>
              <p:sp>
                <p:nvSpPr>
                  <p:cNvPr id="2760" name="円/楕円 27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2" name="角丸四角形 27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6" name="グループ化 398"/>
                <p:cNvGrpSpPr/>
                <p:nvPr/>
              </p:nvGrpSpPr>
              <p:grpSpPr>
                <a:xfrm>
                  <a:off x="9093460" y="3892563"/>
                  <a:ext cx="108012" cy="361366"/>
                  <a:chOff x="6816824" y="2348880"/>
                  <a:chExt cx="656456" cy="2196244"/>
                </a:xfrm>
                <a:grpFill/>
              </p:grpSpPr>
              <p:sp>
                <p:nvSpPr>
                  <p:cNvPr id="2754" name="円/楕円 27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6" name="角丸四角形 27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7" name="グループ化 405"/>
                <p:cNvGrpSpPr/>
                <p:nvPr/>
              </p:nvGrpSpPr>
              <p:grpSpPr>
                <a:xfrm>
                  <a:off x="9273480" y="3784551"/>
                  <a:ext cx="108012" cy="361366"/>
                  <a:chOff x="6816824" y="2348880"/>
                  <a:chExt cx="656456" cy="2196244"/>
                </a:xfrm>
                <a:grpFill/>
              </p:grpSpPr>
              <p:sp>
                <p:nvSpPr>
                  <p:cNvPr id="2748" name="円/楕円 27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0" name="角丸四角形 27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8" name="グループ化 412"/>
                <p:cNvGrpSpPr/>
                <p:nvPr/>
              </p:nvGrpSpPr>
              <p:grpSpPr>
                <a:xfrm>
                  <a:off x="8337376" y="3568527"/>
                  <a:ext cx="108012" cy="361366"/>
                  <a:chOff x="6816824" y="2348880"/>
                  <a:chExt cx="656456" cy="2196244"/>
                </a:xfrm>
                <a:grpFill/>
              </p:grpSpPr>
              <p:sp>
                <p:nvSpPr>
                  <p:cNvPr id="2742" name="円/楕円 27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4" name="角丸四角形 27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09" name="グループ化 419"/>
                <p:cNvGrpSpPr/>
                <p:nvPr/>
              </p:nvGrpSpPr>
              <p:grpSpPr>
                <a:xfrm>
                  <a:off x="8517396" y="3460515"/>
                  <a:ext cx="108012" cy="361366"/>
                  <a:chOff x="6816824" y="2348880"/>
                  <a:chExt cx="656456" cy="2196244"/>
                </a:xfrm>
                <a:grpFill/>
              </p:grpSpPr>
              <p:sp>
                <p:nvSpPr>
                  <p:cNvPr id="2736" name="円/楕円 27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8" name="角丸四角形 27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0" name="グループ化 426"/>
                <p:cNvGrpSpPr/>
                <p:nvPr/>
              </p:nvGrpSpPr>
              <p:grpSpPr>
                <a:xfrm>
                  <a:off x="8813812" y="3869432"/>
                  <a:ext cx="108012" cy="361366"/>
                  <a:chOff x="6816824" y="2348880"/>
                  <a:chExt cx="656456" cy="2196244"/>
                </a:xfrm>
                <a:grpFill/>
              </p:grpSpPr>
              <p:sp>
                <p:nvSpPr>
                  <p:cNvPr id="2730" name="円/楕円 27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2" name="角丸四角形 27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1" name="グループ化 433"/>
                <p:cNvGrpSpPr/>
                <p:nvPr/>
              </p:nvGrpSpPr>
              <p:grpSpPr>
                <a:xfrm>
                  <a:off x="8966212" y="3936951"/>
                  <a:ext cx="108012" cy="361366"/>
                  <a:chOff x="6816824" y="2348880"/>
                  <a:chExt cx="656456" cy="2196244"/>
                </a:xfrm>
                <a:grpFill/>
              </p:grpSpPr>
              <p:sp>
                <p:nvSpPr>
                  <p:cNvPr id="2724" name="円/楕円 27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6" name="角丸四角形 27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2" name="グループ化 440"/>
                <p:cNvGrpSpPr/>
                <p:nvPr/>
              </p:nvGrpSpPr>
              <p:grpSpPr>
                <a:xfrm>
                  <a:off x="8669796" y="4021832"/>
                  <a:ext cx="108012" cy="361366"/>
                  <a:chOff x="6816824" y="2348880"/>
                  <a:chExt cx="656456" cy="2196244"/>
                </a:xfrm>
                <a:grpFill/>
              </p:grpSpPr>
              <p:sp>
                <p:nvSpPr>
                  <p:cNvPr id="2718" name="円/楕円 271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0" name="角丸四角形 271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3" name="グループ化 447"/>
                <p:cNvGrpSpPr/>
                <p:nvPr/>
              </p:nvGrpSpPr>
              <p:grpSpPr>
                <a:xfrm>
                  <a:off x="9101844" y="3755605"/>
                  <a:ext cx="108012" cy="361366"/>
                  <a:chOff x="6816824" y="2348880"/>
                  <a:chExt cx="656456" cy="2196244"/>
                </a:xfrm>
                <a:grpFill/>
              </p:grpSpPr>
              <p:sp>
                <p:nvSpPr>
                  <p:cNvPr id="2712" name="円/楕円 27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4" name="角丸四角形 27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4" name="グループ化 454"/>
                <p:cNvGrpSpPr/>
                <p:nvPr/>
              </p:nvGrpSpPr>
              <p:grpSpPr>
                <a:xfrm>
                  <a:off x="9245860" y="4044963"/>
                  <a:ext cx="108012" cy="361366"/>
                  <a:chOff x="6816824" y="2348880"/>
                  <a:chExt cx="656456" cy="2196244"/>
                </a:xfrm>
                <a:grpFill/>
              </p:grpSpPr>
              <p:sp>
                <p:nvSpPr>
                  <p:cNvPr id="2706" name="円/楕円 270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8" name="角丸四角形 270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5" name="グループ化 461"/>
                <p:cNvGrpSpPr/>
                <p:nvPr/>
              </p:nvGrpSpPr>
              <p:grpSpPr>
                <a:xfrm>
                  <a:off x="9425880" y="3936951"/>
                  <a:ext cx="108012" cy="361366"/>
                  <a:chOff x="6816824" y="2348880"/>
                  <a:chExt cx="656456" cy="2196244"/>
                </a:xfrm>
                <a:grpFill/>
              </p:grpSpPr>
              <p:sp>
                <p:nvSpPr>
                  <p:cNvPr id="2700" name="円/楕円 269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1" name="角丸四角形 270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2" name="角丸四角形 270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6" name="グループ化 468"/>
                <p:cNvGrpSpPr/>
                <p:nvPr/>
              </p:nvGrpSpPr>
              <p:grpSpPr>
                <a:xfrm>
                  <a:off x="8489776" y="3720927"/>
                  <a:ext cx="108012" cy="361366"/>
                  <a:chOff x="6816824" y="2348880"/>
                  <a:chExt cx="656456" cy="2196244"/>
                </a:xfrm>
                <a:grpFill/>
              </p:grpSpPr>
              <p:sp>
                <p:nvSpPr>
                  <p:cNvPr id="2694" name="円/楕円 26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5" name="角丸四角形 26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6" name="角丸四角形 26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7" name="角丸四角形 26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8" name="角丸四角形 269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9" name="角丸四角形 269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7" name="グループ化 475"/>
                <p:cNvGrpSpPr/>
                <p:nvPr/>
              </p:nvGrpSpPr>
              <p:grpSpPr>
                <a:xfrm>
                  <a:off x="8669796" y="3612915"/>
                  <a:ext cx="108012" cy="361366"/>
                  <a:chOff x="6816824" y="2348880"/>
                  <a:chExt cx="656456" cy="2196244"/>
                </a:xfrm>
                <a:grpFill/>
              </p:grpSpPr>
              <p:sp>
                <p:nvSpPr>
                  <p:cNvPr id="2688" name="円/楕円 26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9" name="角丸四角形 26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0" name="角丸四角形 26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1" name="角丸四角形 26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2" name="角丸四角形 26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93" name="角丸四角形 26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8" name="グループ化 482"/>
                <p:cNvGrpSpPr/>
                <p:nvPr/>
              </p:nvGrpSpPr>
              <p:grpSpPr>
                <a:xfrm>
                  <a:off x="7941332" y="3969060"/>
                  <a:ext cx="108012" cy="361366"/>
                  <a:chOff x="6816824" y="2348880"/>
                  <a:chExt cx="656456" cy="2196244"/>
                </a:xfrm>
                <a:grpFill/>
              </p:grpSpPr>
              <p:sp>
                <p:nvSpPr>
                  <p:cNvPr id="2682" name="円/楕円 26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3" name="角丸四角形 26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4" name="角丸四角形 26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5" name="角丸四角形 26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6" name="角丸四角形 26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7" name="角丸四角形 26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19" name="グループ化 489"/>
                <p:cNvGrpSpPr/>
                <p:nvPr/>
              </p:nvGrpSpPr>
              <p:grpSpPr>
                <a:xfrm>
                  <a:off x="8093732" y="4036579"/>
                  <a:ext cx="108012" cy="361366"/>
                  <a:chOff x="6816824" y="2348880"/>
                  <a:chExt cx="656456" cy="2196244"/>
                </a:xfrm>
                <a:grpFill/>
              </p:grpSpPr>
              <p:sp>
                <p:nvSpPr>
                  <p:cNvPr id="2676" name="円/楕円 26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7" name="角丸四角形 26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8" name="角丸四角形 26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9" name="角丸四角形 26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0" name="角丸四角形 26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81" name="角丸四角形 26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0" name="グループ化 496"/>
                <p:cNvGrpSpPr/>
                <p:nvPr/>
              </p:nvGrpSpPr>
              <p:grpSpPr>
                <a:xfrm>
                  <a:off x="7797316" y="4121460"/>
                  <a:ext cx="108012" cy="361366"/>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1" name="グループ化 503"/>
                <p:cNvGrpSpPr/>
                <p:nvPr/>
              </p:nvGrpSpPr>
              <p:grpSpPr>
                <a:xfrm>
                  <a:off x="8229364" y="3855233"/>
                  <a:ext cx="108012" cy="361366"/>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2" name="グループ化 510"/>
                <p:cNvGrpSpPr/>
                <p:nvPr/>
              </p:nvGrpSpPr>
              <p:grpSpPr>
                <a:xfrm>
                  <a:off x="8373380" y="4144591"/>
                  <a:ext cx="108012" cy="361366"/>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3" name="グループ化 517"/>
                <p:cNvGrpSpPr/>
                <p:nvPr/>
              </p:nvGrpSpPr>
              <p:grpSpPr>
                <a:xfrm>
                  <a:off x="7473280" y="4005064"/>
                  <a:ext cx="108012" cy="361366"/>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4" name="グループ化 524"/>
                <p:cNvGrpSpPr/>
                <p:nvPr/>
              </p:nvGrpSpPr>
              <p:grpSpPr>
                <a:xfrm>
                  <a:off x="7617296" y="3820555"/>
                  <a:ext cx="108012" cy="361366"/>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5" name="グループ化 531"/>
                <p:cNvGrpSpPr/>
                <p:nvPr/>
              </p:nvGrpSpPr>
              <p:grpSpPr>
                <a:xfrm>
                  <a:off x="7797316" y="3712543"/>
                  <a:ext cx="108012" cy="361366"/>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6" name="グループ化 559"/>
                <p:cNvGrpSpPr/>
                <p:nvPr/>
              </p:nvGrpSpPr>
              <p:grpSpPr>
                <a:xfrm>
                  <a:off x="8085348" y="3609020"/>
                  <a:ext cx="108012" cy="361366"/>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27" name="グループ化 573"/>
                <p:cNvGrpSpPr/>
                <p:nvPr/>
              </p:nvGrpSpPr>
              <p:grpSpPr>
                <a:xfrm>
                  <a:off x="7941332" y="3645024"/>
                  <a:ext cx="108012" cy="361366"/>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682" name="グループ化 1372"/>
              <p:cNvGrpSpPr/>
              <p:nvPr/>
            </p:nvGrpSpPr>
            <p:grpSpPr>
              <a:xfrm>
                <a:off x="6537176" y="2713977"/>
                <a:ext cx="1321921" cy="462995"/>
                <a:chOff x="7473280" y="3910648"/>
                <a:chExt cx="1692188" cy="592679"/>
              </a:xfrm>
              <a:grpFill/>
            </p:grpSpPr>
            <p:grpSp>
              <p:nvGrpSpPr>
                <p:cNvPr id="2371" name="グループ化 82"/>
                <p:cNvGrpSpPr/>
                <p:nvPr/>
              </p:nvGrpSpPr>
              <p:grpSpPr>
                <a:xfrm>
                  <a:off x="8589799" y="4030300"/>
                  <a:ext cx="71267" cy="238432"/>
                  <a:chOff x="6816824" y="2348880"/>
                  <a:chExt cx="656456" cy="2196244"/>
                </a:xfrm>
                <a:grpFill/>
              </p:grpSpPr>
              <p:sp>
                <p:nvSpPr>
                  <p:cNvPr id="2596" name="円/楕円 25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8" name="角丸四角形 25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2" name="グループ化 89"/>
                <p:cNvGrpSpPr/>
                <p:nvPr/>
              </p:nvGrpSpPr>
              <p:grpSpPr>
                <a:xfrm>
                  <a:off x="8690354" y="4074849"/>
                  <a:ext cx="71267" cy="238432"/>
                  <a:chOff x="6816824" y="2348880"/>
                  <a:chExt cx="656456" cy="2196244"/>
                </a:xfrm>
                <a:grpFill/>
              </p:grpSpPr>
              <p:sp>
                <p:nvSpPr>
                  <p:cNvPr id="2590" name="円/楕円 25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2" name="角丸四角形 25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3" name="グループ化 96"/>
                <p:cNvGrpSpPr/>
                <p:nvPr/>
              </p:nvGrpSpPr>
              <p:grpSpPr>
                <a:xfrm>
                  <a:off x="8494776" y="4130855"/>
                  <a:ext cx="71267" cy="238432"/>
                  <a:chOff x="6816824" y="2348880"/>
                  <a:chExt cx="656456" cy="2196244"/>
                </a:xfrm>
                <a:grpFill/>
              </p:grpSpPr>
              <p:sp>
                <p:nvSpPr>
                  <p:cNvPr id="2584" name="円/楕円 25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6" name="角丸四角形 25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4" name="グループ化 103"/>
                <p:cNvGrpSpPr/>
                <p:nvPr/>
              </p:nvGrpSpPr>
              <p:grpSpPr>
                <a:xfrm>
                  <a:off x="8779845" y="3955196"/>
                  <a:ext cx="71267" cy="238432"/>
                  <a:chOff x="6816824" y="2348880"/>
                  <a:chExt cx="656456" cy="2196244"/>
                </a:xfrm>
                <a:grpFill/>
              </p:grpSpPr>
              <p:sp>
                <p:nvSpPr>
                  <p:cNvPr id="2578" name="円/楕円 25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0" name="角丸四角形 25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5" name="グループ化 110"/>
                <p:cNvGrpSpPr/>
                <p:nvPr/>
              </p:nvGrpSpPr>
              <p:grpSpPr>
                <a:xfrm>
                  <a:off x="8874868" y="4146117"/>
                  <a:ext cx="71267" cy="238432"/>
                  <a:chOff x="6816824" y="2348880"/>
                  <a:chExt cx="656456" cy="2196244"/>
                </a:xfrm>
                <a:grpFill/>
              </p:grpSpPr>
              <p:sp>
                <p:nvSpPr>
                  <p:cNvPr id="2572" name="円/楕円 25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4" name="角丸四角形 25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6" name="グループ化 117"/>
                <p:cNvGrpSpPr/>
                <p:nvPr/>
              </p:nvGrpSpPr>
              <p:grpSpPr>
                <a:xfrm>
                  <a:off x="8993646" y="4074849"/>
                  <a:ext cx="71267" cy="238432"/>
                  <a:chOff x="6816824" y="2348880"/>
                  <a:chExt cx="656456" cy="2196244"/>
                </a:xfrm>
                <a:grpFill/>
              </p:grpSpPr>
              <p:sp>
                <p:nvSpPr>
                  <p:cNvPr id="2566" name="円/楕円 25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8" name="角丸四角形 25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7" name="グループ化 124"/>
                <p:cNvGrpSpPr/>
                <p:nvPr/>
              </p:nvGrpSpPr>
              <p:grpSpPr>
                <a:xfrm>
                  <a:off x="8219338" y="4054664"/>
                  <a:ext cx="71267" cy="238432"/>
                  <a:chOff x="6816824" y="2348880"/>
                  <a:chExt cx="656456" cy="2196244"/>
                </a:xfrm>
                <a:grpFill/>
              </p:grpSpPr>
              <p:sp>
                <p:nvSpPr>
                  <p:cNvPr id="2560" name="円/楕円 25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2" name="角丸四角形 25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8" name="グループ化 131"/>
                <p:cNvGrpSpPr/>
                <p:nvPr/>
              </p:nvGrpSpPr>
              <p:grpSpPr>
                <a:xfrm>
                  <a:off x="8338117" y="3983397"/>
                  <a:ext cx="71267" cy="238432"/>
                  <a:chOff x="6816824" y="2348880"/>
                  <a:chExt cx="656456" cy="2196244"/>
                </a:xfrm>
                <a:grpFill/>
              </p:grpSpPr>
              <p:sp>
                <p:nvSpPr>
                  <p:cNvPr id="2554" name="円/楕円 25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6" name="角丸四角形 25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79" name="グループ化 145"/>
                <p:cNvGrpSpPr/>
                <p:nvPr/>
              </p:nvGrpSpPr>
              <p:grpSpPr>
                <a:xfrm>
                  <a:off x="8019662" y="4149078"/>
                  <a:ext cx="71267" cy="238432"/>
                  <a:chOff x="6816824" y="2348880"/>
                  <a:chExt cx="656456" cy="2196244"/>
                </a:xfrm>
                <a:grpFill/>
              </p:grpSpPr>
              <p:sp>
                <p:nvSpPr>
                  <p:cNvPr id="2548" name="円/楕円 25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0" name="角丸四角形 25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0" name="グループ化 152"/>
                <p:cNvGrpSpPr/>
                <p:nvPr/>
              </p:nvGrpSpPr>
              <p:grpSpPr>
                <a:xfrm>
                  <a:off x="8120216" y="4193628"/>
                  <a:ext cx="71267" cy="238432"/>
                  <a:chOff x="6816824" y="2348880"/>
                  <a:chExt cx="656456" cy="2196244"/>
                </a:xfrm>
                <a:grpFill/>
              </p:grpSpPr>
              <p:sp>
                <p:nvSpPr>
                  <p:cNvPr id="2542" name="円/楕円 25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4" name="角丸四角形 25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1" name="グループ化 159"/>
                <p:cNvGrpSpPr/>
                <p:nvPr/>
              </p:nvGrpSpPr>
              <p:grpSpPr>
                <a:xfrm>
                  <a:off x="7924639" y="4249633"/>
                  <a:ext cx="71267" cy="238432"/>
                  <a:chOff x="6816824" y="2348880"/>
                  <a:chExt cx="656456" cy="2196244"/>
                </a:xfrm>
                <a:grpFill/>
              </p:grpSpPr>
              <p:sp>
                <p:nvSpPr>
                  <p:cNvPr id="2536" name="円/楕円 25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8" name="角丸四角形 25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2" name="グループ化 173"/>
                <p:cNvGrpSpPr/>
                <p:nvPr/>
              </p:nvGrpSpPr>
              <p:grpSpPr>
                <a:xfrm>
                  <a:off x="8304730" y="4264895"/>
                  <a:ext cx="71267" cy="238432"/>
                  <a:chOff x="6816824" y="2348880"/>
                  <a:chExt cx="656456" cy="2196244"/>
                </a:xfrm>
                <a:grpFill/>
              </p:grpSpPr>
              <p:sp>
                <p:nvSpPr>
                  <p:cNvPr id="2530" name="円/楕円 25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2" name="角丸四角形 25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3" name="グループ化 180"/>
                <p:cNvGrpSpPr/>
                <p:nvPr/>
              </p:nvGrpSpPr>
              <p:grpSpPr>
                <a:xfrm>
                  <a:off x="8423509" y="4193628"/>
                  <a:ext cx="71267" cy="238432"/>
                  <a:chOff x="6816824" y="2348880"/>
                  <a:chExt cx="656456" cy="2196244"/>
                </a:xfrm>
                <a:grpFill/>
              </p:grpSpPr>
              <p:sp>
                <p:nvSpPr>
                  <p:cNvPr id="2524" name="円/楕円 25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6" name="角丸四角形 25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4" name="グループ化 187"/>
                <p:cNvGrpSpPr/>
                <p:nvPr/>
              </p:nvGrpSpPr>
              <p:grpSpPr>
                <a:xfrm>
                  <a:off x="7805860" y="4051094"/>
                  <a:ext cx="71267" cy="238432"/>
                  <a:chOff x="6816824" y="2348880"/>
                  <a:chExt cx="656456" cy="2196244"/>
                </a:xfrm>
                <a:grpFill/>
              </p:grpSpPr>
              <p:sp>
                <p:nvSpPr>
                  <p:cNvPr id="2518" name="円/楕円 251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0" name="角丸四角形 251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5" name="グループ化 194"/>
                <p:cNvGrpSpPr/>
                <p:nvPr/>
              </p:nvGrpSpPr>
              <p:grpSpPr>
                <a:xfrm>
                  <a:off x="7942073" y="3910648"/>
                  <a:ext cx="71267" cy="238432"/>
                  <a:chOff x="6816824" y="2348880"/>
                  <a:chExt cx="656456" cy="2196244"/>
                </a:xfrm>
                <a:grpFill/>
              </p:grpSpPr>
              <p:sp>
                <p:nvSpPr>
                  <p:cNvPr id="2512" name="円/楕円 25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4" name="角丸四角形 25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6" name="グループ化 201"/>
                <p:cNvGrpSpPr/>
                <p:nvPr/>
              </p:nvGrpSpPr>
              <p:grpSpPr>
                <a:xfrm>
                  <a:off x="7687081" y="4152040"/>
                  <a:ext cx="71267" cy="238432"/>
                  <a:chOff x="6816824" y="2348880"/>
                  <a:chExt cx="656456" cy="2196244"/>
                </a:xfrm>
                <a:grpFill/>
              </p:grpSpPr>
              <p:sp>
                <p:nvSpPr>
                  <p:cNvPr id="2506" name="円/楕円 250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8" name="角丸四角形 250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7" name="グループ化 208"/>
                <p:cNvGrpSpPr/>
                <p:nvPr/>
              </p:nvGrpSpPr>
              <p:grpSpPr>
                <a:xfrm>
                  <a:off x="7787636" y="4196590"/>
                  <a:ext cx="71267" cy="238432"/>
                  <a:chOff x="6816824" y="2348880"/>
                  <a:chExt cx="656456" cy="2196244"/>
                </a:xfrm>
                <a:grpFill/>
              </p:grpSpPr>
              <p:sp>
                <p:nvSpPr>
                  <p:cNvPr id="2500" name="円/楕円 249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2" name="角丸四角形 250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8" name="グループ化 215"/>
                <p:cNvGrpSpPr/>
                <p:nvPr/>
              </p:nvGrpSpPr>
              <p:grpSpPr>
                <a:xfrm>
                  <a:off x="7592059" y="4252595"/>
                  <a:ext cx="71267" cy="238432"/>
                  <a:chOff x="6816824" y="2348880"/>
                  <a:chExt cx="656456" cy="2196244"/>
                </a:xfrm>
                <a:grpFill/>
              </p:grpSpPr>
              <p:sp>
                <p:nvSpPr>
                  <p:cNvPr id="2494" name="円/楕円 24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6" name="角丸四角形 24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89" name="グループ化 222"/>
                <p:cNvGrpSpPr/>
                <p:nvPr/>
              </p:nvGrpSpPr>
              <p:grpSpPr>
                <a:xfrm>
                  <a:off x="7877127" y="4076936"/>
                  <a:ext cx="71267" cy="238432"/>
                  <a:chOff x="6816824" y="2348880"/>
                  <a:chExt cx="656456" cy="2196244"/>
                </a:xfrm>
                <a:grpFill/>
              </p:grpSpPr>
              <p:sp>
                <p:nvSpPr>
                  <p:cNvPr id="2488" name="円/楕円 24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0" name="角丸四角形 24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0" name="グループ化 236"/>
                <p:cNvGrpSpPr/>
                <p:nvPr/>
              </p:nvGrpSpPr>
              <p:grpSpPr>
                <a:xfrm>
                  <a:off x="8090929" y="4196590"/>
                  <a:ext cx="71267" cy="238432"/>
                  <a:chOff x="6816824" y="2348880"/>
                  <a:chExt cx="656456" cy="2196244"/>
                </a:xfrm>
                <a:grpFill/>
              </p:grpSpPr>
              <p:sp>
                <p:nvSpPr>
                  <p:cNvPr id="2482" name="円/楕円 24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4" name="角丸四角形 24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1" name="グループ化 243"/>
                <p:cNvGrpSpPr/>
                <p:nvPr/>
              </p:nvGrpSpPr>
              <p:grpSpPr>
                <a:xfrm>
                  <a:off x="7473280" y="4054056"/>
                  <a:ext cx="71267" cy="238432"/>
                  <a:chOff x="6816824" y="2348880"/>
                  <a:chExt cx="656456" cy="2196244"/>
                </a:xfrm>
                <a:grpFill/>
              </p:grpSpPr>
              <p:sp>
                <p:nvSpPr>
                  <p:cNvPr id="2476" name="円/楕円 24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7" name="角丸四角形 24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8" name="角丸四角形 24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2" name="グループ化 250"/>
                <p:cNvGrpSpPr/>
                <p:nvPr/>
              </p:nvGrpSpPr>
              <p:grpSpPr>
                <a:xfrm>
                  <a:off x="7592059" y="3982788"/>
                  <a:ext cx="71267" cy="238432"/>
                  <a:chOff x="6816824" y="2348880"/>
                  <a:chExt cx="656456" cy="2196244"/>
                </a:xfrm>
                <a:grpFill/>
              </p:grpSpPr>
              <p:sp>
                <p:nvSpPr>
                  <p:cNvPr id="2470" name="円/楕円 24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1" name="角丸四角形 24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2" name="角丸四角形 24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3" name="角丸四角形 24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4" name="角丸四角形 24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5" name="角丸四角形 24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3" name="グループ化 278"/>
                <p:cNvGrpSpPr/>
                <p:nvPr/>
              </p:nvGrpSpPr>
              <p:grpSpPr>
                <a:xfrm>
                  <a:off x="8219338" y="4006278"/>
                  <a:ext cx="71267" cy="238432"/>
                  <a:chOff x="6816824" y="2348880"/>
                  <a:chExt cx="656456" cy="2196244"/>
                </a:xfrm>
                <a:grpFill/>
              </p:grpSpPr>
              <p:sp>
                <p:nvSpPr>
                  <p:cNvPr id="2464" name="円/楕円 24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5" name="角丸四角形 24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6" name="角丸四角形 24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7" name="角丸四角形 24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8" name="角丸四角形 24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9" name="角丸四角形 24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4" name="グループ化 285"/>
                <p:cNvGrpSpPr/>
                <p:nvPr/>
              </p:nvGrpSpPr>
              <p:grpSpPr>
                <a:xfrm>
                  <a:off x="8471020" y="4074849"/>
                  <a:ext cx="71267" cy="238432"/>
                  <a:chOff x="6816824" y="2348880"/>
                  <a:chExt cx="656456" cy="2196244"/>
                </a:xfrm>
                <a:grpFill/>
              </p:grpSpPr>
              <p:sp>
                <p:nvSpPr>
                  <p:cNvPr id="2458" name="円/楕円 24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9" name="角丸四角形 24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0" name="角丸四角形 24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1" name="角丸四角形 24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2" name="角丸四角形 24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63" name="角丸四角形 24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5" name="グループ化 292"/>
                <p:cNvGrpSpPr/>
                <p:nvPr/>
              </p:nvGrpSpPr>
              <p:grpSpPr>
                <a:xfrm>
                  <a:off x="8589799" y="4003582"/>
                  <a:ext cx="71267" cy="238432"/>
                  <a:chOff x="6816824" y="2348880"/>
                  <a:chExt cx="656456" cy="2196244"/>
                </a:xfrm>
                <a:grpFill/>
              </p:grpSpPr>
              <p:sp>
                <p:nvSpPr>
                  <p:cNvPr id="2452" name="円/楕円 24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3" name="角丸四角形 24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4" name="角丸四角形 24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5" name="角丸四角形 24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6" name="角丸四角形 24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7" name="角丸四角形 24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6" name="グループ化 313"/>
                <p:cNvGrpSpPr/>
                <p:nvPr/>
              </p:nvGrpSpPr>
              <p:grpSpPr>
                <a:xfrm>
                  <a:off x="8690354" y="4130855"/>
                  <a:ext cx="71267" cy="238432"/>
                  <a:chOff x="6816824" y="2348880"/>
                  <a:chExt cx="656456" cy="2196244"/>
                </a:xfrm>
                <a:grpFill/>
              </p:grpSpPr>
              <p:sp>
                <p:nvSpPr>
                  <p:cNvPr id="2446" name="円/楕円 24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7" name="角丸四角形 24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8" name="角丸四角形 24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9" name="角丸四角形 24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0" name="角丸四角形 24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51" name="角丸四角形 24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7" name="グループ化 320"/>
                <p:cNvGrpSpPr/>
                <p:nvPr/>
              </p:nvGrpSpPr>
              <p:grpSpPr>
                <a:xfrm>
                  <a:off x="8790908" y="4175404"/>
                  <a:ext cx="71267" cy="238432"/>
                  <a:chOff x="6816824" y="2348880"/>
                  <a:chExt cx="656456" cy="2196244"/>
                </a:xfrm>
                <a:grpFill/>
              </p:grpSpPr>
              <p:sp>
                <p:nvSpPr>
                  <p:cNvPr id="2440" name="円/楕円 24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5" name="角丸四角形 24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8" name="グループ化 327"/>
                <p:cNvGrpSpPr/>
                <p:nvPr/>
              </p:nvGrpSpPr>
              <p:grpSpPr>
                <a:xfrm>
                  <a:off x="8595331" y="4231409"/>
                  <a:ext cx="71267" cy="238432"/>
                  <a:chOff x="6816824" y="2348880"/>
                  <a:chExt cx="656456" cy="2196244"/>
                </a:xfrm>
                <a:grpFill/>
              </p:grpSpPr>
              <p:sp>
                <p:nvSpPr>
                  <p:cNvPr id="2434" name="円/楕円 24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9" name="角丸四角形 24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399" name="グループ化 334"/>
                <p:cNvGrpSpPr/>
                <p:nvPr/>
              </p:nvGrpSpPr>
              <p:grpSpPr>
                <a:xfrm>
                  <a:off x="8880399" y="4055751"/>
                  <a:ext cx="71267" cy="238432"/>
                  <a:chOff x="6816824" y="2348880"/>
                  <a:chExt cx="656456" cy="2196244"/>
                </a:xfrm>
                <a:grpFill/>
              </p:grpSpPr>
              <p:sp>
                <p:nvSpPr>
                  <p:cNvPr id="2428" name="円/楕円 24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3" name="角丸四角形 24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00" name="グループ化 341"/>
                <p:cNvGrpSpPr/>
                <p:nvPr/>
              </p:nvGrpSpPr>
              <p:grpSpPr>
                <a:xfrm>
                  <a:off x="8975422" y="4246671"/>
                  <a:ext cx="71267" cy="238432"/>
                  <a:chOff x="6816824" y="2348880"/>
                  <a:chExt cx="656456" cy="2196244"/>
                </a:xfrm>
                <a:grpFill/>
              </p:grpSpPr>
              <p:sp>
                <p:nvSpPr>
                  <p:cNvPr id="2422" name="円/楕円 24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7" name="角丸四角形 24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01" name="グループ化 348"/>
                <p:cNvGrpSpPr/>
                <p:nvPr/>
              </p:nvGrpSpPr>
              <p:grpSpPr>
                <a:xfrm>
                  <a:off x="9094201" y="4175404"/>
                  <a:ext cx="71267" cy="238432"/>
                  <a:chOff x="6816824" y="2348880"/>
                  <a:chExt cx="656456" cy="2196244"/>
                </a:xfrm>
                <a:grpFill/>
              </p:grpSpPr>
              <p:sp>
                <p:nvSpPr>
                  <p:cNvPr id="2416" name="円/楕円 24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1" name="角丸四角形 24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02" name="グループ化 355"/>
                <p:cNvGrpSpPr/>
                <p:nvPr/>
              </p:nvGrpSpPr>
              <p:grpSpPr>
                <a:xfrm>
                  <a:off x="8476552" y="4032870"/>
                  <a:ext cx="71267" cy="238432"/>
                  <a:chOff x="6816824" y="2348880"/>
                  <a:chExt cx="656456" cy="2196244"/>
                </a:xfrm>
                <a:grpFill/>
              </p:grpSpPr>
              <p:sp>
                <p:nvSpPr>
                  <p:cNvPr id="2410" name="円/楕円 24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5" name="角丸四角形 24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03" name="グループ化 362"/>
                <p:cNvGrpSpPr/>
                <p:nvPr/>
              </p:nvGrpSpPr>
              <p:grpSpPr>
                <a:xfrm>
                  <a:off x="8595331" y="3961603"/>
                  <a:ext cx="71267" cy="238432"/>
                  <a:chOff x="6816824" y="2348880"/>
                  <a:chExt cx="656456" cy="2196244"/>
                </a:xfrm>
                <a:grpFill/>
              </p:grpSpPr>
              <p:sp>
                <p:nvSpPr>
                  <p:cNvPr id="2404" name="円/楕円 24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9" name="角丸四角形 24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683" name="グループ化 1604"/>
              <p:cNvGrpSpPr/>
              <p:nvPr/>
            </p:nvGrpSpPr>
            <p:grpSpPr>
              <a:xfrm>
                <a:off x="6789204" y="2996952"/>
                <a:ext cx="1321921" cy="504056"/>
                <a:chOff x="6969224" y="3460515"/>
                <a:chExt cx="2564668" cy="977923"/>
              </a:xfrm>
              <a:grpFill/>
            </p:grpSpPr>
            <p:grpSp>
              <p:nvGrpSpPr>
                <p:cNvPr id="2091" name="グループ化 82"/>
                <p:cNvGrpSpPr/>
                <p:nvPr/>
              </p:nvGrpSpPr>
              <p:grpSpPr>
                <a:xfrm>
                  <a:off x="8661412" y="3717032"/>
                  <a:ext cx="108012" cy="361366"/>
                  <a:chOff x="6816824" y="2348880"/>
                  <a:chExt cx="656456" cy="2196244"/>
                </a:xfrm>
                <a:grpFill/>
              </p:grpSpPr>
              <p:sp>
                <p:nvSpPr>
                  <p:cNvPr id="2365" name="円/楕円 23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7" name="角丸四角形 23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2" name="グループ化 89"/>
                <p:cNvGrpSpPr/>
                <p:nvPr/>
              </p:nvGrpSpPr>
              <p:grpSpPr>
                <a:xfrm>
                  <a:off x="8813812" y="3784551"/>
                  <a:ext cx="108012" cy="361366"/>
                  <a:chOff x="6816824" y="2348880"/>
                  <a:chExt cx="656456" cy="2196244"/>
                </a:xfrm>
                <a:grpFill/>
              </p:grpSpPr>
              <p:sp>
                <p:nvSpPr>
                  <p:cNvPr id="2359" name="円/楕円 23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1" name="角丸四角形 23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3" name="グループ化 96"/>
                <p:cNvGrpSpPr/>
                <p:nvPr/>
              </p:nvGrpSpPr>
              <p:grpSpPr>
                <a:xfrm>
                  <a:off x="8517396" y="3869432"/>
                  <a:ext cx="108012" cy="361366"/>
                  <a:chOff x="6816824" y="2348880"/>
                  <a:chExt cx="656456" cy="2196244"/>
                </a:xfrm>
                <a:grpFill/>
              </p:grpSpPr>
              <p:sp>
                <p:nvSpPr>
                  <p:cNvPr id="2353" name="円/楕円 23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5" name="角丸四角形 23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4" name="グループ化 103"/>
                <p:cNvGrpSpPr/>
                <p:nvPr/>
              </p:nvGrpSpPr>
              <p:grpSpPr>
                <a:xfrm>
                  <a:off x="8949444" y="3603205"/>
                  <a:ext cx="108012" cy="361366"/>
                  <a:chOff x="6816824" y="2348880"/>
                  <a:chExt cx="656456" cy="2196244"/>
                </a:xfrm>
                <a:grpFill/>
              </p:grpSpPr>
              <p:sp>
                <p:nvSpPr>
                  <p:cNvPr id="2347" name="円/楕円 23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9" name="角丸四角形 23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5" name="グループ化 110"/>
                <p:cNvGrpSpPr/>
                <p:nvPr/>
              </p:nvGrpSpPr>
              <p:grpSpPr>
                <a:xfrm>
                  <a:off x="9093460" y="3892563"/>
                  <a:ext cx="108012" cy="361366"/>
                  <a:chOff x="6816824" y="2348880"/>
                  <a:chExt cx="656456" cy="2196244"/>
                </a:xfrm>
                <a:grpFill/>
              </p:grpSpPr>
              <p:sp>
                <p:nvSpPr>
                  <p:cNvPr id="2341" name="円/楕円 23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3" name="角丸四角形 23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6" name="グループ化 117"/>
                <p:cNvGrpSpPr/>
                <p:nvPr/>
              </p:nvGrpSpPr>
              <p:grpSpPr>
                <a:xfrm>
                  <a:off x="9273480" y="3784551"/>
                  <a:ext cx="108012" cy="361366"/>
                  <a:chOff x="6816824" y="2348880"/>
                  <a:chExt cx="656456" cy="2196244"/>
                </a:xfrm>
                <a:grpFill/>
              </p:grpSpPr>
              <p:sp>
                <p:nvSpPr>
                  <p:cNvPr id="2335" name="円/楕円 23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7" name="角丸四角形 23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7" name="グループ化 124"/>
                <p:cNvGrpSpPr/>
                <p:nvPr/>
              </p:nvGrpSpPr>
              <p:grpSpPr>
                <a:xfrm>
                  <a:off x="8337376" y="3568527"/>
                  <a:ext cx="108012" cy="361366"/>
                  <a:chOff x="6816824" y="2348880"/>
                  <a:chExt cx="656456" cy="2196244"/>
                </a:xfrm>
                <a:grpFill/>
              </p:grpSpPr>
              <p:sp>
                <p:nvSpPr>
                  <p:cNvPr id="2329" name="円/楕円 23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1" name="角丸四角形 23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8" name="グループ化 131"/>
                <p:cNvGrpSpPr/>
                <p:nvPr/>
              </p:nvGrpSpPr>
              <p:grpSpPr>
                <a:xfrm>
                  <a:off x="8517396" y="3460515"/>
                  <a:ext cx="108012" cy="361366"/>
                  <a:chOff x="6816824" y="2348880"/>
                  <a:chExt cx="656456" cy="2196244"/>
                </a:xfrm>
                <a:grpFill/>
              </p:grpSpPr>
              <p:sp>
                <p:nvSpPr>
                  <p:cNvPr id="2323" name="円/楕円 23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5" name="角丸四角形 23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099" name="グループ化 145"/>
                <p:cNvGrpSpPr/>
                <p:nvPr/>
              </p:nvGrpSpPr>
              <p:grpSpPr>
                <a:xfrm>
                  <a:off x="7797316" y="3897052"/>
                  <a:ext cx="108012" cy="361366"/>
                  <a:chOff x="6816824" y="2348880"/>
                  <a:chExt cx="656456" cy="2196244"/>
                </a:xfrm>
                <a:grpFill/>
              </p:grpSpPr>
              <p:sp>
                <p:nvSpPr>
                  <p:cNvPr id="2317" name="円/楕円 23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9" name="角丸四角形 23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0" name="グループ化 152"/>
                <p:cNvGrpSpPr/>
                <p:nvPr/>
              </p:nvGrpSpPr>
              <p:grpSpPr>
                <a:xfrm>
                  <a:off x="7949716" y="3964571"/>
                  <a:ext cx="108012" cy="361366"/>
                  <a:chOff x="6816824" y="2348880"/>
                  <a:chExt cx="656456" cy="2196244"/>
                </a:xfrm>
                <a:grpFill/>
              </p:grpSpPr>
              <p:sp>
                <p:nvSpPr>
                  <p:cNvPr id="2311" name="円/楕円 23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3" name="角丸四角形 23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1" name="グループ化 159"/>
                <p:cNvGrpSpPr/>
                <p:nvPr/>
              </p:nvGrpSpPr>
              <p:grpSpPr>
                <a:xfrm>
                  <a:off x="7653300" y="4049452"/>
                  <a:ext cx="108012" cy="361366"/>
                  <a:chOff x="6816824" y="2348880"/>
                  <a:chExt cx="656456" cy="2196244"/>
                </a:xfrm>
                <a:grpFill/>
              </p:grpSpPr>
              <p:sp>
                <p:nvSpPr>
                  <p:cNvPr id="2305" name="円/楕円 23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7" name="角丸四角形 23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2" name="グループ化 166"/>
                <p:cNvGrpSpPr/>
                <p:nvPr/>
              </p:nvGrpSpPr>
              <p:grpSpPr>
                <a:xfrm>
                  <a:off x="8085348" y="3783225"/>
                  <a:ext cx="108012" cy="361366"/>
                  <a:chOff x="6816824" y="2348880"/>
                  <a:chExt cx="656456" cy="2196244"/>
                </a:xfrm>
                <a:grpFill/>
              </p:grpSpPr>
              <p:sp>
                <p:nvSpPr>
                  <p:cNvPr id="2299" name="円/楕円 22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1" name="角丸四角形 23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3" name="グループ化 173"/>
                <p:cNvGrpSpPr/>
                <p:nvPr/>
              </p:nvGrpSpPr>
              <p:grpSpPr>
                <a:xfrm>
                  <a:off x="8229364" y="4072583"/>
                  <a:ext cx="108012" cy="361366"/>
                  <a:chOff x="6816824" y="2348880"/>
                  <a:chExt cx="656456" cy="2196244"/>
                </a:xfrm>
                <a:grpFill/>
              </p:grpSpPr>
              <p:sp>
                <p:nvSpPr>
                  <p:cNvPr id="2293" name="円/楕円 22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5" name="角丸四角形 22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4" name="グループ化 180"/>
                <p:cNvGrpSpPr/>
                <p:nvPr/>
              </p:nvGrpSpPr>
              <p:grpSpPr>
                <a:xfrm>
                  <a:off x="8409384" y="3964571"/>
                  <a:ext cx="108012" cy="361366"/>
                  <a:chOff x="6816824" y="2348880"/>
                  <a:chExt cx="656456" cy="2196244"/>
                </a:xfrm>
                <a:grpFill/>
              </p:grpSpPr>
              <p:sp>
                <p:nvSpPr>
                  <p:cNvPr id="2287" name="円/楕円 22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9" name="角丸四角形 22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5" name="グループ化 187"/>
                <p:cNvGrpSpPr/>
                <p:nvPr/>
              </p:nvGrpSpPr>
              <p:grpSpPr>
                <a:xfrm>
                  <a:off x="7473280" y="3748547"/>
                  <a:ext cx="108012" cy="361366"/>
                  <a:chOff x="6816824" y="2348880"/>
                  <a:chExt cx="656456" cy="2196244"/>
                </a:xfrm>
                <a:grpFill/>
              </p:grpSpPr>
              <p:sp>
                <p:nvSpPr>
                  <p:cNvPr id="2281" name="円/楕円 22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3" name="角丸四角形 22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6" name="グループ化 194"/>
                <p:cNvGrpSpPr/>
                <p:nvPr/>
              </p:nvGrpSpPr>
              <p:grpSpPr>
                <a:xfrm>
                  <a:off x="7653300" y="3640535"/>
                  <a:ext cx="108012" cy="361366"/>
                  <a:chOff x="6816824" y="2348880"/>
                  <a:chExt cx="656456" cy="2196244"/>
                </a:xfrm>
                <a:grpFill/>
              </p:grpSpPr>
              <p:sp>
                <p:nvSpPr>
                  <p:cNvPr id="2275" name="円/楕円 22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7" name="角丸四角形 22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7" name="グループ化 201"/>
                <p:cNvGrpSpPr/>
                <p:nvPr/>
              </p:nvGrpSpPr>
              <p:grpSpPr>
                <a:xfrm>
                  <a:off x="7293260" y="3901541"/>
                  <a:ext cx="108012" cy="361366"/>
                  <a:chOff x="6816824" y="2348880"/>
                  <a:chExt cx="656456" cy="2196244"/>
                </a:xfrm>
                <a:grpFill/>
              </p:grpSpPr>
              <p:sp>
                <p:nvSpPr>
                  <p:cNvPr id="2269" name="円/楕円 22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1" name="角丸四角形 22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8" name="グループ化 208"/>
                <p:cNvGrpSpPr/>
                <p:nvPr/>
              </p:nvGrpSpPr>
              <p:grpSpPr>
                <a:xfrm>
                  <a:off x="7445660" y="3969060"/>
                  <a:ext cx="108012" cy="361366"/>
                  <a:chOff x="6816824" y="2348880"/>
                  <a:chExt cx="656456" cy="2196244"/>
                </a:xfrm>
                <a:grpFill/>
              </p:grpSpPr>
              <p:sp>
                <p:nvSpPr>
                  <p:cNvPr id="2263" name="円/楕円 22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5" name="角丸四角形 22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09" name="グループ化 215"/>
                <p:cNvGrpSpPr/>
                <p:nvPr/>
              </p:nvGrpSpPr>
              <p:grpSpPr>
                <a:xfrm>
                  <a:off x="7149244" y="4053941"/>
                  <a:ext cx="108012" cy="361366"/>
                  <a:chOff x="6816824" y="2348880"/>
                  <a:chExt cx="656456" cy="2196244"/>
                </a:xfrm>
                <a:grpFill/>
              </p:grpSpPr>
              <p:sp>
                <p:nvSpPr>
                  <p:cNvPr id="2257" name="円/楕円 22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9" name="角丸四角形 22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0" name="グループ化 222"/>
                <p:cNvGrpSpPr/>
                <p:nvPr/>
              </p:nvGrpSpPr>
              <p:grpSpPr>
                <a:xfrm>
                  <a:off x="7581292" y="3787714"/>
                  <a:ext cx="108012" cy="361366"/>
                  <a:chOff x="6816824" y="2348880"/>
                  <a:chExt cx="656456" cy="2196244"/>
                </a:xfrm>
                <a:grpFill/>
              </p:grpSpPr>
              <p:sp>
                <p:nvSpPr>
                  <p:cNvPr id="2251" name="円/楕円 22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3" name="角丸四角形 22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1" name="グループ化 229"/>
                <p:cNvGrpSpPr/>
                <p:nvPr/>
              </p:nvGrpSpPr>
              <p:grpSpPr>
                <a:xfrm>
                  <a:off x="7725308" y="4077072"/>
                  <a:ext cx="108012" cy="361366"/>
                  <a:chOff x="6816824" y="2348880"/>
                  <a:chExt cx="656456" cy="2196244"/>
                </a:xfrm>
                <a:grpFill/>
              </p:grpSpPr>
              <p:sp>
                <p:nvSpPr>
                  <p:cNvPr id="2245" name="円/楕円 22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7" name="角丸四角形 22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2" name="グループ化 236"/>
                <p:cNvGrpSpPr/>
                <p:nvPr/>
              </p:nvGrpSpPr>
              <p:grpSpPr>
                <a:xfrm>
                  <a:off x="7905328" y="3969060"/>
                  <a:ext cx="108012" cy="361366"/>
                  <a:chOff x="6816824" y="2348880"/>
                  <a:chExt cx="656456" cy="2196244"/>
                </a:xfrm>
                <a:grpFill/>
              </p:grpSpPr>
              <p:sp>
                <p:nvSpPr>
                  <p:cNvPr id="2239" name="円/楕円 22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1" name="角丸四角形 22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3" name="グループ化 243"/>
                <p:cNvGrpSpPr/>
                <p:nvPr/>
              </p:nvGrpSpPr>
              <p:grpSpPr>
                <a:xfrm>
                  <a:off x="6969224" y="3753036"/>
                  <a:ext cx="108012" cy="361366"/>
                  <a:chOff x="6816824" y="2348880"/>
                  <a:chExt cx="656456" cy="2196244"/>
                </a:xfrm>
                <a:grpFill/>
              </p:grpSpPr>
              <p:sp>
                <p:nvSpPr>
                  <p:cNvPr id="2233" name="円/楕円 22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5" name="角丸四角形 22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4" name="グループ化 250"/>
                <p:cNvGrpSpPr/>
                <p:nvPr/>
              </p:nvGrpSpPr>
              <p:grpSpPr>
                <a:xfrm>
                  <a:off x="7149244" y="3645024"/>
                  <a:ext cx="108012" cy="361366"/>
                  <a:chOff x="6816824" y="2348880"/>
                  <a:chExt cx="656456" cy="2196244"/>
                </a:xfrm>
                <a:grpFill/>
              </p:grpSpPr>
              <p:sp>
                <p:nvSpPr>
                  <p:cNvPr id="2227" name="円/楕円 22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9" name="角丸四角形 22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5" name="グループ化 257"/>
                <p:cNvGrpSpPr/>
                <p:nvPr/>
              </p:nvGrpSpPr>
              <p:grpSpPr>
                <a:xfrm>
                  <a:off x="8049344" y="3609020"/>
                  <a:ext cx="108012" cy="361366"/>
                  <a:chOff x="6816824" y="2348880"/>
                  <a:chExt cx="656456" cy="2196244"/>
                </a:xfrm>
                <a:grpFill/>
              </p:grpSpPr>
              <p:sp>
                <p:nvSpPr>
                  <p:cNvPr id="2221" name="円/楕円 22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3" name="角丸四角形 22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6" name="グループ化 264"/>
                <p:cNvGrpSpPr/>
                <p:nvPr/>
              </p:nvGrpSpPr>
              <p:grpSpPr>
                <a:xfrm>
                  <a:off x="8201744" y="3676539"/>
                  <a:ext cx="108012" cy="361366"/>
                  <a:chOff x="6816824" y="2348880"/>
                  <a:chExt cx="656456" cy="2196244"/>
                </a:xfrm>
                <a:grpFill/>
              </p:grpSpPr>
              <p:sp>
                <p:nvSpPr>
                  <p:cNvPr id="2215" name="円/楕円 22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7" name="角丸四角形 22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7" name="グループ化 271"/>
                <p:cNvGrpSpPr/>
                <p:nvPr/>
              </p:nvGrpSpPr>
              <p:grpSpPr>
                <a:xfrm>
                  <a:off x="7905328" y="3761420"/>
                  <a:ext cx="108012" cy="361366"/>
                  <a:chOff x="6816824" y="2348880"/>
                  <a:chExt cx="656456" cy="2196244"/>
                </a:xfrm>
                <a:grpFill/>
              </p:grpSpPr>
              <p:sp>
                <p:nvSpPr>
                  <p:cNvPr id="2209" name="円/楕円 22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1" name="角丸四角形 22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8" name="グループ化 278"/>
                <p:cNvGrpSpPr/>
                <p:nvPr/>
              </p:nvGrpSpPr>
              <p:grpSpPr>
                <a:xfrm>
                  <a:off x="8337376" y="3495193"/>
                  <a:ext cx="108012" cy="361366"/>
                  <a:chOff x="6816824" y="2348880"/>
                  <a:chExt cx="656456" cy="2196244"/>
                </a:xfrm>
                <a:grpFill/>
              </p:grpSpPr>
              <p:sp>
                <p:nvSpPr>
                  <p:cNvPr id="2203" name="円/楕円 22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4" name="角丸四角形 22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5" name="角丸四角形 22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19" name="グループ化 285"/>
                <p:cNvGrpSpPr/>
                <p:nvPr/>
              </p:nvGrpSpPr>
              <p:grpSpPr>
                <a:xfrm>
                  <a:off x="8481392" y="3784551"/>
                  <a:ext cx="108012" cy="361366"/>
                  <a:chOff x="6816824" y="2348880"/>
                  <a:chExt cx="656456" cy="2196244"/>
                </a:xfrm>
                <a:grpFill/>
              </p:grpSpPr>
              <p:sp>
                <p:nvSpPr>
                  <p:cNvPr id="2197" name="円/楕円 21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8" name="角丸四角形 21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9" name="角丸四角形 21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0" name="角丸四角形 21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1" name="角丸四角形 22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2" name="角丸四角形 22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0" name="グループ化 292"/>
                <p:cNvGrpSpPr/>
                <p:nvPr/>
              </p:nvGrpSpPr>
              <p:grpSpPr>
                <a:xfrm>
                  <a:off x="8661412" y="3676539"/>
                  <a:ext cx="108012" cy="361366"/>
                  <a:chOff x="6816824" y="2348880"/>
                  <a:chExt cx="656456" cy="2196244"/>
                </a:xfrm>
                <a:grpFill/>
              </p:grpSpPr>
              <p:sp>
                <p:nvSpPr>
                  <p:cNvPr id="2191" name="円/楕円 21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2" name="角丸四角形 21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3" name="角丸四角形 21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4" name="角丸四角形 21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5" name="角丸四角形 21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6" name="角丸四角形 21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1" name="グループ化 299"/>
                <p:cNvGrpSpPr/>
                <p:nvPr/>
              </p:nvGrpSpPr>
              <p:grpSpPr>
                <a:xfrm>
                  <a:off x="7725308" y="3460515"/>
                  <a:ext cx="108012" cy="361366"/>
                  <a:chOff x="6816824" y="2348880"/>
                  <a:chExt cx="656456" cy="2196244"/>
                </a:xfrm>
                <a:grpFill/>
              </p:grpSpPr>
              <p:sp>
                <p:nvSpPr>
                  <p:cNvPr id="2185" name="円/楕円 21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6" name="角丸四角形 21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7" name="角丸四角形 21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8" name="角丸四角形 21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9" name="角丸四角形 21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90" name="角丸四角形 21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2" name="グループ化 306"/>
                <p:cNvGrpSpPr/>
                <p:nvPr/>
              </p:nvGrpSpPr>
              <p:grpSpPr>
                <a:xfrm>
                  <a:off x="8121352" y="3463678"/>
                  <a:ext cx="108012" cy="361366"/>
                  <a:chOff x="6816824" y="2348880"/>
                  <a:chExt cx="656456" cy="2196244"/>
                </a:xfrm>
                <a:grpFill/>
              </p:grpSpPr>
              <p:sp>
                <p:nvSpPr>
                  <p:cNvPr id="2179" name="円/楕円 21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0" name="角丸四角形 21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1" name="角丸四角形 21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2" name="角丸四角形 21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3" name="角丸四角形 21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84" name="角丸四角形 21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3" name="グループ化 313"/>
                <p:cNvGrpSpPr/>
                <p:nvPr/>
              </p:nvGrpSpPr>
              <p:grpSpPr>
                <a:xfrm>
                  <a:off x="8813812" y="3869432"/>
                  <a:ext cx="108012" cy="361366"/>
                  <a:chOff x="6816824" y="2348880"/>
                  <a:chExt cx="656456" cy="2196244"/>
                </a:xfrm>
                <a:grpFill/>
              </p:grpSpPr>
              <p:sp>
                <p:nvSpPr>
                  <p:cNvPr id="2173" name="円/楕円 21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4" name="角丸四角形 21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5" name="角丸四角形 21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6" name="角丸四角形 21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7" name="角丸四角形 21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8" name="角丸四角形 21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4" name="グループ化 320"/>
                <p:cNvGrpSpPr/>
                <p:nvPr/>
              </p:nvGrpSpPr>
              <p:grpSpPr>
                <a:xfrm>
                  <a:off x="8966212" y="3936951"/>
                  <a:ext cx="108012" cy="361366"/>
                  <a:chOff x="6816824" y="2348880"/>
                  <a:chExt cx="656456" cy="2196244"/>
                </a:xfrm>
                <a:grpFill/>
              </p:grpSpPr>
              <p:sp>
                <p:nvSpPr>
                  <p:cNvPr id="2167" name="円/楕円 21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8" name="角丸四角形 21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9" name="角丸四角形 21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0" name="角丸四角形 21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1" name="角丸四角形 21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72" name="角丸四角形 21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5" name="グループ化 327"/>
                <p:cNvGrpSpPr/>
                <p:nvPr/>
              </p:nvGrpSpPr>
              <p:grpSpPr>
                <a:xfrm>
                  <a:off x="8669796" y="4021832"/>
                  <a:ext cx="108012" cy="361366"/>
                  <a:chOff x="6816824" y="2348880"/>
                  <a:chExt cx="656456" cy="2196244"/>
                </a:xfrm>
                <a:grpFill/>
              </p:grpSpPr>
              <p:sp>
                <p:nvSpPr>
                  <p:cNvPr id="2161" name="円/楕円 21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5" name="角丸四角形 21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6" name="角丸四角形 21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6" name="グループ化 334"/>
                <p:cNvGrpSpPr/>
                <p:nvPr/>
              </p:nvGrpSpPr>
              <p:grpSpPr>
                <a:xfrm>
                  <a:off x="9101844" y="3755605"/>
                  <a:ext cx="108012" cy="361366"/>
                  <a:chOff x="6816824" y="2348880"/>
                  <a:chExt cx="656456" cy="2196244"/>
                </a:xfrm>
                <a:grpFill/>
              </p:grpSpPr>
              <p:sp>
                <p:nvSpPr>
                  <p:cNvPr id="2155" name="円/楕円 21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9" name="角丸四角形 21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7" name="グループ化 341"/>
                <p:cNvGrpSpPr/>
                <p:nvPr/>
              </p:nvGrpSpPr>
              <p:grpSpPr>
                <a:xfrm>
                  <a:off x="9245860" y="4044963"/>
                  <a:ext cx="108012" cy="361366"/>
                  <a:chOff x="6816824" y="2348880"/>
                  <a:chExt cx="656456" cy="2196244"/>
                </a:xfrm>
                <a:grpFill/>
              </p:grpSpPr>
              <p:sp>
                <p:nvSpPr>
                  <p:cNvPr id="2149" name="円/楕円 21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3" name="角丸四角形 21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8" name="グループ化 348"/>
                <p:cNvGrpSpPr/>
                <p:nvPr/>
              </p:nvGrpSpPr>
              <p:grpSpPr>
                <a:xfrm>
                  <a:off x="9425880" y="3936951"/>
                  <a:ext cx="108012" cy="361366"/>
                  <a:chOff x="6816824" y="2348880"/>
                  <a:chExt cx="656456" cy="2196244"/>
                </a:xfrm>
                <a:grpFill/>
              </p:grpSpPr>
              <p:sp>
                <p:nvSpPr>
                  <p:cNvPr id="2143" name="円/楕円 21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7" name="角丸四角形 21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29" name="グループ化 355"/>
                <p:cNvGrpSpPr/>
                <p:nvPr/>
              </p:nvGrpSpPr>
              <p:grpSpPr>
                <a:xfrm>
                  <a:off x="8489776" y="3720927"/>
                  <a:ext cx="108012" cy="361366"/>
                  <a:chOff x="6816824" y="2348880"/>
                  <a:chExt cx="656456" cy="2196244"/>
                </a:xfrm>
                <a:grpFill/>
              </p:grpSpPr>
              <p:sp>
                <p:nvSpPr>
                  <p:cNvPr id="2137" name="円/楕円 21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1" name="角丸四角形 21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30" name="グループ化 362"/>
                <p:cNvGrpSpPr/>
                <p:nvPr/>
              </p:nvGrpSpPr>
              <p:grpSpPr>
                <a:xfrm>
                  <a:off x="8669796" y="3612915"/>
                  <a:ext cx="108012" cy="361366"/>
                  <a:chOff x="6816824" y="2348880"/>
                  <a:chExt cx="656456" cy="2196244"/>
                </a:xfrm>
                <a:grpFill/>
              </p:grpSpPr>
              <p:sp>
                <p:nvSpPr>
                  <p:cNvPr id="2131" name="円/楕円 21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5" name="角丸四角形 21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684" name="グループ化 103"/>
              <p:cNvGrpSpPr/>
              <p:nvPr/>
            </p:nvGrpSpPr>
            <p:grpSpPr>
              <a:xfrm>
                <a:off x="8589404" y="3176972"/>
                <a:ext cx="55673" cy="186261"/>
                <a:chOff x="6816824" y="2348880"/>
                <a:chExt cx="656456" cy="2196244"/>
              </a:xfrm>
              <a:grpFill/>
            </p:grpSpPr>
            <p:sp>
              <p:nvSpPr>
                <p:cNvPr id="2085" name="円/楕円 20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7" name="角丸四角形 20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5" name="グループ化 110"/>
              <p:cNvGrpSpPr/>
              <p:nvPr/>
            </p:nvGrpSpPr>
            <p:grpSpPr>
              <a:xfrm>
                <a:off x="6033120" y="3175557"/>
                <a:ext cx="55673" cy="186261"/>
                <a:chOff x="6816824" y="2348880"/>
                <a:chExt cx="656456" cy="2196244"/>
              </a:xfrm>
              <a:grpFill/>
            </p:grpSpPr>
            <p:sp>
              <p:nvSpPr>
                <p:cNvPr id="2079" name="円/楕円 20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1" name="角丸四角形 20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6" name="グループ化 117"/>
              <p:cNvGrpSpPr/>
              <p:nvPr/>
            </p:nvGrpSpPr>
            <p:grpSpPr>
              <a:xfrm>
                <a:off x="6125908" y="3119884"/>
                <a:ext cx="55673" cy="186261"/>
                <a:chOff x="6816824" y="2348880"/>
                <a:chExt cx="656456" cy="2196244"/>
              </a:xfrm>
              <a:grpFill/>
            </p:grpSpPr>
            <p:sp>
              <p:nvSpPr>
                <p:cNvPr id="2073" name="円/楕円 20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5" name="角丸四角形 20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7" name="グループ化 124"/>
              <p:cNvGrpSpPr/>
              <p:nvPr/>
            </p:nvGrpSpPr>
            <p:grpSpPr>
              <a:xfrm>
                <a:off x="6636633" y="3304653"/>
                <a:ext cx="55673" cy="186261"/>
                <a:chOff x="6816824" y="2348880"/>
                <a:chExt cx="656456" cy="2196244"/>
              </a:xfrm>
              <a:grpFill/>
            </p:grpSpPr>
            <p:sp>
              <p:nvSpPr>
                <p:cNvPr id="2067" name="円/楕円 20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9" name="角丸四角形 20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8" name="グループ化 131"/>
              <p:cNvGrpSpPr/>
              <p:nvPr/>
            </p:nvGrpSpPr>
            <p:grpSpPr>
              <a:xfrm>
                <a:off x="6729422" y="3248980"/>
                <a:ext cx="55673" cy="186261"/>
                <a:chOff x="6816824" y="2348880"/>
                <a:chExt cx="656456" cy="2196244"/>
              </a:xfrm>
              <a:grpFill/>
            </p:grpSpPr>
            <p:sp>
              <p:nvSpPr>
                <p:cNvPr id="2061" name="円/楕円 20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3" name="角丸四角形 20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9" name="グループ化 201"/>
              <p:cNvGrpSpPr/>
              <p:nvPr/>
            </p:nvGrpSpPr>
            <p:grpSpPr>
              <a:xfrm>
                <a:off x="8425719" y="3140968"/>
                <a:ext cx="55673" cy="186261"/>
                <a:chOff x="6816824" y="2348880"/>
                <a:chExt cx="656456" cy="2196244"/>
              </a:xfrm>
              <a:grpFill/>
            </p:grpSpPr>
            <p:sp>
              <p:nvSpPr>
                <p:cNvPr id="2055" name="円/楕円 20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7" name="角丸四角形 20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0" name="グループ化 215"/>
              <p:cNvGrpSpPr/>
              <p:nvPr/>
            </p:nvGrpSpPr>
            <p:grpSpPr>
              <a:xfrm>
                <a:off x="8351488" y="3219521"/>
                <a:ext cx="55673" cy="186261"/>
                <a:chOff x="6816824" y="2348880"/>
                <a:chExt cx="656456" cy="2196244"/>
              </a:xfrm>
              <a:grpFill/>
            </p:grpSpPr>
            <p:sp>
              <p:nvSpPr>
                <p:cNvPr id="2049" name="円/楕円 20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1" name="角丸四角形 20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1" name="グループ化 243"/>
              <p:cNvGrpSpPr/>
              <p:nvPr/>
            </p:nvGrpSpPr>
            <p:grpSpPr>
              <a:xfrm>
                <a:off x="8170356" y="3244444"/>
                <a:ext cx="55673" cy="186261"/>
                <a:chOff x="6816824" y="2348880"/>
                <a:chExt cx="656456" cy="2196244"/>
              </a:xfrm>
              <a:grpFill/>
            </p:grpSpPr>
            <p:sp>
              <p:nvSpPr>
                <p:cNvPr id="2043" name="円/楕円 20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5" name="角丸四角形 20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2" name="グループ化 250"/>
              <p:cNvGrpSpPr/>
              <p:nvPr/>
            </p:nvGrpSpPr>
            <p:grpSpPr>
              <a:xfrm>
                <a:off x="8263145" y="3188770"/>
                <a:ext cx="55673" cy="186261"/>
                <a:chOff x="6816824" y="2348880"/>
                <a:chExt cx="656456" cy="2196244"/>
              </a:xfrm>
              <a:grpFill/>
            </p:grpSpPr>
            <p:sp>
              <p:nvSpPr>
                <p:cNvPr id="2037" name="円/楕円 20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9" name="角丸四角形 20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3" name="グループ化 278"/>
              <p:cNvGrpSpPr/>
              <p:nvPr/>
            </p:nvGrpSpPr>
            <p:grpSpPr>
              <a:xfrm>
                <a:off x="6636633" y="3266854"/>
                <a:ext cx="55673" cy="186261"/>
                <a:chOff x="6816824" y="2348880"/>
                <a:chExt cx="656456" cy="2196244"/>
              </a:xfrm>
              <a:grpFill/>
            </p:grpSpPr>
            <p:sp>
              <p:nvSpPr>
                <p:cNvPr id="2031" name="円/楕円 20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3" name="角丸四角形 20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4" name="グループ化 299"/>
              <p:cNvGrpSpPr/>
              <p:nvPr/>
            </p:nvGrpSpPr>
            <p:grpSpPr>
              <a:xfrm>
                <a:off x="6321152" y="3248980"/>
                <a:ext cx="55673" cy="186261"/>
                <a:chOff x="6816824" y="2348880"/>
                <a:chExt cx="656456" cy="2196244"/>
              </a:xfrm>
              <a:grpFill/>
            </p:grpSpPr>
            <p:sp>
              <p:nvSpPr>
                <p:cNvPr id="2025" name="円/楕円 20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7" name="角丸四角形 20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5" name="グループ化 306"/>
              <p:cNvGrpSpPr/>
              <p:nvPr/>
            </p:nvGrpSpPr>
            <p:grpSpPr>
              <a:xfrm>
                <a:off x="6525287" y="3250610"/>
                <a:ext cx="55673" cy="186261"/>
                <a:chOff x="6816824" y="2348880"/>
                <a:chExt cx="656456" cy="2196244"/>
              </a:xfrm>
              <a:grpFill/>
            </p:grpSpPr>
            <p:sp>
              <p:nvSpPr>
                <p:cNvPr id="2019" name="円/楕円 20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1" name="角丸四角形 20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6" name="グループ化 313"/>
              <p:cNvGrpSpPr/>
              <p:nvPr/>
            </p:nvGrpSpPr>
            <p:grpSpPr>
              <a:xfrm>
                <a:off x="8733420" y="3176972"/>
                <a:ext cx="55673" cy="186261"/>
                <a:chOff x="6816824" y="2348880"/>
                <a:chExt cx="656456" cy="2196244"/>
              </a:xfrm>
              <a:grpFill/>
            </p:grpSpPr>
            <p:sp>
              <p:nvSpPr>
                <p:cNvPr id="2013" name="円/楕円 20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5" name="角丸四角形 20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7" name="グループ化 320"/>
              <p:cNvGrpSpPr/>
              <p:nvPr/>
            </p:nvGrpSpPr>
            <p:grpSpPr>
              <a:xfrm>
                <a:off x="8805428" y="3140968"/>
                <a:ext cx="55673" cy="186261"/>
                <a:chOff x="6816824" y="2348880"/>
                <a:chExt cx="656456" cy="2196244"/>
              </a:xfrm>
              <a:grpFill/>
            </p:grpSpPr>
            <p:sp>
              <p:nvSpPr>
                <p:cNvPr id="2007" name="円/楕円 20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9" name="角丸四角形 20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8" name="グループ化 334"/>
              <p:cNvGrpSpPr/>
              <p:nvPr/>
            </p:nvGrpSpPr>
            <p:grpSpPr>
              <a:xfrm>
                <a:off x="6037441" y="3104964"/>
                <a:ext cx="55673" cy="186261"/>
                <a:chOff x="6816824" y="2348880"/>
                <a:chExt cx="656456" cy="2196244"/>
              </a:xfrm>
              <a:grpFill/>
            </p:grpSpPr>
            <p:sp>
              <p:nvSpPr>
                <p:cNvPr id="2001" name="円/楕円 20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3" name="角丸四角形 20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9" name="グループ化 341"/>
              <p:cNvGrpSpPr/>
              <p:nvPr/>
            </p:nvGrpSpPr>
            <p:grpSpPr>
              <a:xfrm>
                <a:off x="6111672" y="3254109"/>
                <a:ext cx="55673" cy="186261"/>
                <a:chOff x="6816824" y="2348880"/>
                <a:chExt cx="656456" cy="2196244"/>
              </a:xfrm>
              <a:grpFill/>
            </p:grpSpPr>
            <p:sp>
              <p:nvSpPr>
                <p:cNvPr id="1995" name="円/楕円 19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7" name="角丸四角形 19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0" name="グループ化 348"/>
              <p:cNvGrpSpPr/>
              <p:nvPr/>
            </p:nvGrpSpPr>
            <p:grpSpPr>
              <a:xfrm>
                <a:off x="6204461" y="3198436"/>
                <a:ext cx="55673" cy="186261"/>
                <a:chOff x="6816824" y="2348880"/>
                <a:chExt cx="656456" cy="2196244"/>
              </a:xfrm>
              <a:grpFill/>
            </p:grpSpPr>
            <p:sp>
              <p:nvSpPr>
                <p:cNvPr id="1989" name="円/楕円 19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1" name="角丸四角形 19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1" name="グループ化 362"/>
              <p:cNvGrpSpPr/>
              <p:nvPr/>
            </p:nvGrpSpPr>
            <p:grpSpPr>
              <a:xfrm>
                <a:off x="8517396" y="3176972"/>
                <a:ext cx="55673" cy="186261"/>
                <a:chOff x="6816824" y="2348880"/>
                <a:chExt cx="656456" cy="2196244"/>
              </a:xfrm>
              <a:grpFill/>
            </p:grpSpPr>
            <p:sp>
              <p:nvSpPr>
                <p:cNvPr id="1983" name="円/楕円 19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5" name="角丸四角形 19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2" name="グループ化 2166"/>
              <p:cNvGrpSpPr/>
              <p:nvPr/>
            </p:nvGrpSpPr>
            <p:grpSpPr>
              <a:xfrm>
                <a:off x="7797316" y="2744924"/>
                <a:ext cx="1321921" cy="504056"/>
                <a:chOff x="6969224" y="3460515"/>
                <a:chExt cx="2564668" cy="977923"/>
              </a:xfrm>
              <a:grpFill/>
            </p:grpSpPr>
            <p:grpSp>
              <p:nvGrpSpPr>
                <p:cNvPr id="1703" name="グループ化 82"/>
                <p:cNvGrpSpPr/>
                <p:nvPr/>
              </p:nvGrpSpPr>
              <p:grpSpPr>
                <a:xfrm>
                  <a:off x="8661412" y="3717032"/>
                  <a:ext cx="108012" cy="361366"/>
                  <a:chOff x="6816824" y="2348880"/>
                  <a:chExt cx="656456" cy="2196244"/>
                </a:xfrm>
                <a:grpFill/>
              </p:grpSpPr>
              <p:sp>
                <p:nvSpPr>
                  <p:cNvPr id="1977" name="円/楕円 19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9" name="角丸四角形 19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4" name="グループ化 89"/>
                <p:cNvGrpSpPr/>
                <p:nvPr/>
              </p:nvGrpSpPr>
              <p:grpSpPr>
                <a:xfrm>
                  <a:off x="8813812" y="3784551"/>
                  <a:ext cx="108012" cy="361366"/>
                  <a:chOff x="6816824" y="2348880"/>
                  <a:chExt cx="656456" cy="2196244"/>
                </a:xfrm>
                <a:grpFill/>
              </p:grpSpPr>
              <p:sp>
                <p:nvSpPr>
                  <p:cNvPr id="1971" name="円/楕円 19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3" name="角丸四角形 19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5" name="グループ化 96"/>
                <p:cNvGrpSpPr/>
                <p:nvPr/>
              </p:nvGrpSpPr>
              <p:grpSpPr>
                <a:xfrm>
                  <a:off x="8517396" y="3869432"/>
                  <a:ext cx="108012" cy="361366"/>
                  <a:chOff x="6816824" y="2348880"/>
                  <a:chExt cx="656456" cy="2196244"/>
                </a:xfrm>
                <a:grpFill/>
              </p:grpSpPr>
              <p:sp>
                <p:nvSpPr>
                  <p:cNvPr id="1965" name="円/楕円 19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7" name="角丸四角形 19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6" name="グループ化 103"/>
                <p:cNvGrpSpPr/>
                <p:nvPr/>
              </p:nvGrpSpPr>
              <p:grpSpPr>
                <a:xfrm>
                  <a:off x="8949444" y="3603205"/>
                  <a:ext cx="108012" cy="361366"/>
                  <a:chOff x="6816824" y="2348880"/>
                  <a:chExt cx="656456" cy="2196244"/>
                </a:xfrm>
                <a:grpFill/>
              </p:grpSpPr>
              <p:sp>
                <p:nvSpPr>
                  <p:cNvPr id="1959" name="円/楕円 19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1" name="角丸四角形 19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7" name="グループ化 110"/>
                <p:cNvGrpSpPr/>
                <p:nvPr/>
              </p:nvGrpSpPr>
              <p:grpSpPr>
                <a:xfrm>
                  <a:off x="9093460" y="3892563"/>
                  <a:ext cx="108012" cy="361366"/>
                  <a:chOff x="6816824" y="2348880"/>
                  <a:chExt cx="656456" cy="2196244"/>
                </a:xfrm>
                <a:grpFill/>
              </p:grpSpPr>
              <p:sp>
                <p:nvSpPr>
                  <p:cNvPr id="1953" name="円/楕円 19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5" name="角丸四角形 19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8" name="グループ化 117"/>
                <p:cNvGrpSpPr/>
                <p:nvPr/>
              </p:nvGrpSpPr>
              <p:grpSpPr>
                <a:xfrm>
                  <a:off x="9273480" y="3784551"/>
                  <a:ext cx="108012" cy="361366"/>
                  <a:chOff x="6816824" y="2348880"/>
                  <a:chExt cx="656456" cy="2196244"/>
                </a:xfrm>
                <a:grpFill/>
              </p:grpSpPr>
              <p:sp>
                <p:nvSpPr>
                  <p:cNvPr id="1947" name="円/楕円 19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9" name="角丸四角形 19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9" name="グループ化 124"/>
                <p:cNvGrpSpPr/>
                <p:nvPr/>
              </p:nvGrpSpPr>
              <p:grpSpPr>
                <a:xfrm>
                  <a:off x="8337376" y="3568527"/>
                  <a:ext cx="108012" cy="361366"/>
                  <a:chOff x="6816824" y="2348880"/>
                  <a:chExt cx="656456" cy="2196244"/>
                </a:xfrm>
                <a:grpFill/>
              </p:grpSpPr>
              <p:sp>
                <p:nvSpPr>
                  <p:cNvPr id="1941" name="円/楕円 19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3" name="角丸四角形 19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0" name="グループ化 131"/>
                <p:cNvGrpSpPr/>
                <p:nvPr/>
              </p:nvGrpSpPr>
              <p:grpSpPr>
                <a:xfrm>
                  <a:off x="8517396" y="3460515"/>
                  <a:ext cx="108012" cy="361366"/>
                  <a:chOff x="6816824" y="2348880"/>
                  <a:chExt cx="656456" cy="2196244"/>
                </a:xfrm>
                <a:grpFill/>
              </p:grpSpPr>
              <p:sp>
                <p:nvSpPr>
                  <p:cNvPr id="1935" name="円/楕円 19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7" name="角丸四角形 19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1" name="グループ化 145"/>
                <p:cNvGrpSpPr/>
                <p:nvPr/>
              </p:nvGrpSpPr>
              <p:grpSpPr>
                <a:xfrm>
                  <a:off x="7797316" y="3897052"/>
                  <a:ext cx="108012" cy="361366"/>
                  <a:chOff x="6816824" y="2348880"/>
                  <a:chExt cx="656456" cy="2196244"/>
                </a:xfrm>
                <a:grpFill/>
              </p:grpSpPr>
              <p:sp>
                <p:nvSpPr>
                  <p:cNvPr id="1929" name="円/楕円 19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1" name="角丸四角形 19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2" name="グループ化 152"/>
                <p:cNvGrpSpPr/>
                <p:nvPr/>
              </p:nvGrpSpPr>
              <p:grpSpPr>
                <a:xfrm>
                  <a:off x="7949716" y="3964571"/>
                  <a:ext cx="108012" cy="361366"/>
                  <a:chOff x="6816824" y="2348880"/>
                  <a:chExt cx="656456" cy="2196244"/>
                </a:xfrm>
                <a:grpFill/>
              </p:grpSpPr>
              <p:sp>
                <p:nvSpPr>
                  <p:cNvPr id="1923" name="円/楕円 19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5" name="角丸四角形 19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3" name="グループ化 159"/>
                <p:cNvGrpSpPr/>
                <p:nvPr/>
              </p:nvGrpSpPr>
              <p:grpSpPr>
                <a:xfrm>
                  <a:off x="7653300" y="4049452"/>
                  <a:ext cx="108012" cy="361366"/>
                  <a:chOff x="6816824" y="2348880"/>
                  <a:chExt cx="656456" cy="2196244"/>
                </a:xfrm>
                <a:grpFill/>
              </p:grpSpPr>
              <p:sp>
                <p:nvSpPr>
                  <p:cNvPr id="1917" name="円/楕円 19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9" name="角丸四角形 19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4" name="グループ化 166"/>
                <p:cNvGrpSpPr/>
                <p:nvPr/>
              </p:nvGrpSpPr>
              <p:grpSpPr>
                <a:xfrm>
                  <a:off x="8085348" y="3783225"/>
                  <a:ext cx="108012" cy="361366"/>
                  <a:chOff x="6816824" y="2348880"/>
                  <a:chExt cx="656456" cy="2196244"/>
                </a:xfrm>
                <a:grpFill/>
              </p:grpSpPr>
              <p:sp>
                <p:nvSpPr>
                  <p:cNvPr id="1911" name="円/楕円 19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3" name="角丸四角形 19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5" name="グループ化 173"/>
                <p:cNvGrpSpPr/>
                <p:nvPr/>
              </p:nvGrpSpPr>
              <p:grpSpPr>
                <a:xfrm>
                  <a:off x="8229364" y="4072583"/>
                  <a:ext cx="108012" cy="361366"/>
                  <a:chOff x="6816824" y="2348880"/>
                  <a:chExt cx="656456" cy="2196244"/>
                </a:xfrm>
                <a:grpFill/>
              </p:grpSpPr>
              <p:sp>
                <p:nvSpPr>
                  <p:cNvPr id="1905" name="円/楕円 19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7" name="角丸四角形 19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6" name="グループ化 180"/>
                <p:cNvGrpSpPr/>
                <p:nvPr/>
              </p:nvGrpSpPr>
              <p:grpSpPr>
                <a:xfrm>
                  <a:off x="8409384" y="3964571"/>
                  <a:ext cx="108012" cy="361366"/>
                  <a:chOff x="6816824" y="2348880"/>
                  <a:chExt cx="656456" cy="2196244"/>
                </a:xfrm>
                <a:grpFill/>
              </p:grpSpPr>
              <p:sp>
                <p:nvSpPr>
                  <p:cNvPr id="1899" name="円/楕円 18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1" name="角丸四角形 19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7" name="グループ化 187"/>
                <p:cNvGrpSpPr/>
                <p:nvPr/>
              </p:nvGrpSpPr>
              <p:grpSpPr>
                <a:xfrm>
                  <a:off x="7473280" y="3748547"/>
                  <a:ext cx="108012" cy="361366"/>
                  <a:chOff x="6816824" y="2348880"/>
                  <a:chExt cx="656456" cy="2196244"/>
                </a:xfrm>
                <a:grpFill/>
              </p:grpSpPr>
              <p:sp>
                <p:nvSpPr>
                  <p:cNvPr id="1893" name="円/楕円 18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5" name="角丸四角形 18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8" name="グループ化 194"/>
                <p:cNvGrpSpPr/>
                <p:nvPr/>
              </p:nvGrpSpPr>
              <p:grpSpPr>
                <a:xfrm>
                  <a:off x="7653300" y="3640535"/>
                  <a:ext cx="108012" cy="361366"/>
                  <a:chOff x="6816824" y="2348880"/>
                  <a:chExt cx="656456" cy="2196244"/>
                </a:xfrm>
                <a:grpFill/>
              </p:grpSpPr>
              <p:sp>
                <p:nvSpPr>
                  <p:cNvPr id="1887" name="円/楕円 18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9" name="角丸四角形 18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9" name="グループ化 201"/>
                <p:cNvGrpSpPr/>
                <p:nvPr/>
              </p:nvGrpSpPr>
              <p:grpSpPr>
                <a:xfrm>
                  <a:off x="7293260" y="3901541"/>
                  <a:ext cx="108012" cy="361366"/>
                  <a:chOff x="6816824" y="2348880"/>
                  <a:chExt cx="656456" cy="2196244"/>
                </a:xfrm>
                <a:grpFill/>
              </p:grpSpPr>
              <p:sp>
                <p:nvSpPr>
                  <p:cNvPr id="1881" name="円/楕円 18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3" name="角丸四角形 18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0" name="グループ化 208"/>
                <p:cNvGrpSpPr/>
                <p:nvPr/>
              </p:nvGrpSpPr>
              <p:grpSpPr>
                <a:xfrm>
                  <a:off x="7445660" y="3969060"/>
                  <a:ext cx="108012" cy="361366"/>
                  <a:chOff x="6816824" y="2348880"/>
                  <a:chExt cx="656456" cy="2196244"/>
                </a:xfrm>
                <a:grpFill/>
              </p:grpSpPr>
              <p:sp>
                <p:nvSpPr>
                  <p:cNvPr id="1875" name="円/楕円 18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7" name="角丸四角形 18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1" name="グループ化 215"/>
                <p:cNvGrpSpPr/>
                <p:nvPr/>
              </p:nvGrpSpPr>
              <p:grpSpPr>
                <a:xfrm>
                  <a:off x="7149244" y="4053941"/>
                  <a:ext cx="108012" cy="361366"/>
                  <a:chOff x="6816824" y="2348880"/>
                  <a:chExt cx="656456" cy="2196244"/>
                </a:xfrm>
                <a:grpFill/>
              </p:grpSpPr>
              <p:sp>
                <p:nvSpPr>
                  <p:cNvPr id="1869" name="円/楕円 18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1" name="角丸四角形 18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2" name="グループ化 222"/>
                <p:cNvGrpSpPr/>
                <p:nvPr/>
              </p:nvGrpSpPr>
              <p:grpSpPr>
                <a:xfrm>
                  <a:off x="7581292" y="3787714"/>
                  <a:ext cx="108012" cy="361366"/>
                  <a:chOff x="6816824" y="2348880"/>
                  <a:chExt cx="656456" cy="2196244"/>
                </a:xfrm>
                <a:grpFill/>
              </p:grpSpPr>
              <p:sp>
                <p:nvSpPr>
                  <p:cNvPr id="1863" name="円/楕円 18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5" name="角丸四角形 18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3" name="グループ化 229"/>
                <p:cNvGrpSpPr/>
                <p:nvPr/>
              </p:nvGrpSpPr>
              <p:grpSpPr>
                <a:xfrm>
                  <a:off x="7725308" y="4077072"/>
                  <a:ext cx="108012" cy="361366"/>
                  <a:chOff x="6816824" y="2348880"/>
                  <a:chExt cx="656456" cy="2196244"/>
                </a:xfrm>
                <a:grpFill/>
              </p:grpSpPr>
              <p:sp>
                <p:nvSpPr>
                  <p:cNvPr id="1857" name="円/楕円 18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9" name="角丸四角形 18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4" name="グループ化 236"/>
                <p:cNvGrpSpPr/>
                <p:nvPr/>
              </p:nvGrpSpPr>
              <p:grpSpPr>
                <a:xfrm>
                  <a:off x="7905328" y="3969060"/>
                  <a:ext cx="108012" cy="361366"/>
                  <a:chOff x="6816824" y="2348880"/>
                  <a:chExt cx="656456" cy="2196244"/>
                </a:xfrm>
                <a:grpFill/>
              </p:grpSpPr>
              <p:sp>
                <p:nvSpPr>
                  <p:cNvPr id="1851" name="円/楕円 18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3" name="角丸四角形 18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5" name="グループ化 243"/>
                <p:cNvGrpSpPr/>
                <p:nvPr/>
              </p:nvGrpSpPr>
              <p:grpSpPr>
                <a:xfrm>
                  <a:off x="6969224" y="3753036"/>
                  <a:ext cx="108012" cy="361366"/>
                  <a:chOff x="6816824" y="2348880"/>
                  <a:chExt cx="656456" cy="2196244"/>
                </a:xfrm>
                <a:grpFill/>
              </p:grpSpPr>
              <p:sp>
                <p:nvSpPr>
                  <p:cNvPr id="1845" name="円/楕円 18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7" name="角丸四角形 18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6" name="グループ化 250"/>
                <p:cNvGrpSpPr/>
                <p:nvPr/>
              </p:nvGrpSpPr>
              <p:grpSpPr>
                <a:xfrm>
                  <a:off x="7149244" y="3645024"/>
                  <a:ext cx="108012" cy="361366"/>
                  <a:chOff x="6816824" y="2348880"/>
                  <a:chExt cx="656456" cy="2196244"/>
                </a:xfrm>
                <a:grpFill/>
              </p:grpSpPr>
              <p:sp>
                <p:nvSpPr>
                  <p:cNvPr id="1839" name="円/楕円 18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1" name="角丸四角形 18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7" name="グループ化 257"/>
                <p:cNvGrpSpPr/>
                <p:nvPr/>
              </p:nvGrpSpPr>
              <p:grpSpPr>
                <a:xfrm>
                  <a:off x="8049344" y="3609020"/>
                  <a:ext cx="108012" cy="361366"/>
                  <a:chOff x="6816824" y="2348880"/>
                  <a:chExt cx="656456" cy="2196244"/>
                </a:xfrm>
                <a:grpFill/>
              </p:grpSpPr>
              <p:sp>
                <p:nvSpPr>
                  <p:cNvPr id="1833" name="円/楕円 18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5" name="角丸四角形 18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8" name="グループ化 264"/>
                <p:cNvGrpSpPr/>
                <p:nvPr/>
              </p:nvGrpSpPr>
              <p:grpSpPr>
                <a:xfrm>
                  <a:off x="8201744" y="3676539"/>
                  <a:ext cx="108012" cy="361366"/>
                  <a:chOff x="6816824" y="2348880"/>
                  <a:chExt cx="656456" cy="2196244"/>
                </a:xfrm>
                <a:grpFill/>
              </p:grpSpPr>
              <p:sp>
                <p:nvSpPr>
                  <p:cNvPr id="1827" name="円/楕円 18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9" name="角丸四角形 18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9" name="グループ化 271"/>
                <p:cNvGrpSpPr/>
                <p:nvPr/>
              </p:nvGrpSpPr>
              <p:grpSpPr>
                <a:xfrm>
                  <a:off x="7905328" y="3761420"/>
                  <a:ext cx="108012" cy="361366"/>
                  <a:chOff x="6816824" y="2348880"/>
                  <a:chExt cx="656456" cy="2196244"/>
                </a:xfrm>
                <a:grpFill/>
              </p:grpSpPr>
              <p:sp>
                <p:nvSpPr>
                  <p:cNvPr id="1821" name="円/楕円 18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3" name="角丸四角形 18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0" name="グループ化 278"/>
                <p:cNvGrpSpPr/>
                <p:nvPr/>
              </p:nvGrpSpPr>
              <p:grpSpPr>
                <a:xfrm>
                  <a:off x="8337376" y="3495193"/>
                  <a:ext cx="108012" cy="361366"/>
                  <a:chOff x="6816824" y="2348880"/>
                  <a:chExt cx="656456" cy="2196244"/>
                </a:xfrm>
                <a:grpFill/>
              </p:grpSpPr>
              <p:sp>
                <p:nvSpPr>
                  <p:cNvPr id="1815" name="円/楕円 18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6" name="角丸四角形 18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7" name="角丸四角形 18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1" name="グループ化 285"/>
                <p:cNvGrpSpPr/>
                <p:nvPr/>
              </p:nvGrpSpPr>
              <p:grpSpPr>
                <a:xfrm>
                  <a:off x="8481392" y="3784551"/>
                  <a:ext cx="108012" cy="361366"/>
                  <a:chOff x="6816824" y="2348880"/>
                  <a:chExt cx="656456" cy="2196244"/>
                </a:xfrm>
                <a:grpFill/>
              </p:grpSpPr>
              <p:sp>
                <p:nvSpPr>
                  <p:cNvPr id="1809" name="円/楕円 18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0" name="角丸四角形 18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1" name="角丸四角形 18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2" name="角丸四角形 18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3" name="角丸四角形 18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4" name="角丸四角形 18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2" name="グループ化 292"/>
                <p:cNvGrpSpPr/>
                <p:nvPr/>
              </p:nvGrpSpPr>
              <p:grpSpPr>
                <a:xfrm>
                  <a:off x="8661412" y="3676539"/>
                  <a:ext cx="108012" cy="361366"/>
                  <a:chOff x="6816824" y="2348880"/>
                  <a:chExt cx="656456" cy="2196244"/>
                </a:xfrm>
                <a:grpFill/>
              </p:grpSpPr>
              <p:sp>
                <p:nvSpPr>
                  <p:cNvPr id="1803" name="円/楕円 18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4" name="角丸四角形 18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5" name="角丸四角形 18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6" name="角丸四角形 18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7" name="角丸四角形 18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8" name="角丸四角形 18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3" name="グループ化 299"/>
                <p:cNvGrpSpPr/>
                <p:nvPr/>
              </p:nvGrpSpPr>
              <p:grpSpPr>
                <a:xfrm>
                  <a:off x="7725308" y="3460515"/>
                  <a:ext cx="108012" cy="361366"/>
                  <a:chOff x="6816824" y="2348880"/>
                  <a:chExt cx="656456" cy="2196244"/>
                </a:xfrm>
                <a:grpFill/>
              </p:grpSpPr>
              <p:sp>
                <p:nvSpPr>
                  <p:cNvPr id="1797" name="円/楕円 17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8" name="角丸四角形 17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9" name="角丸四角形 17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0" name="角丸四角形 17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1" name="角丸四角形 18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02" name="角丸四角形 18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4" name="グループ化 306"/>
                <p:cNvGrpSpPr/>
                <p:nvPr/>
              </p:nvGrpSpPr>
              <p:grpSpPr>
                <a:xfrm>
                  <a:off x="8121352" y="3463678"/>
                  <a:ext cx="108012" cy="361366"/>
                  <a:chOff x="6816824" y="2348880"/>
                  <a:chExt cx="656456" cy="2196244"/>
                </a:xfrm>
                <a:grpFill/>
              </p:grpSpPr>
              <p:sp>
                <p:nvSpPr>
                  <p:cNvPr id="1791" name="円/楕円 17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2" name="角丸四角形 17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3" name="角丸四角形 17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4" name="角丸四角形 17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5" name="角丸四角形 17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6" name="角丸四角形 17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5" name="グループ化 313"/>
                <p:cNvGrpSpPr/>
                <p:nvPr/>
              </p:nvGrpSpPr>
              <p:grpSpPr>
                <a:xfrm>
                  <a:off x="8813812" y="3869432"/>
                  <a:ext cx="108012" cy="361366"/>
                  <a:chOff x="6816824" y="2348880"/>
                  <a:chExt cx="656456" cy="2196244"/>
                </a:xfrm>
                <a:grpFill/>
              </p:grpSpPr>
              <p:sp>
                <p:nvSpPr>
                  <p:cNvPr id="1785" name="円/楕円 17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6" name="角丸四角形 17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7" name="角丸四角形 17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8" name="角丸四角形 17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9" name="角丸四角形 17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90" name="角丸四角形 17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6" name="グループ化 320"/>
                <p:cNvGrpSpPr/>
                <p:nvPr/>
              </p:nvGrpSpPr>
              <p:grpSpPr>
                <a:xfrm>
                  <a:off x="8966212" y="3936951"/>
                  <a:ext cx="108012" cy="361366"/>
                  <a:chOff x="6816824" y="2348880"/>
                  <a:chExt cx="656456" cy="2196244"/>
                </a:xfrm>
                <a:grpFill/>
              </p:grpSpPr>
              <p:sp>
                <p:nvSpPr>
                  <p:cNvPr id="1779" name="円/楕円 17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0" name="角丸四角形 17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1" name="角丸四角形 17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2" name="角丸四角形 17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3" name="角丸四角形 17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84" name="角丸四角形 17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7" name="グループ化 327"/>
                <p:cNvGrpSpPr/>
                <p:nvPr/>
              </p:nvGrpSpPr>
              <p:grpSpPr>
                <a:xfrm>
                  <a:off x="8669796" y="4021832"/>
                  <a:ext cx="108012" cy="361366"/>
                  <a:chOff x="6816824" y="2348880"/>
                  <a:chExt cx="656456" cy="2196244"/>
                </a:xfrm>
                <a:grpFill/>
              </p:grpSpPr>
              <p:sp>
                <p:nvSpPr>
                  <p:cNvPr id="1773" name="円/楕円 17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4" name="角丸四角形 17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5" name="角丸四角形 17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6" name="角丸四角形 17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7" name="角丸四角形 17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8" name="角丸四角形 17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8" name="グループ化 334"/>
                <p:cNvGrpSpPr/>
                <p:nvPr/>
              </p:nvGrpSpPr>
              <p:grpSpPr>
                <a:xfrm>
                  <a:off x="9101844" y="3755605"/>
                  <a:ext cx="108012" cy="361366"/>
                  <a:chOff x="6816824" y="2348880"/>
                  <a:chExt cx="656456" cy="2196244"/>
                </a:xfrm>
                <a:grpFill/>
              </p:grpSpPr>
              <p:sp>
                <p:nvSpPr>
                  <p:cNvPr id="1767" name="円/楕円 17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8" name="角丸四角形 17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9" name="角丸四角形 17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0" name="角丸四角形 17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1" name="角丸四角形 17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72" name="角丸四角形 17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341"/>
                <p:cNvGrpSpPr/>
                <p:nvPr/>
              </p:nvGrpSpPr>
              <p:grpSpPr>
                <a:xfrm>
                  <a:off x="9245860" y="4044963"/>
                  <a:ext cx="108012" cy="361366"/>
                  <a:chOff x="6816824" y="2348880"/>
                  <a:chExt cx="656456" cy="2196244"/>
                </a:xfrm>
                <a:grpFill/>
              </p:grpSpPr>
              <p:sp>
                <p:nvSpPr>
                  <p:cNvPr id="1761" name="円/楕円 17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2" name="角丸四角形 17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3" name="角丸四角形 17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4" name="角丸四角形 17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5" name="角丸四角形 17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6" name="角丸四角形 17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0" name="グループ化 348"/>
                <p:cNvGrpSpPr/>
                <p:nvPr/>
              </p:nvGrpSpPr>
              <p:grpSpPr>
                <a:xfrm>
                  <a:off x="9425880" y="3936951"/>
                  <a:ext cx="108012" cy="361366"/>
                  <a:chOff x="6816824" y="2348880"/>
                  <a:chExt cx="656456" cy="2196244"/>
                </a:xfrm>
                <a:grpFill/>
              </p:grpSpPr>
              <p:sp>
                <p:nvSpPr>
                  <p:cNvPr id="1755" name="円/楕円 17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6" name="角丸四角形 17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7" name="角丸四角形 17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8" name="角丸四角形 17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9" name="角丸四角形 17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0" name="角丸四角形 17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1" name="グループ化 355"/>
                <p:cNvGrpSpPr/>
                <p:nvPr/>
              </p:nvGrpSpPr>
              <p:grpSpPr>
                <a:xfrm>
                  <a:off x="8489776" y="3720927"/>
                  <a:ext cx="108012" cy="361366"/>
                  <a:chOff x="6816824" y="2348880"/>
                  <a:chExt cx="656456" cy="2196244"/>
                </a:xfrm>
                <a:grpFill/>
              </p:grpSpPr>
              <p:sp>
                <p:nvSpPr>
                  <p:cNvPr id="1749" name="円/楕円 17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3" name="角丸四角形 17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4" name="角丸四角形 17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2" name="グループ化 362"/>
                <p:cNvGrpSpPr/>
                <p:nvPr/>
              </p:nvGrpSpPr>
              <p:grpSpPr>
                <a:xfrm>
                  <a:off x="8669796" y="3612915"/>
                  <a:ext cx="108012" cy="361366"/>
                  <a:chOff x="6816824" y="2348880"/>
                  <a:chExt cx="656456" cy="2196244"/>
                </a:xfrm>
                <a:grpFill/>
              </p:grpSpPr>
              <p:sp>
                <p:nvSpPr>
                  <p:cNvPr id="1743" name="円/楕円 17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6" name="角丸四角形 17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7" name="角丸四角形 17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06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16793" y="3556815"/>
              <a:ext cx="766528" cy="522735"/>
            </a:xfrm>
            <a:prstGeom prst="rect">
              <a:avLst/>
            </a:prstGeom>
            <a:noFill/>
          </p:spPr>
        </p:pic>
        <p:cxnSp>
          <p:nvCxnSpPr>
            <p:cNvPr id="3065" name="直線矢印コネクタ 1609"/>
            <p:cNvCxnSpPr>
              <a:stCxn id="1678" idx="2"/>
            </p:cNvCxnSpPr>
            <p:nvPr/>
          </p:nvCxnSpPr>
          <p:spPr bwMode="auto">
            <a:xfrm flipV="1">
              <a:off x="1127095" y="3806532"/>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066" name="グループ化 886"/>
            <p:cNvGrpSpPr/>
            <p:nvPr/>
          </p:nvGrpSpPr>
          <p:grpSpPr>
            <a:xfrm>
              <a:off x="1233703" y="3763380"/>
              <a:ext cx="137318" cy="417728"/>
              <a:chOff x="6816824" y="2348880"/>
              <a:chExt cx="656456" cy="2196244"/>
            </a:xfrm>
            <a:solidFill>
              <a:srgbClr val="3E68AF">
                <a:lumMod val="60000"/>
                <a:lumOff val="40000"/>
              </a:srgbClr>
            </a:solidFill>
          </p:grpSpPr>
          <p:sp>
            <p:nvSpPr>
              <p:cNvPr id="3067" name="円/楕円 30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2" name="角丸四角形 30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073" name="直線矢印コネクタ 3072"/>
            <p:cNvCxnSpPr>
              <a:stCxn id="3070" idx="0"/>
            </p:cNvCxnSpPr>
            <p:nvPr/>
          </p:nvCxnSpPr>
          <p:spPr bwMode="auto">
            <a:xfrm flipV="1">
              <a:off x="1324956" y="3931391"/>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074" name="テキスト ボックス 3073"/>
            <p:cNvSpPr txBox="1"/>
            <p:nvPr/>
          </p:nvSpPr>
          <p:spPr>
            <a:xfrm>
              <a:off x="4700972" y="2420888"/>
              <a:ext cx="4932548" cy="666445"/>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075" name="正方形/長方形 3074"/>
            <p:cNvSpPr/>
            <p:nvPr/>
          </p:nvSpPr>
          <p:spPr bwMode="auto">
            <a:xfrm>
              <a:off x="4556956" y="3284984"/>
              <a:ext cx="5076564"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076" name="テキスト ボックス 3075"/>
            <p:cNvSpPr txBox="1"/>
            <p:nvPr/>
          </p:nvSpPr>
          <p:spPr>
            <a:xfrm>
              <a:off x="4700972" y="3320988"/>
              <a:ext cx="4860540" cy="666445"/>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077" name="テキスト ボックス 12"/>
            <p:cNvSpPr txBox="1"/>
            <p:nvPr/>
          </p:nvSpPr>
          <p:spPr>
            <a:xfrm>
              <a:off x="3201922" y="3350060"/>
              <a:ext cx="1535054" cy="266579"/>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078" name="正方形/長方形 3077"/>
            <p:cNvSpPr/>
            <p:nvPr/>
          </p:nvSpPr>
          <p:spPr bwMode="auto">
            <a:xfrm>
              <a:off x="4556956" y="4185084"/>
              <a:ext cx="5076564"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079" name="テキスト ボックス 3078"/>
            <p:cNvSpPr txBox="1"/>
            <p:nvPr/>
          </p:nvSpPr>
          <p:spPr>
            <a:xfrm>
              <a:off x="4700972" y="4221088"/>
              <a:ext cx="4860540" cy="666445"/>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地域の指導者を育成</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：自治体の自律的な改善の取組を促進するため、各地域のキーパーソンを集めた集中的な</a:t>
              </a:r>
              <a:r>
                <a:rPr kumimoji="0" lang="en-US" altLang="ja-JP" sz="1000" b="0" i="0" u="none" strike="noStrike" kern="0" cap="none" spc="0" normalizeH="0" baseline="0" noProof="0" dirty="0" smtClean="0">
                  <a:ln>
                    <a:noFill/>
                  </a:ln>
                  <a:solidFill>
                    <a:sysClr val="windowText" lastClr="000000"/>
                  </a:solidFill>
                  <a:effectLst/>
                  <a:uLnTx/>
                  <a:uFillTx/>
                </a:rPr>
                <a:t>2</a:t>
              </a:r>
              <a:r>
                <a:rPr kumimoji="0" lang="ja-JP" altLang="en-US" sz="1000" b="0" i="0" u="none" strike="noStrike" kern="0" cap="none" spc="0" normalizeH="0" baseline="0" noProof="0" dirty="0" smtClean="0">
                  <a:ln>
                    <a:noFill/>
                  </a:ln>
                  <a:solidFill>
                    <a:sysClr val="windowText" lastClr="000000"/>
                  </a:solidFill>
                  <a:effectLst/>
                  <a:uLnTx/>
                  <a:uFillTx/>
                </a:rPr>
                <a:t>日間</a:t>
              </a:r>
              <a:r>
                <a:rPr kumimoji="0" lang="en-US" altLang="ja-JP" sz="1000" b="0" i="0" u="none" strike="noStrike" kern="0" cap="none" spc="0" normalizeH="0" baseline="0" noProof="0" dirty="0" smtClean="0">
                  <a:ln>
                    <a:noFill/>
                  </a:ln>
                  <a:solidFill>
                    <a:sysClr val="windowText" lastClr="000000"/>
                  </a:solidFill>
                  <a:effectLst/>
                  <a:uLnTx/>
                  <a:uFillTx/>
                </a:rPr>
                <a:t>12</a:t>
              </a:r>
              <a:r>
                <a:rPr kumimoji="0" lang="ja-JP" altLang="en-US" sz="1000" b="0" i="0" u="none" strike="noStrike" kern="0" cap="none" spc="0" normalizeH="0" baseline="0" noProof="0" dirty="0" smtClean="0">
                  <a:ln>
                    <a:noFill/>
                  </a:ln>
                  <a:solidFill>
                    <a:sysClr val="windowText" lastClr="000000"/>
                  </a:solidFill>
                  <a:effectLst/>
                  <a:uLnTx/>
                  <a:uFillTx/>
                </a:rPr>
                <a:t>時間の研修会。自治体の個別課題の解決はできないが</a:t>
              </a:r>
              <a:r>
                <a:rPr kumimoji="0" lang="ja-JP" altLang="en-US" sz="1000" b="1" i="0" u="none" strike="noStrike" kern="0" cap="none" spc="0" normalizeH="0" baseline="0" noProof="0" dirty="0" smtClean="0">
                  <a:ln>
                    <a:noFill/>
                  </a:ln>
                  <a:solidFill>
                    <a:sysClr val="windowText" lastClr="000000"/>
                  </a:solidFill>
                  <a:effectLst/>
                  <a:uLnTx/>
                  <a:uFillTx/>
                </a:rPr>
                <a:t>、自律的に問題を発見し、解決するためのトレーニング</a:t>
              </a:r>
              <a:r>
                <a:rPr kumimoji="0" lang="ja-JP" altLang="en-US" sz="1000" b="0" i="0" u="none" strike="noStrike" kern="0" cap="none" spc="0" normalizeH="0" baseline="0" noProof="0" dirty="0" smtClean="0">
                  <a:ln>
                    <a:noFill/>
                  </a:ln>
                  <a:solidFill>
                    <a:sysClr val="windowText" lastClr="000000"/>
                  </a:solidFill>
                  <a:effectLst/>
                  <a:uLnTx/>
                  <a:uFillTx/>
                </a:rPr>
                <a:t>を演習も含めた実践的な研修で育成。</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080" name="テキスト ボックス 15"/>
            <p:cNvSpPr txBox="1"/>
            <p:nvPr/>
          </p:nvSpPr>
          <p:spPr>
            <a:xfrm>
              <a:off x="3201922" y="4224070"/>
              <a:ext cx="1535054" cy="266579"/>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能力向上研修会</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081" name="正方形/長方形 3080"/>
            <p:cNvSpPr/>
            <p:nvPr/>
          </p:nvSpPr>
          <p:spPr bwMode="auto">
            <a:xfrm>
              <a:off x="4556956" y="5085184"/>
              <a:ext cx="5076564"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082" name="テキスト ボックス 3081"/>
            <p:cNvSpPr txBox="1"/>
            <p:nvPr/>
          </p:nvSpPr>
          <p:spPr>
            <a:xfrm>
              <a:off x="4700972" y="5121188"/>
              <a:ext cx="4860540" cy="666445"/>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083" name="テキスト ボックス 19"/>
            <p:cNvSpPr txBox="1"/>
            <p:nvPr/>
          </p:nvSpPr>
          <p:spPr>
            <a:xfrm>
              <a:off x="2936776" y="5122349"/>
              <a:ext cx="1800200" cy="373209"/>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084" name="テキスト ボックス 3083"/>
            <p:cNvSpPr txBox="1"/>
            <p:nvPr/>
          </p:nvSpPr>
          <p:spPr>
            <a:xfrm>
              <a:off x="2036676" y="5579948"/>
              <a:ext cx="1512168" cy="31989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085" name="テキスト ボックス 3084"/>
            <p:cNvSpPr txBox="1"/>
            <p:nvPr/>
          </p:nvSpPr>
          <p:spPr>
            <a:xfrm>
              <a:off x="1172579" y="4689140"/>
              <a:ext cx="1512168" cy="31989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600</a:t>
              </a:r>
              <a:r>
                <a:rPr kumimoji="1" lang="ja-JP" altLang="en-US"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人</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086" name="テキスト ボックス 3085"/>
            <p:cNvSpPr txBox="1"/>
            <p:nvPr/>
          </p:nvSpPr>
          <p:spPr>
            <a:xfrm>
              <a:off x="668524" y="3609020"/>
              <a:ext cx="1512168" cy="50649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sp>
        <p:nvSpPr>
          <p:cNvPr id="1538" name="正方形/長方形 1537"/>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9" name="テキスト ボックス 1538"/>
          <p:cNvSpPr txBox="1"/>
          <p:nvPr/>
        </p:nvSpPr>
        <p:spPr>
          <a:xfrm>
            <a:off x="786061" y="6052299"/>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12318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b="1" dirty="0">
                <a:solidFill>
                  <a:prstClr val="black"/>
                </a:solidFill>
                <a:latin typeface="メイリオ" pitchFamily="50" charset="-128"/>
                <a:ea typeface="メイリオ" pitchFamily="50" charset="-128"/>
                <a:cs typeface="メイリオ" pitchFamily="50" charset="-128"/>
              </a:rPr>
              <a:t>【</a:t>
            </a:r>
            <a:r>
              <a:rPr lang="ja-JP" altLang="en-US" b="1" dirty="0">
                <a:solidFill>
                  <a:prstClr val="black"/>
                </a:solidFill>
                <a:latin typeface="メイリオ" pitchFamily="50" charset="-128"/>
                <a:ea typeface="メイリオ" pitchFamily="50" charset="-128"/>
                <a:cs typeface="メイリオ" pitchFamily="50" charset="-128"/>
              </a:rPr>
              <a:t>多層化された支援の</a:t>
            </a:r>
            <a:r>
              <a:rPr lang="ja-JP" altLang="en-US" b="1">
                <a:solidFill>
                  <a:prstClr val="black"/>
                </a:solidFill>
                <a:latin typeface="メイリオ" pitchFamily="50" charset="-128"/>
                <a:ea typeface="メイリオ" pitchFamily="50" charset="-128"/>
                <a:cs typeface="メイリオ" pitchFamily="50" charset="-128"/>
              </a:rPr>
              <a:t>実例</a:t>
            </a:r>
            <a:r>
              <a:rPr lang="en-US" altLang="ja-JP" b="1" smtClean="0">
                <a:solidFill>
                  <a:prstClr val="black"/>
                </a:solidFill>
                <a:latin typeface="メイリオ" pitchFamily="50" charset="-128"/>
                <a:ea typeface="メイリオ" pitchFamily="50" charset="-128"/>
                <a:cs typeface="メイリオ" pitchFamily="50" charset="-128"/>
              </a:rPr>
              <a:t>】JAGES</a:t>
            </a:r>
            <a:r>
              <a:rPr lang="ja-JP" altLang="en-US" b="1" dirty="0">
                <a:solidFill>
                  <a:prstClr val="black"/>
                </a:solidFill>
                <a:latin typeface="メイリオ" pitchFamily="50" charset="-128"/>
                <a:ea typeface="メイリオ" pitchFamily="50" charset="-128"/>
                <a:cs typeface="メイリオ" pitchFamily="50" charset="-128"/>
              </a:rPr>
              <a:t>：日本老年学的評価研究</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159" name="正方形/長方形 158"/>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0" name="グループ化 159"/>
          <p:cNvGrpSpPr/>
          <p:nvPr/>
        </p:nvGrpSpPr>
        <p:grpSpPr>
          <a:xfrm>
            <a:off x="344488" y="1196752"/>
            <a:ext cx="9361040" cy="4824536"/>
            <a:chOff x="344488" y="1340768"/>
            <a:chExt cx="9361040" cy="4824536"/>
          </a:xfrm>
        </p:grpSpPr>
        <p:sp>
          <p:nvSpPr>
            <p:cNvPr id="161" name="円/楕円 160"/>
            <p:cNvSpPr/>
            <p:nvPr/>
          </p:nvSpPr>
          <p:spPr bwMode="auto">
            <a:xfrm>
              <a:off x="344488" y="4076376"/>
              <a:ext cx="2996466" cy="720776"/>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nvGrpSpPr>
            <p:cNvPr id="162" name="グループ化 161"/>
            <p:cNvGrpSpPr/>
            <p:nvPr/>
          </p:nvGrpSpPr>
          <p:grpSpPr>
            <a:xfrm>
              <a:off x="687270" y="4189682"/>
              <a:ext cx="1075873" cy="453786"/>
              <a:chOff x="345156" y="4985996"/>
              <a:chExt cx="1839841" cy="675252"/>
            </a:xfrm>
          </p:grpSpPr>
          <p:grpSp>
            <p:nvGrpSpPr>
              <p:cNvPr id="348" name="グループ化 347"/>
              <p:cNvGrpSpPr/>
              <p:nvPr/>
            </p:nvGrpSpPr>
            <p:grpSpPr>
              <a:xfrm>
                <a:off x="1107583" y="4985996"/>
                <a:ext cx="1077414" cy="674117"/>
                <a:chOff x="1107583" y="4985996"/>
                <a:chExt cx="1077414" cy="674117"/>
              </a:xfrm>
            </p:grpSpPr>
            <p:pic>
              <p:nvPicPr>
                <p:cNvPr id="35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5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5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35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5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349" name="グループ化 348"/>
              <p:cNvGrpSpPr/>
              <p:nvPr/>
            </p:nvGrpSpPr>
            <p:grpSpPr>
              <a:xfrm>
                <a:off x="345156" y="4985996"/>
                <a:ext cx="1037105" cy="675252"/>
                <a:chOff x="1107583" y="4985996"/>
                <a:chExt cx="1037105" cy="675252"/>
              </a:xfrm>
            </p:grpSpPr>
            <p:pic>
              <p:nvPicPr>
                <p:cNvPr id="35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5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5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35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5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63" name="グループ化 162"/>
            <p:cNvGrpSpPr/>
            <p:nvPr/>
          </p:nvGrpSpPr>
          <p:grpSpPr>
            <a:xfrm>
              <a:off x="2116022" y="4180729"/>
              <a:ext cx="1075873" cy="453786"/>
              <a:chOff x="345156" y="4985996"/>
              <a:chExt cx="1839841" cy="675252"/>
            </a:xfrm>
          </p:grpSpPr>
          <p:grpSp>
            <p:nvGrpSpPr>
              <p:cNvPr id="336" name="グループ化 335"/>
              <p:cNvGrpSpPr/>
              <p:nvPr/>
            </p:nvGrpSpPr>
            <p:grpSpPr>
              <a:xfrm>
                <a:off x="1107583" y="4985996"/>
                <a:ext cx="1077414" cy="674117"/>
                <a:chOff x="1107583" y="4985996"/>
                <a:chExt cx="1077414" cy="674117"/>
              </a:xfrm>
            </p:grpSpPr>
            <p:pic>
              <p:nvPicPr>
                <p:cNvPr id="34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4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4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34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4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337" name="グループ化 336"/>
              <p:cNvGrpSpPr/>
              <p:nvPr/>
            </p:nvGrpSpPr>
            <p:grpSpPr>
              <a:xfrm>
                <a:off x="345156" y="4985996"/>
                <a:ext cx="1037105" cy="675252"/>
                <a:chOff x="1107583" y="4985996"/>
                <a:chExt cx="1037105" cy="675252"/>
              </a:xfrm>
            </p:grpSpPr>
            <p:pic>
              <p:nvPicPr>
                <p:cNvPr id="33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3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4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34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4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64" name="グループ化 163"/>
            <p:cNvGrpSpPr/>
            <p:nvPr/>
          </p:nvGrpSpPr>
          <p:grpSpPr>
            <a:xfrm>
              <a:off x="1285820" y="4325723"/>
              <a:ext cx="1075873" cy="453786"/>
              <a:chOff x="345156" y="4985996"/>
              <a:chExt cx="1839841" cy="675252"/>
            </a:xfrm>
          </p:grpSpPr>
          <p:grpSp>
            <p:nvGrpSpPr>
              <p:cNvPr id="324" name="グループ化 323"/>
              <p:cNvGrpSpPr/>
              <p:nvPr/>
            </p:nvGrpSpPr>
            <p:grpSpPr>
              <a:xfrm>
                <a:off x="1107583" y="4985996"/>
                <a:ext cx="1077414" cy="674117"/>
                <a:chOff x="1107583" y="4985996"/>
                <a:chExt cx="1077414" cy="674117"/>
              </a:xfrm>
            </p:grpSpPr>
            <p:pic>
              <p:nvPicPr>
                <p:cNvPr id="33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3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3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33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3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325" name="グループ化 324"/>
              <p:cNvGrpSpPr/>
              <p:nvPr/>
            </p:nvGrpSpPr>
            <p:grpSpPr>
              <a:xfrm>
                <a:off x="345156" y="4985996"/>
                <a:ext cx="1037105" cy="675252"/>
                <a:chOff x="1107583" y="4985996"/>
                <a:chExt cx="1037105" cy="675252"/>
              </a:xfrm>
            </p:grpSpPr>
            <p:pic>
              <p:nvPicPr>
                <p:cNvPr id="32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2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2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32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3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sp>
          <p:nvSpPr>
            <p:cNvPr id="165" name="テキスト ボックス 164"/>
            <p:cNvSpPr txBox="1"/>
            <p:nvPr/>
          </p:nvSpPr>
          <p:spPr>
            <a:xfrm>
              <a:off x="1244587" y="4134355"/>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b="1" kern="0" spc="50" dirty="0">
                  <a:ln w="11430"/>
                  <a:solidFill>
                    <a:srgbClr val="E3560E">
                      <a:lumMod val="60000"/>
                      <a:lumOff val="40000"/>
                    </a:srgbClr>
                  </a:solidFill>
                  <a:effectLst>
                    <a:outerShdw blurRad="76200" dist="50800" dir="5400000" algn="tl" rotWithShape="0">
                      <a:srgbClr val="000000">
                        <a:alpha val="65000"/>
                      </a:srgbClr>
                    </a:outerShdw>
                  </a:effectLst>
                </a:rPr>
                <a:t>15</a:t>
              </a:r>
              <a:r>
                <a:rPr lang="ja-JP" altLang="en-US" b="1" kern="0" spc="50" dirty="0" smtClean="0">
                  <a:ln w="11430"/>
                  <a:solidFill>
                    <a:srgbClr val="E3560E">
                      <a:lumMod val="60000"/>
                      <a:lumOff val="40000"/>
                    </a:srgbClr>
                  </a:solidFill>
                  <a:effectLst>
                    <a:outerShdw blurRad="76200" dist="50800" dir="5400000" algn="tl" rotWithShape="0">
                      <a:srgbClr val="000000">
                        <a:alpha val="65000"/>
                      </a:srgbClr>
                    </a:outerShdw>
                  </a:effectLst>
                </a:rPr>
                <a:t>自治体</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166" name="円柱 165"/>
            <p:cNvSpPr/>
            <p:nvPr/>
          </p:nvSpPr>
          <p:spPr bwMode="auto">
            <a:xfrm>
              <a:off x="816168" y="3606595"/>
              <a:ext cx="320408" cy="830517"/>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 name="円柱 166"/>
            <p:cNvSpPr/>
            <p:nvPr/>
          </p:nvSpPr>
          <p:spPr bwMode="auto">
            <a:xfrm>
              <a:off x="802213" y="5444529"/>
              <a:ext cx="320408" cy="720775"/>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 name="円/楕円 167"/>
            <p:cNvSpPr/>
            <p:nvPr/>
          </p:nvSpPr>
          <p:spPr bwMode="auto">
            <a:xfrm>
              <a:off x="390261" y="5156220"/>
              <a:ext cx="4989205" cy="816877"/>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nvGrpSpPr>
            <p:cNvPr id="169" name="グループ化 168"/>
            <p:cNvGrpSpPr/>
            <p:nvPr/>
          </p:nvGrpSpPr>
          <p:grpSpPr>
            <a:xfrm>
              <a:off x="4022938" y="5299111"/>
              <a:ext cx="1075873" cy="453786"/>
              <a:chOff x="345156" y="4985996"/>
              <a:chExt cx="1839841" cy="675252"/>
            </a:xfrm>
          </p:grpSpPr>
          <p:grpSp>
            <p:nvGrpSpPr>
              <p:cNvPr id="312" name="グループ化 311"/>
              <p:cNvGrpSpPr/>
              <p:nvPr/>
            </p:nvGrpSpPr>
            <p:grpSpPr>
              <a:xfrm>
                <a:off x="1107583" y="4985996"/>
                <a:ext cx="1077414" cy="674117"/>
                <a:chOff x="1107583" y="4985996"/>
                <a:chExt cx="1077414" cy="674117"/>
              </a:xfrm>
            </p:grpSpPr>
            <p:pic>
              <p:nvPicPr>
                <p:cNvPr id="31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2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2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32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2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313" name="グループ化 312"/>
              <p:cNvGrpSpPr/>
              <p:nvPr/>
            </p:nvGrpSpPr>
            <p:grpSpPr>
              <a:xfrm>
                <a:off x="345156" y="4985996"/>
                <a:ext cx="1037105" cy="675252"/>
                <a:chOff x="1107583" y="4985996"/>
                <a:chExt cx="1037105" cy="675252"/>
              </a:xfrm>
            </p:grpSpPr>
            <p:pic>
              <p:nvPicPr>
                <p:cNvPr id="31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1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1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31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1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sp>
          <p:nvSpPr>
            <p:cNvPr id="170" name="正方形/長方形 169"/>
            <p:cNvSpPr/>
            <p:nvPr/>
          </p:nvSpPr>
          <p:spPr bwMode="auto">
            <a:xfrm>
              <a:off x="4628964" y="1340768"/>
              <a:ext cx="5076564" cy="956070"/>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71" name="円柱 170"/>
            <p:cNvSpPr/>
            <p:nvPr/>
          </p:nvSpPr>
          <p:spPr bwMode="auto">
            <a:xfrm>
              <a:off x="802213" y="5002064"/>
              <a:ext cx="320408" cy="538568"/>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 name="円/楕円 171"/>
            <p:cNvSpPr/>
            <p:nvPr/>
          </p:nvSpPr>
          <p:spPr bwMode="auto">
            <a:xfrm>
              <a:off x="344488" y="3481434"/>
              <a:ext cx="2996466" cy="720776"/>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 name="円柱 172"/>
            <p:cNvSpPr/>
            <p:nvPr/>
          </p:nvSpPr>
          <p:spPr bwMode="auto">
            <a:xfrm>
              <a:off x="802213" y="3078228"/>
              <a:ext cx="320408" cy="830517"/>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 name="円/楕円 173"/>
            <p:cNvSpPr/>
            <p:nvPr/>
          </p:nvSpPr>
          <p:spPr bwMode="auto">
            <a:xfrm>
              <a:off x="344488" y="2934074"/>
              <a:ext cx="2151309" cy="528568"/>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 name="円柱 174"/>
            <p:cNvSpPr/>
            <p:nvPr/>
          </p:nvSpPr>
          <p:spPr bwMode="auto">
            <a:xfrm>
              <a:off x="802213" y="2405506"/>
              <a:ext cx="320408" cy="720775"/>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6" name="テキスト ボックス 175"/>
            <p:cNvSpPr txBox="1"/>
            <p:nvPr/>
          </p:nvSpPr>
          <p:spPr>
            <a:xfrm>
              <a:off x="3273930" y="1590178"/>
              <a:ext cx="1499051" cy="43088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データの継続的取得と分析／研究発表</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77" name="図形 1562"/>
            <p:cNvCxnSpPr>
              <a:stCxn id="176" idx="1"/>
              <a:endCxn id="175" idx="1"/>
            </p:cNvCxnSpPr>
            <p:nvPr/>
          </p:nvCxnSpPr>
          <p:spPr bwMode="auto">
            <a:xfrm rot="10800000" flipV="1">
              <a:off x="962418" y="1805622"/>
              <a:ext cx="2311513" cy="599884"/>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78" name="図形 1563"/>
            <p:cNvCxnSpPr>
              <a:endCxn id="174" idx="7"/>
            </p:cNvCxnSpPr>
            <p:nvPr/>
          </p:nvCxnSpPr>
          <p:spPr bwMode="auto">
            <a:xfrm rot="10800000" flipV="1">
              <a:off x="2180746" y="2632778"/>
              <a:ext cx="1093185" cy="3787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79" name="図形 1565"/>
            <p:cNvCxnSpPr/>
            <p:nvPr/>
          </p:nvCxnSpPr>
          <p:spPr bwMode="auto">
            <a:xfrm rot="10800000" flipV="1">
              <a:off x="1721608" y="5002064"/>
              <a:ext cx="1287177" cy="15614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sp>
          <p:nvSpPr>
            <p:cNvPr id="180" name="テキスト ボックス 179"/>
            <p:cNvSpPr txBox="1"/>
            <p:nvPr/>
          </p:nvSpPr>
          <p:spPr>
            <a:xfrm>
              <a:off x="4772980" y="1382336"/>
              <a:ext cx="4932548"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継続的なデータの取得</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JAGES</a:t>
              </a:r>
              <a:r>
                <a:rPr kumimoji="0" lang="ja-JP" altLang="en-US" sz="1000" kern="0" dirty="0" smtClean="0">
                  <a:solidFill>
                    <a:sysClr val="windowText" lastClr="000000"/>
                  </a:solidFill>
                </a:rPr>
                <a:t>のアドバイスは大量のデータの蓄積に基づく研究結果を基盤としているため、同一地域における継続的なデータの取得は、継続的な市町村支援において重要になる。現在、全国の自治体で約</a:t>
              </a:r>
              <a:r>
                <a:rPr kumimoji="0" lang="en-US" altLang="ja-JP" sz="1000" kern="0" dirty="0" smtClean="0">
                  <a:solidFill>
                    <a:sysClr val="windowText" lastClr="000000"/>
                  </a:solidFill>
                </a:rPr>
                <a:t>13</a:t>
              </a:r>
              <a:r>
                <a:rPr kumimoji="0" lang="ja-JP" altLang="en-US" sz="1000" kern="0" dirty="0" smtClean="0">
                  <a:solidFill>
                    <a:sysClr val="windowText" lastClr="000000"/>
                  </a:solidFill>
                </a:rPr>
                <a:t>万件のデータを継続的にフォローしている。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181" name="正方形/長方形 180"/>
            <p:cNvSpPr/>
            <p:nvPr/>
          </p:nvSpPr>
          <p:spPr bwMode="auto">
            <a:xfrm>
              <a:off x="4628964" y="2379974"/>
              <a:ext cx="5076564" cy="956070"/>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82" name="テキスト ボックス 181"/>
            <p:cNvSpPr txBox="1"/>
            <p:nvPr/>
          </p:nvSpPr>
          <p:spPr>
            <a:xfrm>
              <a:off x="4772980" y="2421543"/>
              <a:ext cx="4860540"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介入プロジェクトでより直接的な市町村支援</a:t>
              </a:r>
              <a:r>
                <a:rPr kumimoji="0" lang="ja-JP" altLang="en-US" sz="1000" b="0" i="0" u="none" strike="noStrike" kern="0" cap="none" spc="0" normalizeH="0" baseline="0" noProof="0" dirty="0" smtClean="0">
                  <a:ln>
                    <a:noFill/>
                  </a:ln>
                  <a:solidFill>
                    <a:sysClr val="windowText" lastClr="000000"/>
                  </a:solidFill>
                  <a:effectLst/>
                  <a:uLnTx/>
                  <a:uFillTx/>
                </a:rPr>
                <a:t>：データの分析を継続的にモニタリングし、分析結果をフィードバックするだけでなく、市の具体的な取組にアドバイザーとして定期的に関わり、取組の成果も含めた</a:t>
              </a:r>
              <a:r>
                <a:rPr kumimoji="0" lang="ja-JP" altLang="en-US" sz="1000" kern="0" dirty="0" smtClean="0">
                  <a:solidFill>
                    <a:sysClr val="windowText" lastClr="000000"/>
                  </a:solidFill>
                </a:rPr>
                <a:t>モニタリングを行っている。また保険者共同研究会も開催して</a:t>
              </a:r>
              <a:r>
                <a:rPr kumimoji="0" lang="ja-JP" altLang="en-US" sz="1000" kern="0" dirty="0">
                  <a:solidFill>
                    <a:sysClr val="windowText" lastClr="000000"/>
                  </a:solidFill>
                </a:rPr>
                <a:t>おり</a:t>
              </a:r>
              <a:r>
                <a:rPr kumimoji="0" lang="ja-JP" altLang="en-US" sz="1000" kern="0" dirty="0" smtClean="0">
                  <a:solidFill>
                    <a:sysClr val="windowText" lastClr="000000"/>
                  </a:solidFill>
                </a:rPr>
                <a:t>、介入プロジェクトの事例報告などが行われている。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183" name="テキスト ボックス 12"/>
            <p:cNvSpPr txBox="1"/>
            <p:nvPr/>
          </p:nvSpPr>
          <p:spPr>
            <a:xfrm>
              <a:off x="3168324" y="2455108"/>
              <a:ext cx="1640660" cy="461665"/>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介入プロジェクト</a:t>
              </a:r>
              <a:r>
                <a:rPr kumimoji="1" lang="en-US" altLang="ja-JP"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t>
              </a:r>
              <a:r>
                <a:rPr kumimoji="1" lang="ja-JP" altLang="en-US" sz="10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保険者共同</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研究会</a:t>
              </a:r>
              <a:endParaRPr kumimoji="1" lang="ja-JP" altLang="en-US" sz="12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184" name="正方形/長方形 183"/>
            <p:cNvSpPr/>
            <p:nvPr/>
          </p:nvSpPr>
          <p:spPr bwMode="auto">
            <a:xfrm>
              <a:off x="4628964" y="3553050"/>
              <a:ext cx="5076564" cy="956070"/>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85" name="テキスト ボックス 184"/>
            <p:cNvSpPr txBox="1"/>
            <p:nvPr/>
          </p:nvSpPr>
          <p:spPr>
            <a:xfrm>
              <a:off x="4772980" y="3595663"/>
              <a:ext cx="4860540"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保険者のネットワーク形成と支援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：１年に２回程度の頻度で保険者共同研究会を実施し、それぞれの取組に関する情報交換を行っている。一部の保険者共同研究会に参加している自治体に</a:t>
              </a:r>
              <a:r>
                <a:rPr kumimoji="0" lang="ja-JP" altLang="en-US" sz="1000" kern="0" dirty="0">
                  <a:solidFill>
                    <a:sysClr val="windowText" lastClr="000000"/>
                  </a:solidFill>
                </a:rPr>
                <a:t>対して</a:t>
              </a:r>
              <a:r>
                <a:rPr kumimoji="0" lang="ja-JP" altLang="en-US" sz="1000" kern="0" dirty="0" smtClean="0">
                  <a:solidFill>
                    <a:sysClr val="windowText" lastClr="000000"/>
                  </a:solidFill>
                </a:rPr>
                <a:t>は、研修の講師派遣の他、定期的な意見交換や助言を実施している。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186" name="テキスト ボックス 15"/>
            <p:cNvSpPr txBox="1"/>
            <p:nvPr/>
          </p:nvSpPr>
          <p:spPr>
            <a:xfrm>
              <a:off x="3273929" y="3464192"/>
              <a:ext cx="1590771" cy="461665"/>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保険者共同研究会</a:t>
              </a:r>
              <a:r>
                <a:rPr kumimoji="1" lang="en-US" altLang="ja-JP"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研修講師派遣等</a:t>
              </a:r>
              <a:endParaRPr kumimoji="1" lang="ja-JP" altLang="en-US" sz="12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187" name="正方形/長方形 186"/>
            <p:cNvSpPr/>
            <p:nvPr/>
          </p:nvSpPr>
          <p:spPr bwMode="auto">
            <a:xfrm>
              <a:off x="4628964" y="4921202"/>
              <a:ext cx="5076564" cy="956070"/>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88" name="テキスト ボックス 187"/>
            <p:cNvSpPr txBox="1"/>
            <p:nvPr/>
          </p:nvSpPr>
          <p:spPr>
            <a:xfrm>
              <a:off x="4772980" y="4953942"/>
              <a:ext cx="4860540"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データのフィードバック</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JAGES</a:t>
              </a:r>
              <a:r>
                <a:rPr kumimoji="0" lang="ja-JP" altLang="en-US" sz="1000" b="0" i="0" u="none" strike="noStrike" kern="0" cap="none" spc="0" normalizeH="0" baseline="0" noProof="0" dirty="0" smtClean="0">
                  <a:ln>
                    <a:noFill/>
                  </a:ln>
                  <a:solidFill>
                    <a:sysClr val="windowText" lastClr="000000"/>
                  </a:solidFill>
                  <a:effectLst/>
                  <a:uLnTx/>
                  <a:uFillTx/>
                </a:rPr>
                <a:t>とは分離した取組として、上限</a:t>
              </a:r>
              <a:r>
                <a:rPr kumimoji="0" lang="en-US" altLang="ja-JP" sz="1000" b="0" i="0" u="none" strike="noStrike" kern="0" cap="none" spc="0" normalizeH="0" baseline="0" noProof="0" dirty="0" smtClean="0">
                  <a:ln>
                    <a:noFill/>
                  </a:ln>
                  <a:solidFill>
                    <a:sysClr val="windowText" lastClr="000000"/>
                  </a:solidFill>
                  <a:effectLst/>
                  <a:uLnTx/>
                  <a:uFillTx/>
                </a:rPr>
                <a:t>300</a:t>
              </a:r>
              <a:r>
                <a:rPr kumimoji="0" lang="ja-JP" altLang="en-US" sz="1000" b="0" i="0" u="none" strike="noStrike" kern="0" cap="none" spc="0" normalizeH="0" baseline="0" noProof="0" dirty="0" smtClean="0">
                  <a:ln>
                    <a:noFill/>
                  </a:ln>
                  <a:solidFill>
                    <a:sysClr val="windowText" lastClr="000000"/>
                  </a:solidFill>
                  <a:effectLst/>
                  <a:uLnTx/>
                  <a:uFillTx/>
                </a:rPr>
                <a:t>自治体を対象に、日常生活圏域ニーズ調査の調査結果を</a:t>
              </a:r>
              <a:r>
                <a:rPr kumimoji="0" lang="en-US" altLang="ja-JP" sz="1000" b="0" i="0" u="none" strike="noStrike" kern="0" cap="none" spc="0" normalizeH="0" baseline="0" noProof="0" dirty="0" smtClean="0">
                  <a:ln>
                    <a:noFill/>
                  </a:ln>
                  <a:solidFill>
                    <a:sysClr val="windowText" lastClr="000000"/>
                  </a:solidFill>
                  <a:effectLst/>
                  <a:uLnTx/>
                  <a:uFillTx/>
                </a:rPr>
                <a:t>JAGES</a:t>
              </a:r>
              <a:r>
                <a:rPr kumimoji="0" lang="ja-JP" altLang="en-US" sz="1000" b="0" i="0" u="none" strike="noStrike" kern="0" cap="none" spc="0" normalizeH="0" baseline="0" noProof="0" dirty="0" err="1" smtClean="0">
                  <a:ln>
                    <a:noFill/>
                  </a:ln>
                  <a:solidFill>
                    <a:sysClr val="windowText" lastClr="000000"/>
                  </a:solidFill>
                  <a:effectLst/>
                  <a:uLnTx/>
                  <a:uFillTx/>
                </a:rPr>
                <a:t>に送</a:t>
              </a:r>
              <a:r>
                <a:rPr kumimoji="0" lang="ja-JP" altLang="en-US" sz="1000" b="0" i="0" u="none" strike="noStrike" kern="0" cap="none" spc="0" normalizeH="0" baseline="0" noProof="0" dirty="0" smtClean="0">
                  <a:ln>
                    <a:noFill/>
                  </a:ln>
                  <a:solidFill>
                    <a:sysClr val="windowText" lastClr="000000"/>
                  </a:solidFill>
                  <a:effectLst/>
                  <a:uLnTx/>
                  <a:uFillTx/>
                </a:rPr>
                <a:t>付することで、各地域の特性を分析した報告書をフィードバックする</a:t>
              </a:r>
              <a:r>
                <a:rPr kumimoji="0" lang="en-US" altLang="ja-JP" sz="1000" b="0" i="0" u="none" strike="noStrike" kern="0" cap="none" spc="0" normalizeH="0" baseline="0" noProof="0" dirty="0" smtClean="0">
                  <a:ln>
                    <a:noFill/>
                  </a:ln>
                  <a:solidFill>
                    <a:sysClr val="windowText" lastClr="000000"/>
                  </a:solidFill>
                  <a:effectLst/>
                  <a:uLnTx/>
                  <a:uFillTx/>
                </a:rPr>
                <a:t>300BM</a:t>
              </a:r>
              <a:r>
                <a:rPr kumimoji="0" lang="ja-JP" altLang="en-US" sz="1000" kern="0" dirty="0" smtClean="0">
                  <a:solidFill>
                    <a:sysClr val="windowText" lastClr="000000"/>
                  </a:solidFill>
                </a:rPr>
                <a:t>プロジェクトを実施。提供したデータは分析結果を地域診断指標として整理し、自治体の位置付けが把握できるよう報告書として各自治体にフィードバック。</a:t>
              </a:r>
              <a:endParaRPr kumimoji="0" lang="en-US" altLang="ja-JP" sz="1000" b="0" i="0" u="none" strike="noStrike" kern="0" cap="none" spc="0" normalizeH="0" baseline="0" noProof="0" dirty="0" smtClean="0">
                <a:ln>
                  <a:noFill/>
                </a:ln>
                <a:solidFill>
                  <a:sysClr val="windowText" lastClr="000000"/>
                </a:solidFill>
                <a:effectLst/>
                <a:uLnTx/>
                <a:uFillTx/>
              </a:endParaRPr>
            </a:p>
          </p:txBody>
        </p:sp>
        <p:grpSp>
          <p:nvGrpSpPr>
            <p:cNvPr id="189" name="グループ化 188"/>
            <p:cNvGrpSpPr/>
            <p:nvPr/>
          </p:nvGrpSpPr>
          <p:grpSpPr>
            <a:xfrm>
              <a:off x="687270" y="5265204"/>
              <a:ext cx="1075873" cy="453786"/>
              <a:chOff x="345156" y="4985996"/>
              <a:chExt cx="1839841" cy="675252"/>
            </a:xfrm>
          </p:grpSpPr>
          <p:grpSp>
            <p:nvGrpSpPr>
              <p:cNvPr id="300" name="グループ化 299"/>
              <p:cNvGrpSpPr/>
              <p:nvPr/>
            </p:nvGrpSpPr>
            <p:grpSpPr>
              <a:xfrm>
                <a:off x="1107583" y="4985996"/>
                <a:ext cx="1077414" cy="674117"/>
                <a:chOff x="1107583" y="4985996"/>
                <a:chExt cx="1077414" cy="674117"/>
              </a:xfrm>
            </p:grpSpPr>
            <p:pic>
              <p:nvPicPr>
                <p:cNvPr id="30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0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0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31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1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301" name="グループ化 300"/>
              <p:cNvGrpSpPr/>
              <p:nvPr/>
            </p:nvGrpSpPr>
            <p:grpSpPr>
              <a:xfrm>
                <a:off x="345156" y="4985996"/>
                <a:ext cx="1037105" cy="675252"/>
                <a:chOff x="1107583" y="4985996"/>
                <a:chExt cx="1037105" cy="675252"/>
              </a:xfrm>
            </p:grpSpPr>
            <p:pic>
              <p:nvPicPr>
                <p:cNvPr id="30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30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30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30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30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90" name="グループ化 189"/>
            <p:cNvGrpSpPr/>
            <p:nvPr/>
          </p:nvGrpSpPr>
          <p:grpSpPr>
            <a:xfrm>
              <a:off x="1640632" y="5315474"/>
              <a:ext cx="1075873" cy="453786"/>
              <a:chOff x="345156" y="4985996"/>
              <a:chExt cx="1839841" cy="675252"/>
            </a:xfrm>
          </p:grpSpPr>
          <p:grpSp>
            <p:nvGrpSpPr>
              <p:cNvPr id="288" name="グループ化 287"/>
              <p:cNvGrpSpPr/>
              <p:nvPr/>
            </p:nvGrpSpPr>
            <p:grpSpPr>
              <a:xfrm>
                <a:off x="1107583" y="4985996"/>
                <a:ext cx="1077414" cy="674117"/>
                <a:chOff x="1107583" y="4985996"/>
                <a:chExt cx="1077414" cy="674117"/>
              </a:xfrm>
            </p:grpSpPr>
            <p:pic>
              <p:nvPicPr>
                <p:cNvPr id="29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9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9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9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9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89" name="グループ化 288"/>
              <p:cNvGrpSpPr/>
              <p:nvPr/>
            </p:nvGrpSpPr>
            <p:grpSpPr>
              <a:xfrm>
                <a:off x="345156" y="4985996"/>
                <a:ext cx="1037105" cy="675252"/>
                <a:chOff x="1107583" y="4985996"/>
                <a:chExt cx="1037105" cy="675252"/>
              </a:xfrm>
            </p:grpSpPr>
            <p:pic>
              <p:nvPicPr>
                <p:cNvPr id="29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9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9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9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9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91" name="グループ化 190"/>
            <p:cNvGrpSpPr/>
            <p:nvPr/>
          </p:nvGrpSpPr>
          <p:grpSpPr>
            <a:xfrm>
              <a:off x="2936776" y="5436452"/>
              <a:ext cx="1075873" cy="453786"/>
              <a:chOff x="345156" y="4985996"/>
              <a:chExt cx="1839841" cy="675252"/>
            </a:xfrm>
          </p:grpSpPr>
          <p:grpSp>
            <p:nvGrpSpPr>
              <p:cNvPr id="276" name="グループ化 275"/>
              <p:cNvGrpSpPr/>
              <p:nvPr/>
            </p:nvGrpSpPr>
            <p:grpSpPr>
              <a:xfrm>
                <a:off x="1107583" y="4985996"/>
                <a:ext cx="1077414" cy="674117"/>
                <a:chOff x="1107583" y="4985996"/>
                <a:chExt cx="1077414" cy="674117"/>
              </a:xfrm>
            </p:grpSpPr>
            <p:pic>
              <p:nvPicPr>
                <p:cNvPr id="28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8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8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8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8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77" name="グループ化 276"/>
              <p:cNvGrpSpPr/>
              <p:nvPr/>
            </p:nvGrpSpPr>
            <p:grpSpPr>
              <a:xfrm>
                <a:off x="345156" y="4985996"/>
                <a:ext cx="1037105" cy="675252"/>
                <a:chOff x="1107583" y="4985996"/>
                <a:chExt cx="1037105" cy="675252"/>
              </a:xfrm>
            </p:grpSpPr>
            <p:pic>
              <p:nvPicPr>
                <p:cNvPr id="27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7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8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8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8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92" name="グループ化 191"/>
            <p:cNvGrpSpPr/>
            <p:nvPr/>
          </p:nvGrpSpPr>
          <p:grpSpPr>
            <a:xfrm>
              <a:off x="1973507" y="5481228"/>
              <a:ext cx="1075873" cy="453786"/>
              <a:chOff x="345156" y="4985996"/>
              <a:chExt cx="1839841" cy="675252"/>
            </a:xfrm>
          </p:grpSpPr>
          <p:grpSp>
            <p:nvGrpSpPr>
              <p:cNvPr id="264" name="グループ化 263"/>
              <p:cNvGrpSpPr/>
              <p:nvPr/>
            </p:nvGrpSpPr>
            <p:grpSpPr>
              <a:xfrm>
                <a:off x="1107583" y="4985996"/>
                <a:ext cx="1077414" cy="674117"/>
                <a:chOff x="1107583" y="4985996"/>
                <a:chExt cx="1077414" cy="674117"/>
              </a:xfrm>
            </p:grpSpPr>
            <p:pic>
              <p:nvPicPr>
                <p:cNvPr id="27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7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7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7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7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65" name="グループ化 264"/>
              <p:cNvGrpSpPr/>
              <p:nvPr/>
            </p:nvGrpSpPr>
            <p:grpSpPr>
              <a:xfrm>
                <a:off x="345156" y="4985996"/>
                <a:ext cx="1037105" cy="675252"/>
                <a:chOff x="1107583" y="4985996"/>
                <a:chExt cx="1037105" cy="675252"/>
              </a:xfrm>
            </p:grpSpPr>
            <p:pic>
              <p:nvPicPr>
                <p:cNvPr id="26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6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6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6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7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93" name="グループ化 192"/>
            <p:cNvGrpSpPr/>
            <p:nvPr/>
          </p:nvGrpSpPr>
          <p:grpSpPr>
            <a:xfrm>
              <a:off x="3132251" y="5136704"/>
              <a:ext cx="1084319" cy="525592"/>
              <a:chOff x="330713" y="4879146"/>
              <a:chExt cx="1854284" cy="782102"/>
            </a:xfrm>
          </p:grpSpPr>
          <p:grpSp>
            <p:nvGrpSpPr>
              <p:cNvPr id="252" name="グループ化 251"/>
              <p:cNvGrpSpPr/>
              <p:nvPr/>
            </p:nvGrpSpPr>
            <p:grpSpPr>
              <a:xfrm>
                <a:off x="1107583" y="4985996"/>
                <a:ext cx="1077414" cy="674117"/>
                <a:chOff x="1107583" y="4985996"/>
                <a:chExt cx="1077414" cy="674117"/>
              </a:xfrm>
            </p:grpSpPr>
            <p:pic>
              <p:nvPicPr>
                <p:cNvPr id="25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6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6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6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6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53" name="グループ化 252"/>
              <p:cNvGrpSpPr/>
              <p:nvPr/>
            </p:nvGrpSpPr>
            <p:grpSpPr>
              <a:xfrm>
                <a:off x="330713" y="4879146"/>
                <a:ext cx="949879" cy="782102"/>
                <a:chOff x="1093140" y="4879146"/>
                <a:chExt cx="949879" cy="782102"/>
              </a:xfrm>
            </p:grpSpPr>
            <p:pic>
              <p:nvPicPr>
                <p:cNvPr id="25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5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5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5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093140" y="4879146"/>
                  <a:ext cx="400349" cy="315212"/>
                </a:xfrm>
                <a:prstGeom prst="rect">
                  <a:avLst/>
                </a:prstGeom>
                <a:noFill/>
              </p:spPr>
            </p:pic>
            <p:pic>
              <p:nvPicPr>
                <p:cNvPr id="25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sp>
          <p:nvSpPr>
            <p:cNvPr id="194" name="テキスト ボックス 19"/>
            <p:cNvSpPr txBox="1"/>
            <p:nvPr/>
          </p:nvSpPr>
          <p:spPr>
            <a:xfrm>
              <a:off x="3008784" y="4753324"/>
              <a:ext cx="1800200"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300BM</a:t>
              </a: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プロジェクト</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195" name="テキスト ボックス 194"/>
            <p:cNvSpPr txBox="1"/>
            <p:nvPr/>
          </p:nvSpPr>
          <p:spPr>
            <a:xfrm>
              <a:off x="2108684" y="5281643"/>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約</a:t>
              </a:r>
              <a:r>
                <a:rPr lang="en-US" altLang="ja-JP" sz="20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100</a:t>
              </a:r>
              <a:r>
                <a:rPr lang="ja-JP" altLang="en-US" sz="16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自治体</a:t>
              </a:r>
              <a:r>
                <a:rPr lang="en-US" altLang="ja-JP" sz="16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
              </a:r>
              <a:br>
                <a:rPr lang="en-US" altLang="ja-JP" sz="1600" b="1" kern="0" spc="50" dirty="0" smtClean="0">
                  <a:ln w="11430"/>
                  <a:solidFill>
                    <a:srgbClr val="E3560E">
                      <a:lumMod val="60000"/>
                      <a:lumOff val="40000"/>
                    </a:srgbClr>
                  </a:solidFill>
                  <a:effectLst>
                    <a:outerShdw blurRad="76200" dist="50800" dir="5400000" algn="tl" rotWithShape="0">
                      <a:srgbClr val="000000">
                        <a:alpha val="65000"/>
                      </a:srgbClr>
                    </a:outerShdw>
                  </a:effectLst>
                </a:rPr>
              </a:br>
              <a:r>
                <a:rPr lang="ja-JP" altLang="en-US" sz="11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（最大</a:t>
              </a:r>
              <a:r>
                <a:rPr lang="en-US" altLang="ja-JP" sz="11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300</a:t>
              </a:r>
              <a:r>
                <a:rPr lang="ja-JP" altLang="en-US" sz="1100" b="1" kern="0" spc="50" dirty="0" smtClean="0">
                  <a:ln w="11430"/>
                  <a:solidFill>
                    <a:srgbClr val="E3560E">
                      <a:lumMod val="60000"/>
                      <a:lumOff val="40000"/>
                    </a:srgbClr>
                  </a:solidFill>
                  <a:effectLst>
                    <a:outerShdw blurRad="76200" dist="50800" dir="5400000" algn="tl" rotWithShape="0">
                      <a:srgbClr val="000000">
                        <a:alpha val="65000"/>
                      </a:srgbClr>
                    </a:outerShdw>
                  </a:effectLst>
                </a:rPr>
                <a:t>自治体）</a:t>
              </a:r>
              <a:endParaRPr kumimoji="1" lang="ja-JP" altLang="en-US" sz="14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nvGrpSpPr>
            <p:cNvPr id="196" name="グループ化 195"/>
            <p:cNvGrpSpPr/>
            <p:nvPr/>
          </p:nvGrpSpPr>
          <p:grpSpPr>
            <a:xfrm>
              <a:off x="581989" y="2708920"/>
              <a:ext cx="1641218" cy="654752"/>
              <a:chOff x="345156" y="4985996"/>
              <a:chExt cx="1839841" cy="675252"/>
            </a:xfrm>
          </p:grpSpPr>
          <p:grpSp>
            <p:nvGrpSpPr>
              <p:cNvPr id="241" name="グループ化 240"/>
              <p:cNvGrpSpPr/>
              <p:nvPr/>
            </p:nvGrpSpPr>
            <p:grpSpPr>
              <a:xfrm>
                <a:off x="1107583" y="5157192"/>
                <a:ext cx="1077414" cy="502921"/>
                <a:chOff x="1107583" y="5157192"/>
                <a:chExt cx="1077414" cy="502921"/>
              </a:xfrm>
            </p:grpSpPr>
            <p:pic>
              <p:nvPicPr>
                <p:cNvPr id="24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4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5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5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42" name="グループ化 241"/>
              <p:cNvGrpSpPr/>
              <p:nvPr/>
            </p:nvGrpSpPr>
            <p:grpSpPr>
              <a:xfrm>
                <a:off x="345156" y="4985996"/>
                <a:ext cx="1037105" cy="675252"/>
                <a:chOff x="1107583" y="4985996"/>
                <a:chExt cx="1037105" cy="675252"/>
              </a:xfrm>
            </p:grpSpPr>
            <p:pic>
              <p:nvPicPr>
                <p:cNvPr id="24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4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4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4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4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sp>
          <p:nvSpPr>
            <p:cNvPr id="197" name="テキスト ボックス 196"/>
            <p:cNvSpPr txBox="1"/>
            <p:nvPr/>
          </p:nvSpPr>
          <p:spPr>
            <a:xfrm>
              <a:off x="745849" y="2732107"/>
              <a:ext cx="1512168" cy="5309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b="1" kern="0" spc="50" dirty="0">
                  <a:ln w="11430"/>
                  <a:solidFill>
                    <a:srgbClr val="E3560E">
                      <a:lumMod val="60000"/>
                      <a:lumOff val="40000"/>
                    </a:srgbClr>
                  </a:solidFill>
                  <a:effectLst>
                    <a:outerShdw blurRad="76200" dist="50800" dir="5400000" algn="tl" rotWithShape="0">
                      <a:srgbClr val="000000">
                        <a:alpha val="65000"/>
                      </a:srgbClr>
                    </a:outerShdw>
                  </a:effectLst>
                </a:rPr>
                <a:t>9</a:t>
              </a:r>
              <a:r>
                <a:rPr kumimoji="1" lang="ja-JP" altLang="en-US"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ja-JP" altLang="en-US" sz="105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（武豊</a:t>
              </a:r>
              <a:r>
                <a:rPr lang="ja-JP" altLang="en-US" sz="1050" b="1" kern="0" spc="50" dirty="0" smtClean="0">
                  <a:ln w="11430"/>
                  <a:solidFill>
                    <a:srgbClr val="E3560E">
                      <a:lumMod val="60000"/>
                      <a:lumOff val="40000"/>
                    </a:srgbClr>
                  </a:solidFill>
                  <a:effectLst>
                    <a:outerShdw blurRad="76200" dist="50800" dir="5400000" algn="tl" rotWithShape="0">
                      <a:srgbClr val="000000">
                        <a:alpha val="65000"/>
                      </a:srgbClr>
                    </a:outerShdw>
                  </a:effectLst>
                </a:rPr>
                <a:t>・神戸・松戸等</a:t>
              </a:r>
              <a:r>
                <a:rPr kumimoji="1" lang="ja-JP" altLang="en-US" sz="105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nvGrpSpPr>
            <p:cNvPr id="198" name="グループ化 197"/>
            <p:cNvGrpSpPr/>
            <p:nvPr/>
          </p:nvGrpSpPr>
          <p:grpSpPr>
            <a:xfrm>
              <a:off x="687270" y="3594740"/>
              <a:ext cx="1075873" cy="453786"/>
              <a:chOff x="345156" y="4985996"/>
              <a:chExt cx="1839841" cy="675252"/>
            </a:xfrm>
          </p:grpSpPr>
          <p:grpSp>
            <p:nvGrpSpPr>
              <p:cNvPr id="229" name="グループ化 228"/>
              <p:cNvGrpSpPr/>
              <p:nvPr/>
            </p:nvGrpSpPr>
            <p:grpSpPr>
              <a:xfrm>
                <a:off x="1107583" y="4985996"/>
                <a:ext cx="1077414" cy="674117"/>
                <a:chOff x="1107583" y="4985996"/>
                <a:chExt cx="1077414" cy="674117"/>
              </a:xfrm>
            </p:grpSpPr>
            <p:pic>
              <p:nvPicPr>
                <p:cNvPr id="23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3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3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3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4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30" name="グループ化 229"/>
              <p:cNvGrpSpPr/>
              <p:nvPr/>
            </p:nvGrpSpPr>
            <p:grpSpPr>
              <a:xfrm>
                <a:off x="345156" y="4985996"/>
                <a:ext cx="1037105" cy="675252"/>
                <a:chOff x="1107583" y="4985996"/>
                <a:chExt cx="1037105" cy="675252"/>
              </a:xfrm>
            </p:grpSpPr>
            <p:pic>
              <p:nvPicPr>
                <p:cNvPr id="23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3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3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3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3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199" name="グループ化 198"/>
            <p:cNvGrpSpPr/>
            <p:nvPr/>
          </p:nvGrpSpPr>
          <p:grpSpPr>
            <a:xfrm>
              <a:off x="2116022" y="3585787"/>
              <a:ext cx="1075873" cy="453786"/>
              <a:chOff x="345156" y="4985996"/>
              <a:chExt cx="1839841" cy="675252"/>
            </a:xfrm>
          </p:grpSpPr>
          <p:grpSp>
            <p:nvGrpSpPr>
              <p:cNvPr id="217" name="グループ化 216"/>
              <p:cNvGrpSpPr/>
              <p:nvPr/>
            </p:nvGrpSpPr>
            <p:grpSpPr>
              <a:xfrm>
                <a:off x="1107583" y="4985996"/>
                <a:ext cx="1077414" cy="674117"/>
                <a:chOff x="1107583" y="4985996"/>
                <a:chExt cx="1077414" cy="674117"/>
              </a:xfrm>
            </p:grpSpPr>
            <p:pic>
              <p:nvPicPr>
                <p:cNvPr id="22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2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2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2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2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18" name="グループ化 217"/>
              <p:cNvGrpSpPr/>
              <p:nvPr/>
            </p:nvGrpSpPr>
            <p:grpSpPr>
              <a:xfrm>
                <a:off x="345156" y="4985996"/>
                <a:ext cx="1037105" cy="675252"/>
                <a:chOff x="1107583" y="4985996"/>
                <a:chExt cx="1037105" cy="675252"/>
              </a:xfrm>
            </p:grpSpPr>
            <p:pic>
              <p:nvPicPr>
                <p:cNvPr id="21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2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2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2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2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grpSp>
          <p:nvGrpSpPr>
            <p:cNvPr id="200" name="グループ化 199"/>
            <p:cNvGrpSpPr/>
            <p:nvPr/>
          </p:nvGrpSpPr>
          <p:grpSpPr>
            <a:xfrm>
              <a:off x="1285820" y="3730781"/>
              <a:ext cx="1075873" cy="453786"/>
              <a:chOff x="345156" y="4985996"/>
              <a:chExt cx="1839841" cy="675252"/>
            </a:xfrm>
          </p:grpSpPr>
          <p:grpSp>
            <p:nvGrpSpPr>
              <p:cNvPr id="205" name="グループ化 204"/>
              <p:cNvGrpSpPr/>
              <p:nvPr/>
            </p:nvGrpSpPr>
            <p:grpSpPr>
              <a:xfrm>
                <a:off x="1107583" y="4985996"/>
                <a:ext cx="1077414" cy="674117"/>
                <a:chOff x="1107583" y="4985996"/>
                <a:chExt cx="1077414" cy="674117"/>
              </a:xfrm>
            </p:grpSpPr>
            <p:pic>
              <p:nvPicPr>
                <p:cNvPr id="212"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13"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14"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84648" y="5301208"/>
                  <a:ext cx="400349" cy="315212"/>
                </a:xfrm>
                <a:prstGeom prst="rect">
                  <a:avLst/>
                </a:prstGeom>
                <a:noFill/>
              </p:spPr>
            </p:pic>
            <p:pic>
              <p:nvPicPr>
                <p:cNvPr id="215"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16"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nvGrpSpPr>
              <p:cNvPr id="206" name="グループ化 205"/>
              <p:cNvGrpSpPr/>
              <p:nvPr/>
            </p:nvGrpSpPr>
            <p:grpSpPr>
              <a:xfrm>
                <a:off x="345156" y="4985996"/>
                <a:ext cx="1037105" cy="675252"/>
                <a:chOff x="1107583" y="4985996"/>
                <a:chExt cx="1037105" cy="675252"/>
              </a:xfrm>
            </p:grpSpPr>
            <p:pic>
              <p:nvPicPr>
                <p:cNvPr id="207"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107583" y="5192501"/>
                  <a:ext cx="400349" cy="315212"/>
                </a:xfrm>
                <a:prstGeom prst="rect">
                  <a:avLst/>
                </a:prstGeom>
                <a:noFill/>
              </p:spPr>
            </p:pic>
            <p:pic>
              <p:nvPicPr>
                <p:cNvPr id="208"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456307" y="5157192"/>
                  <a:ext cx="400349" cy="315212"/>
                </a:xfrm>
                <a:prstGeom prst="rect">
                  <a:avLst/>
                </a:prstGeom>
                <a:noFill/>
              </p:spPr>
            </p:pic>
            <p:pic>
              <p:nvPicPr>
                <p:cNvPr id="209"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642670" y="5346036"/>
                  <a:ext cx="400349" cy="315212"/>
                </a:xfrm>
                <a:prstGeom prst="rect">
                  <a:avLst/>
                </a:prstGeom>
                <a:noFill/>
              </p:spPr>
            </p:pic>
            <p:pic>
              <p:nvPicPr>
                <p:cNvPr id="210"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744339" y="4985996"/>
                  <a:ext cx="400349" cy="315212"/>
                </a:xfrm>
                <a:prstGeom prst="rect">
                  <a:avLst/>
                </a:prstGeom>
                <a:noFill/>
              </p:spPr>
            </p:pic>
            <p:pic>
              <p:nvPicPr>
                <p:cNvPr id="211" name="Picture 8" descr="貸しビル/オフィスビル/雑居ビル フリーで使えるクリップアート/無料イラスト素材集"/>
                <p:cNvPicPr>
                  <a:picLocks noChangeAspect="1" noChangeArrowheads="1"/>
                </p:cNvPicPr>
                <p:nvPr/>
              </p:nvPicPr>
              <p:blipFill>
                <a:blip r:embed="rId2" cstate="print"/>
                <a:srcRect/>
                <a:stretch>
                  <a:fillRect/>
                </a:stretch>
              </p:blipFill>
              <p:spPr bwMode="auto">
                <a:xfrm>
                  <a:off x="1259983" y="5344901"/>
                  <a:ext cx="400349" cy="315212"/>
                </a:xfrm>
                <a:prstGeom prst="rect">
                  <a:avLst/>
                </a:prstGeom>
                <a:noFill/>
              </p:spPr>
            </p:pic>
          </p:grpSp>
        </p:grpSp>
        <p:sp>
          <p:nvSpPr>
            <p:cNvPr id="201" name="テキスト ボックス 200"/>
            <p:cNvSpPr txBox="1"/>
            <p:nvPr/>
          </p:nvSpPr>
          <p:spPr>
            <a:xfrm>
              <a:off x="1244587" y="3539413"/>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b="1" kern="0" spc="50" dirty="0">
                  <a:ln w="11430"/>
                  <a:solidFill>
                    <a:srgbClr val="E3560E">
                      <a:lumMod val="60000"/>
                      <a:lumOff val="40000"/>
                    </a:srgbClr>
                  </a:solidFill>
                  <a:effectLst>
                    <a:outerShdw blurRad="76200" dist="50800" dir="5400000" algn="tl" rotWithShape="0">
                      <a:srgbClr val="000000">
                        <a:alpha val="65000"/>
                      </a:srgbClr>
                    </a:outerShdw>
                  </a:effectLst>
                </a:rPr>
                <a:t>15</a:t>
              </a:r>
              <a:r>
                <a:rPr lang="ja-JP" altLang="en-US" b="1" kern="0" spc="50" dirty="0" smtClean="0">
                  <a:ln w="11430"/>
                  <a:solidFill>
                    <a:srgbClr val="E3560E">
                      <a:lumMod val="60000"/>
                      <a:lumOff val="40000"/>
                    </a:srgbClr>
                  </a:solidFill>
                  <a:effectLst>
                    <a:outerShdw blurRad="76200" dist="50800" dir="5400000" algn="tl" rotWithShape="0">
                      <a:srgbClr val="000000">
                        <a:alpha val="65000"/>
                      </a:srgbClr>
                    </a:outerShdw>
                  </a:effectLst>
                </a:rPr>
                <a:t>自治体</a:t>
              </a:r>
              <a:endParaRPr kumimoji="1" lang="ja-JP" altLang="en-US"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cxnSp>
          <p:nvCxnSpPr>
            <p:cNvPr id="202" name="図形 1563"/>
            <p:cNvCxnSpPr/>
            <p:nvPr/>
          </p:nvCxnSpPr>
          <p:spPr bwMode="auto">
            <a:xfrm rot="10800000" flipV="1">
              <a:off x="2623268" y="3695831"/>
              <a:ext cx="650666" cy="5004"/>
            </a:xfrm>
            <a:prstGeom prst="bentConnector3">
              <a:avLst>
                <a:gd name="adj1" fmla="val 50000"/>
              </a:avLst>
            </a:prstGeom>
            <a:solidFill>
              <a:sysClr val="window" lastClr="FFFFFF"/>
            </a:solidFill>
            <a:ln w="28575" cap="flat" cmpd="sng" algn="ctr">
              <a:solidFill>
                <a:srgbClr val="00B050"/>
              </a:solidFill>
              <a:prstDash val="solid"/>
              <a:round/>
              <a:headEnd type="none" w="med" len="med"/>
              <a:tailEnd type="arrow"/>
            </a:ln>
            <a:effectLst/>
          </p:spPr>
        </p:cxnSp>
        <p:sp>
          <p:nvSpPr>
            <p:cNvPr id="203" name="テキスト ボックス 15"/>
            <p:cNvSpPr txBox="1"/>
            <p:nvPr/>
          </p:nvSpPr>
          <p:spPr>
            <a:xfrm>
              <a:off x="3296815" y="4119463"/>
              <a:ext cx="1640311" cy="461665"/>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保険者共同研究会</a:t>
              </a:r>
              <a:r>
                <a:rPr kumimoji="1" lang="ja-JP" altLang="en-US" sz="105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への</a:t>
              </a:r>
              <a:r>
                <a:rPr kumimoji="1" lang="ja-JP" altLang="en-US" sz="12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参加呼</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びかけのみ</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204" name="図形 1563"/>
            <p:cNvCxnSpPr/>
            <p:nvPr/>
          </p:nvCxnSpPr>
          <p:spPr bwMode="auto">
            <a:xfrm rot="10800000" flipV="1">
              <a:off x="2632452" y="4415625"/>
              <a:ext cx="650666" cy="5004"/>
            </a:xfrm>
            <a:prstGeom prst="bentConnector3">
              <a:avLst>
                <a:gd name="adj1" fmla="val 50000"/>
              </a:avLst>
            </a:prstGeom>
            <a:solidFill>
              <a:sysClr val="window" lastClr="FFFFFF"/>
            </a:solidFill>
            <a:ln w="28575" cap="flat" cmpd="sng" algn="ctr">
              <a:solidFill>
                <a:srgbClr val="00B050"/>
              </a:solidFill>
              <a:prstDash val="solid"/>
              <a:round/>
              <a:headEnd type="none" w="med" len="med"/>
              <a:tailEnd type="arrow"/>
            </a:ln>
            <a:effectLst/>
          </p:spPr>
        </p:cxnSp>
      </p:grpSp>
      <p:sp>
        <p:nvSpPr>
          <p:cNvPr id="360" name="テキスト ボックス 359"/>
          <p:cNvSpPr txBox="1"/>
          <p:nvPr/>
        </p:nvSpPr>
        <p:spPr>
          <a:xfrm>
            <a:off x="794541" y="6146254"/>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2402712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市町村における支援受け入れ態勢の課題</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10" name="正方形/長方形 9"/>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広域支援を進める際の市町村側の課題</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p:nvPr/>
        </p:nvPicPr>
        <p:blipFill rotWithShape="1">
          <a:blip r:embed="rId2" cstate="print">
            <a:extLst>
              <a:ext uri="{28A0092B-C50C-407E-A947-70E740481C1C}">
                <a14:useLocalDpi xmlns:a14="http://schemas.microsoft.com/office/drawing/2010/main" val="0"/>
              </a:ext>
            </a:extLst>
          </a:blip>
          <a:srcRect l="2429" r="1735" b="2063"/>
          <a:stretch/>
        </p:blipFill>
        <p:spPr bwMode="auto">
          <a:xfrm>
            <a:off x="9848" y="1495682"/>
            <a:ext cx="6321664" cy="4464497"/>
          </a:xfrm>
          <a:prstGeom prst="rect">
            <a:avLst/>
          </a:prstGeom>
          <a:noFill/>
          <a:ln>
            <a:noFill/>
          </a:ln>
        </p:spPr>
      </p:pic>
      <p:sp>
        <p:nvSpPr>
          <p:cNvPr id="5" name="テキスト ボックス 4"/>
          <p:cNvSpPr txBox="1"/>
          <p:nvPr/>
        </p:nvSpPr>
        <p:spPr>
          <a:xfrm>
            <a:off x="6503012" y="1196752"/>
            <a:ext cx="3071200" cy="4810035"/>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小規模市町村、職員体制が小さい市町村ほど、取組の着手が遅れているのは</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や外部からの支援資源の活用が少ないというより、担当業務に</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対し、</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十分な人員配置がされていないことに起因していると思われる。アンケート結果では、３万人未満の市町村で、地域支援事業</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の職</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員数と取組の</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着手に</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有意な差が確認された</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地域包括</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ケアシステム構築</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に係る取組に関わる中核的な職員は、多種多様な関係者との信頼関係の下で業務を担当することが望ましく、一定期間の継続的な担当が不可欠。中核を担う職員は、</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年以上の期間を一か所で経験する、あるいは関連部署を年次に</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応じて約</a:t>
            </a:r>
            <a:r>
              <a:rPr lang="en-US" altLang="ja-JP" sz="1400" kern="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年かけて</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経験するといった人事</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ローテーションが</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不可欠。</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3756" y="1207651"/>
            <a:ext cx="6340197" cy="276999"/>
          </a:xfrm>
          <a:prstGeom prst="rect">
            <a:avLst/>
          </a:prstGeom>
        </p:spPr>
        <p:txBody>
          <a:bodyPr wrap="none">
            <a:spAutoFit/>
          </a:bodyPr>
          <a:lstStyle/>
          <a:p>
            <a:r>
              <a:rPr lang="ja-JP" altLang="en-US" sz="1200" kern="0">
                <a:ea typeface="HG丸ｺﾞｼｯｸM-PRO"/>
                <a:cs typeface="Cordia New"/>
              </a:rPr>
              <a:t>＜人口３万人未満の市町村における取組テーマ毎に「取組中」と回答した市町村の割合＞</a:t>
            </a:r>
          </a:p>
        </p:txBody>
      </p:sp>
      <p:sp>
        <p:nvSpPr>
          <p:cNvPr id="7" name="テキスト ボックス 6"/>
          <p:cNvSpPr txBox="1"/>
          <p:nvPr/>
        </p:nvSpPr>
        <p:spPr>
          <a:xfrm>
            <a:off x="632520" y="6106274"/>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203359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nvSpPr>
        <p:spPr bwMode="auto">
          <a:xfrm>
            <a:off x="569045" y="1387376"/>
            <a:ext cx="8830350"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a:lstStyle>
          <a:p>
            <a:pPr marL="0" lvl="1" indent="0" eaLnBrk="1" hangingPunct="1">
              <a:buClr>
                <a:srgbClr val="5A5A5A"/>
              </a:buClr>
              <a:buSzPct val="100000"/>
              <a:buNone/>
            </a:pPr>
            <a:r>
              <a:rPr lang="en-US" altLang="ja-JP" sz="1400" dirty="0" smtClean="0">
                <a:latin typeface="Meiryo UI" pitchFamily="50" charset="-128"/>
                <a:ea typeface="Meiryo UI" pitchFamily="50" charset="-128"/>
                <a:cs typeface="Meiryo UI" pitchFamily="50" charset="-128"/>
              </a:rPr>
              <a:t>6. </a:t>
            </a:r>
            <a:r>
              <a:rPr lang="ja-JP" altLang="en-US" sz="1400" dirty="0" smtClean="0">
                <a:latin typeface="Meiryo UI" pitchFamily="50" charset="-128"/>
                <a:ea typeface="Meiryo UI" pitchFamily="50" charset="-128"/>
                <a:cs typeface="Meiryo UI" pitchFamily="50" charset="-128"/>
              </a:rPr>
              <a:t>地域マネジメント　</a:t>
            </a:r>
            <a:endParaRPr lang="en-US" altLang="ja-JP" sz="1400" dirty="0" smtClean="0">
              <a:latin typeface="Meiryo UI" pitchFamily="50" charset="-128"/>
              <a:ea typeface="Meiryo UI" pitchFamily="50" charset="-128"/>
              <a:cs typeface="Meiryo UI" pitchFamily="50" charset="-128"/>
            </a:endParaRPr>
          </a:p>
          <a:p>
            <a:pPr marL="0" lvl="1" indent="0" eaLnBrk="1" hangingPunct="1">
              <a:buClr>
                <a:srgbClr val="5A5A5A"/>
              </a:buClr>
              <a:buSzPct val="100000"/>
              <a:buNone/>
            </a:pPr>
            <a:r>
              <a:rPr lang="en-US" altLang="ja-JP" dirty="0" smtClean="0">
                <a:latin typeface="Meiryo UI" pitchFamily="50" charset="-128"/>
                <a:ea typeface="Meiryo UI" pitchFamily="50" charset="-128"/>
                <a:cs typeface="Meiryo UI" pitchFamily="50" charset="-128"/>
              </a:rPr>
              <a:t>(5</a:t>
            </a:r>
            <a:r>
              <a:rPr lang="en-US" altLang="ja-JP" dirty="0">
                <a:latin typeface="Meiryo UI" pitchFamily="50" charset="-128"/>
                <a:ea typeface="Meiryo UI" pitchFamily="50" charset="-128"/>
                <a:cs typeface="Meiryo UI" pitchFamily="50" charset="-128"/>
              </a:rPr>
              <a:t>) </a:t>
            </a:r>
            <a:r>
              <a:rPr lang="ja-JP" altLang="en-US" dirty="0">
                <a:latin typeface="Meiryo UI" pitchFamily="50" charset="-128"/>
                <a:ea typeface="Meiryo UI" pitchFamily="50" charset="-128"/>
                <a:cs typeface="Meiryo UI" pitchFamily="50" charset="-128"/>
              </a:rPr>
              <a:t>市町村支援の</a:t>
            </a:r>
            <a:r>
              <a:rPr lang="ja-JP" altLang="en-US" dirty="0" smtClean="0">
                <a:latin typeface="Meiryo UI" pitchFamily="50" charset="-128"/>
                <a:ea typeface="Meiryo UI" pitchFamily="50" charset="-128"/>
                <a:cs typeface="Meiryo UI" pitchFamily="50" charset="-128"/>
              </a:rPr>
              <a:t>あり方 </a:t>
            </a:r>
            <a:r>
              <a:rPr lang="en-US" altLang="ja-JP"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アドバイザー等の派遣</a:t>
            </a:r>
            <a:r>
              <a:rPr lang="en-US" altLang="ja-JP" dirty="0" smtClean="0">
                <a:latin typeface="Meiryo UI" pitchFamily="50" charset="-128"/>
                <a:ea typeface="Meiryo UI" pitchFamily="50" charset="-128"/>
                <a:cs typeface="Meiryo UI" pitchFamily="50" charset="-128"/>
              </a:rPr>
              <a:t>】</a:t>
            </a:r>
            <a:endParaRPr lang="en-US" altLang="ja-JP" dirty="0">
              <a:latin typeface="Meiryo UI" pitchFamily="50" charset="-128"/>
              <a:ea typeface="Meiryo UI" pitchFamily="50" charset="-128"/>
              <a:cs typeface="Meiryo UI" pitchFamily="50" charset="-128"/>
            </a:endParaRPr>
          </a:p>
          <a:p>
            <a:pPr marL="268288" lvl="1" indent="-268288" eaLnBrk="1" hangingPunct="1">
              <a:lnSpc>
                <a:spcPct val="100000"/>
              </a:lnSpc>
              <a:buClr>
                <a:srgbClr val="5A5A5A"/>
              </a:buClr>
              <a:buSzPct val="100000"/>
              <a:buFont typeface="Meiryo UI" pitchFamily="50" charset="-128"/>
              <a:buChar char="○"/>
            </a:pPr>
            <a:r>
              <a:rPr lang="ja-JP" altLang="en-US" dirty="0">
                <a:latin typeface="Meiryo UI" pitchFamily="50" charset="-128"/>
                <a:ea typeface="Meiryo UI" pitchFamily="50" charset="-128"/>
                <a:cs typeface="Meiryo UI" pitchFamily="50" charset="-128"/>
              </a:rPr>
              <a:t>職員数が少なく、複数の事業を一人で担当している市町村は、取組の検討や設計等を</a:t>
            </a:r>
            <a:r>
              <a:rPr lang="ja-JP" altLang="en-US" dirty="0" smtClean="0">
                <a:latin typeface="Meiryo UI" pitchFamily="50" charset="-128"/>
                <a:ea typeface="Meiryo UI" pitchFamily="50" charset="-128"/>
                <a:cs typeface="Meiryo UI" pitchFamily="50" charset="-128"/>
              </a:rPr>
              <a:t>一人で</a:t>
            </a:r>
            <a:r>
              <a:rPr lang="ja-JP" altLang="en-US" dirty="0">
                <a:latin typeface="Meiryo UI" pitchFamily="50" charset="-128"/>
                <a:ea typeface="Meiryo UI" pitchFamily="50" charset="-128"/>
                <a:cs typeface="Meiryo UI" pitchFamily="50" charset="-128"/>
              </a:rPr>
              <a:t>抱え込まざるをえない場合もあり、同僚や関係者と十分な検討を行う時間もなく、</a:t>
            </a:r>
            <a:r>
              <a:rPr lang="ja-JP" altLang="en-US" dirty="0" smtClean="0">
                <a:latin typeface="Meiryo UI" pitchFamily="50" charset="-128"/>
                <a:ea typeface="Meiryo UI" pitchFamily="50" charset="-128"/>
                <a:cs typeface="Meiryo UI" pitchFamily="50" charset="-128"/>
              </a:rPr>
              <a:t>近隣市町村</a:t>
            </a:r>
            <a:r>
              <a:rPr lang="ja-JP" altLang="en-US" dirty="0">
                <a:latin typeface="Meiryo UI" pitchFamily="50" charset="-128"/>
                <a:ea typeface="Meiryo UI" pitchFamily="50" charset="-128"/>
                <a:cs typeface="Meiryo UI" pitchFamily="50" charset="-128"/>
              </a:rPr>
              <a:t>の状況を横目でみながら、とりあえず事業を遂行するといった形になりがちである</a:t>
            </a:r>
            <a:r>
              <a:rPr lang="ja-JP" altLang="en-US" dirty="0" smtClean="0">
                <a:latin typeface="Meiryo UI" pitchFamily="50" charset="-128"/>
                <a:ea typeface="Meiryo UI" pitchFamily="50" charset="-128"/>
                <a:cs typeface="Meiryo UI" pitchFamily="50" charset="-128"/>
              </a:rPr>
              <a:t>。こう</a:t>
            </a:r>
            <a:r>
              <a:rPr lang="ja-JP" altLang="en-US" dirty="0">
                <a:latin typeface="Meiryo UI" pitchFamily="50" charset="-128"/>
                <a:ea typeface="Meiryo UI" pitchFamily="50" charset="-128"/>
                <a:cs typeface="Meiryo UI" pitchFamily="50" charset="-128"/>
              </a:rPr>
              <a:t>した職員数が限定的な市町村に対しては、都道府県や地方厚生局・支局が施策に</a:t>
            </a:r>
            <a:r>
              <a:rPr lang="ja-JP" altLang="en-US" dirty="0" smtClean="0">
                <a:latin typeface="Meiryo UI" pitchFamily="50" charset="-128"/>
                <a:ea typeface="Meiryo UI" pitchFamily="50" charset="-128"/>
                <a:cs typeface="Meiryo UI" pitchFamily="50" charset="-128"/>
              </a:rPr>
              <a:t>関する</a:t>
            </a:r>
            <a:r>
              <a:rPr lang="ja-JP" altLang="en-US" dirty="0">
                <a:latin typeface="Meiryo UI" pitchFamily="50" charset="-128"/>
                <a:ea typeface="Meiryo UI" pitchFamily="50" charset="-128"/>
                <a:cs typeface="Meiryo UI" pitchFamily="50" charset="-128"/>
              </a:rPr>
              <a:t>協議の相手として参加することで、市町村側が考え方などを整理する機会になると</a:t>
            </a:r>
            <a:r>
              <a:rPr lang="ja-JP" altLang="en-US" dirty="0" smtClean="0">
                <a:latin typeface="Meiryo UI" pitchFamily="50" charset="-128"/>
                <a:ea typeface="Meiryo UI" pitchFamily="50" charset="-128"/>
                <a:cs typeface="Meiryo UI" pitchFamily="50" charset="-128"/>
              </a:rPr>
              <a:t>思われる。</a:t>
            </a:r>
            <a:endParaRPr lang="en-US" altLang="ja-JP" dirty="0" smtClean="0">
              <a:latin typeface="Meiryo UI" pitchFamily="50" charset="-128"/>
              <a:ea typeface="Meiryo UI" pitchFamily="50" charset="-128"/>
              <a:cs typeface="Meiryo UI" pitchFamily="50" charset="-128"/>
            </a:endParaRPr>
          </a:p>
          <a:p>
            <a:pPr marL="268288" lvl="1" indent="-268288" eaLnBrk="1" hangingPunct="1">
              <a:lnSpc>
                <a:spcPct val="100000"/>
              </a:lnSpc>
              <a:buClr>
                <a:srgbClr val="5A5A5A"/>
              </a:buClr>
              <a:buSzPct val="100000"/>
              <a:buFont typeface="Meiryo UI" pitchFamily="50" charset="-128"/>
              <a:buChar char="○"/>
            </a:pPr>
            <a:r>
              <a:rPr lang="ja-JP" altLang="en-US" dirty="0">
                <a:latin typeface="Meiryo UI" pitchFamily="50" charset="-128"/>
                <a:ea typeface="Meiryo UI" pitchFamily="50" charset="-128"/>
                <a:cs typeface="Meiryo UI" pitchFamily="50" charset="-128"/>
              </a:rPr>
              <a:t>近隣市町村その意見交換などについても、一対一よりは、複数の市町村が一堂に会する</a:t>
            </a:r>
            <a:r>
              <a:rPr lang="ja-JP" altLang="en-US" dirty="0" smtClean="0">
                <a:latin typeface="Meiryo UI" pitchFamily="50" charset="-128"/>
                <a:ea typeface="Meiryo UI" pitchFamily="50" charset="-128"/>
                <a:cs typeface="Meiryo UI" pitchFamily="50" charset="-128"/>
              </a:rPr>
              <a:t>機会</a:t>
            </a:r>
            <a:r>
              <a:rPr lang="ja-JP" altLang="en-US" dirty="0">
                <a:latin typeface="Meiryo UI" pitchFamily="50" charset="-128"/>
                <a:ea typeface="Meiryo UI" pitchFamily="50" charset="-128"/>
                <a:cs typeface="Meiryo UI" pitchFamily="50" charset="-128"/>
              </a:rPr>
              <a:t>を設けるほうが効果的であろう。また、</a:t>
            </a:r>
            <a:r>
              <a:rPr lang="ja-JP" altLang="en-US" u="sng" dirty="0">
                <a:latin typeface="Meiryo UI" pitchFamily="50" charset="-128"/>
                <a:ea typeface="Meiryo UI" pitchFamily="50" charset="-128"/>
                <a:cs typeface="Meiryo UI" pitchFamily="50" charset="-128"/>
              </a:rPr>
              <a:t>多くの知識や経験を要する事業を効果的・</a:t>
            </a:r>
            <a:r>
              <a:rPr lang="ja-JP" altLang="en-US" u="sng" dirty="0" smtClean="0">
                <a:latin typeface="Meiryo UI" pitchFamily="50" charset="-128"/>
                <a:ea typeface="Meiryo UI" pitchFamily="50" charset="-128"/>
                <a:cs typeface="Meiryo UI" pitchFamily="50" charset="-128"/>
              </a:rPr>
              <a:t>効率的</a:t>
            </a:r>
            <a:r>
              <a:rPr lang="ja-JP" altLang="en-US" u="sng" dirty="0">
                <a:latin typeface="Meiryo UI" pitchFamily="50" charset="-128"/>
                <a:ea typeface="Meiryo UI" pitchFamily="50" charset="-128"/>
                <a:cs typeface="Meiryo UI" pitchFamily="50" charset="-128"/>
              </a:rPr>
              <a:t>に展開していくためには、市町村の枠を越えて広域的に支援できるアドバイザー制度</a:t>
            </a:r>
            <a:r>
              <a:rPr lang="ja-JP" altLang="en-US" u="sng" dirty="0" smtClean="0">
                <a:latin typeface="Meiryo UI" pitchFamily="50" charset="-128"/>
                <a:ea typeface="Meiryo UI" pitchFamily="50" charset="-128"/>
                <a:cs typeface="Meiryo UI" pitchFamily="50" charset="-128"/>
              </a:rPr>
              <a:t>等を</a:t>
            </a:r>
            <a:r>
              <a:rPr lang="ja-JP" altLang="en-US" u="sng" dirty="0">
                <a:latin typeface="Meiryo UI" pitchFamily="50" charset="-128"/>
                <a:ea typeface="Meiryo UI" pitchFamily="50" charset="-128"/>
                <a:cs typeface="Meiryo UI" pitchFamily="50" charset="-128"/>
              </a:rPr>
              <a:t>検討する必要もあるだろう</a:t>
            </a:r>
            <a:r>
              <a:rPr lang="ja-JP" altLang="en-US" dirty="0" smtClean="0">
                <a:latin typeface="Meiryo UI" pitchFamily="50" charset="-128"/>
                <a:ea typeface="Meiryo UI" pitchFamily="50" charset="-128"/>
                <a:cs typeface="Meiryo UI" pitchFamily="50" charset="-128"/>
              </a:rPr>
              <a:t>。</a:t>
            </a:r>
            <a:endParaRPr lang="en-US" altLang="ja-JP" dirty="0" smtClean="0">
              <a:latin typeface="Meiryo UI" pitchFamily="50" charset="-128"/>
              <a:ea typeface="Meiryo UI" pitchFamily="50" charset="-128"/>
              <a:cs typeface="Meiryo UI" pitchFamily="50" charset="-128"/>
            </a:endParaRPr>
          </a:p>
        </p:txBody>
      </p:sp>
      <p:sp>
        <p:nvSpPr>
          <p:cNvPr id="15" name="正方形/長方形 14"/>
          <p:cNvSpPr/>
          <p:nvPr/>
        </p:nvSpPr>
        <p:spPr bwMode="auto">
          <a:xfrm>
            <a:off x="408992" y="1199493"/>
            <a:ext cx="9144000" cy="2160000"/>
          </a:xfrm>
          <a:prstGeom prst="rect">
            <a:avLst/>
          </a:prstGeom>
          <a:noFill/>
          <a:ln w="19050" cap="flat" cmpd="sng" algn="ctr">
            <a:solidFill>
              <a:schemeClr val="bg2">
                <a:lumMod val="40000"/>
                <a:lumOff val="60000"/>
              </a:schemeClr>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kumimoji="0" lang="ja-JP" altLang="en-US" sz="1000" kern="0" dirty="0">
              <a:solidFill>
                <a:srgbClr val="000000"/>
              </a:solidFill>
            </a:endParaRPr>
          </a:p>
        </p:txBody>
      </p:sp>
      <p:sp>
        <p:nvSpPr>
          <p:cNvPr id="11" name="テキスト ボックス 10"/>
          <p:cNvSpPr txBox="1"/>
          <p:nvPr/>
        </p:nvSpPr>
        <p:spPr>
          <a:xfrm>
            <a:off x="478719" y="989236"/>
            <a:ext cx="5511445" cy="388191"/>
          </a:xfrm>
          <a:prstGeom prst="roundRect">
            <a:avLst/>
          </a:prstGeom>
          <a:solidFill>
            <a:schemeClr val="bg2">
              <a:lumMod val="20000"/>
              <a:lumOff val="80000"/>
            </a:schemeClr>
          </a:solidFill>
        </p:spPr>
        <p:txBody>
          <a:bodyPr wrap="none" rtlCol="0">
            <a:spAutoFit/>
          </a:bodyPr>
          <a:lstStyle/>
          <a:p>
            <a:pPr lvl="0" fontAlgn="base">
              <a:lnSpc>
                <a:spcPct val="120000"/>
              </a:lnSpc>
              <a:spcBef>
                <a:spcPct val="50000"/>
              </a:spcBef>
              <a:spcAft>
                <a:spcPct val="0"/>
              </a:spcAft>
              <a:buClr>
                <a:srgbClr val="5A5A5A"/>
              </a:buClr>
            </a:pPr>
            <a:r>
              <a:rPr kumimoji="0" lang="ja-JP" altLang="en-US" sz="1400" kern="0" dirty="0" smtClean="0">
                <a:solidFill>
                  <a:srgbClr val="000000"/>
                </a:solidFill>
                <a:latin typeface="Meiryo UI" pitchFamily="50" charset="-128"/>
                <a:ea typeface="Meiryo UI" pitchFamily="50" charset="-128"/>
                <a:cs typeface="Meiryo UI" pitchFamily="50" charset="-128"/>
              </a:rPr>
              <a:t>「＜</a:t>
            </a:r>
            <a:r>
              <a:rPr kumimoji="0" lang="ja-JP" altLang="en-US" sz="1400" kern="0" smtClean="0">
                <a:solidFill>
                  <a:srgbClr val="000000"/>
                </a:solidFill>
                <a:latin typeface="Meiryo UI" pitchFamily="50" charset="-128"/>
                <a:ea typeface="Meiryo UI" pitchFamily="50" charset="-128"/>
                <a:cs typeface="Meiryo UI" pitchFamily="50" charset="-128"/>
              </a:rPr>
              <a:t>平成</a:t>
            </a:r>
            <a:r>
              <a:rPr kumimoji="0" lang="en-US" altLang="ja-JP" sz="1400" kern="0" smtClean="0">
                <a:solidFill>
                  <a:srgbClr val="000000"/>
                </a:solidFill>
                <a:latin typeface="Meiryo UI" pitchFamily="50" charset="-128"/>
                <a:ea typeface="Meiryo UI" pitchFamily="50" charset="-128"/>
                <a:cs typeface="Meiryo UI" pitchFamily="50" charset="-128"/>
              </a:rPr>
              <a:t>28</a:t>
            </a:r>
            <a:r>
              <a:rPr kumimoji="0" lang="ja-JP" altLang="en-US" sz="1400" kern="0" smtClean="0">
                <a:solidFill>
                  <a:srgbClr val="000000"/>
                </a:solidFill>
                <a:latin typeface="Meiryo UI" pitchFamily="50" charset="-128"/>
                <a:ea typeface="Meiryo UI" pitchFamily="50" charset="-128"/>
                <a:cs typeface="Meiryo UI" pitchFamily="50" charset="-128"/>
              </a:rPr>
              <a:t>年度</a:t>
            </a:r>
            <a:r>
              <a:rPr kumimoji="0" lang="ja-JP" altLang="en-US" sz="1400" kern="0" dirty="0" smtClean="0">
                <a:solidFill>
                  <a:srgbClr val="000000"/>
                </a:solidFill>
                <a:latin typeface="Meiryo UI" pitchFamily="50" charset="-128"/>
                <a:ea typeface="Meiryo UI" pitchFamily="50" charset="-128"/>
                <a:cs typeface="Meiryo UI" pitchFamily="50" charset="-128"/>
              </a:rPr>
              <a:t>　地域</a:t>
            </a:r>
            <a:r>
              <a:rPr kumimoji="0" lang="ja-JP" altLang="en-US" sz="1400" kern="0" dirty="0">
                <a:solidFill>
                  <a:srgbClr val="000000"/>
                </a:solidFill>
                <a:latin typeface="Meiryo UI" pitchFamily="50" charset="-128"/>
                <a:ea typeface="Meiryo UI" pitchFamily="50" charset="-128"/>
                <a:cs typeface="Meiryo UI" pitchFamily="50" charset="-128"/>
              </a:rPr>
              <a:t>包括ケア</a:t>
            </a:r>
            <a:r>
              <a:rPr kumimoji="0" lang="ja-JP" altLang="en-US" sz="1400" kern="0">
                <a:solidFill>
                  <a:srgbClr val="000000"/>
                </a:solidFill>
                <a:latin typeface="Meiryo UI" pitchFamily="50" charset="-128"/>
                <a:ea typeface="Meiryo UI" pitchFamily="50" charset="-128"/>
                <a:cs typeface="Meiryo UI" pitchFamily="50" charset="-128"/>
              </a:rPr>
              <a:t>研究会</a:t>
            </a:r>
            <a:r>
              <a:rPr kumimoji="0" lang="ja-JP" altLang="en-US" sz="1400" kern="0" smtClean="0">
                <a:solidFill>
                  <a:srgbClr val="000000"/>
                </a:solidFill>
                <a:latin typeface="Meiryo UI" pitchFamily="50" charset="-128"/>
                <a:ea typeface="Meiryo UI" pitchFamily="50" charset="-128"/>
                <a:cs typeface="Meiryo UI" pitchFamily="50" charset="-128"/>
              </a:rPr>
              <a:t>＞</a:t>
            </a:r>
            <a:r>
              <a:rPr kumimoji="0" lang="en-US" altLang="ja-JP" sz="1400" kern="0">
                <a:solidFill>
                  <a:srgbClr val="000000"/>
                </a:solidFill>
                <a:latin typeface="Meiryo UI" pitchFamily="50" charset="-128"/>
                <a:ea typeface="Meiryo UI" pitchFamily="50" charset="-128"/>
                <a:cs typeface="Meiryo UI" pitchFamily="50" charset="-128"/>
              </a:rPr>
              <a:t>2040 </a:t>
            </a:r>
            <a:r>
              <a:rPr kumimoji="0" lang="ja-JP" altLang="en-US" sz="1400" kern="0">
                <a:solidFill>
                  <a:srgbClr val="000000"/>
                </a:solidFill>
                <a:latin typeface="Meiryo UI" pitchFamily="50" charset="-128"/>
                <a:ea typeface="Meiryo UI" pitchFamily="50" charset="-128"/>
                <a:cs typeface="Meiryo UI" pitchFamily="50" charset="-128"/>
              </a:rPr>
              <a:t>年に向けた挑戦」</a:t>
            </a:r>
            <a:r>
              <a:rPr kumimoji="0" lang="ja-JP" altLang="en-US" sz="1400" kern="0" dirty="0">
                <a:solidFill>
                  <a:srgbClr val="000000"/>
                </a:solidFill>
                <a:latin typeface="Meiryo UI" pitchFamily="50" charset="-128"/>
                <a:ea typeface="Meiryo UI" pitchFamily="50" charset="-128"/>
                <a:cs typeface="Meiryo UI" pitchFamily="50" charset="-128"/>
              </a:rPr>
              <a:t>（</a:t>
            </a:r>
            <a:r>
              <a:rPr kumimoji="0" lang="ja-JP" altLang="en-US" sz="14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抄）</a:t>
            </a:r>
            <a:endParaRPr kumimoji="0" lang="en-US" altLang="ja-JP" sz="1400" b="0" i="0" u="none" strike="noStrike" kern="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endParaRPr>
          </a:p>
        </p:txBody>
      </p:sp>
      <p:sp>
        <p:nvSpPr>
          <p:cNvPr id="17" name="テキスト ボックス 16"/>
          <p:cNvSpPr txBox="1"/>
          <p:nvPr/>
        </p:nvSpPr>
        <p:spPr>
          <a:xfrm>
            <a:off x="354013" y="3365500"/>
            <a:ext cx="6246692" cy="338554"/>
          </a:xfrm>
          <a:prstGeom prst="rect">
            <a:avLst/>
          </a:prstGeom>
          <a:no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リサーチ＆コンサルティング株式会社</a:t>
            </a:r>
            <a:r>
              <a:rPr lang="ja-JP" altLang="en-US" sz="800" dirty="0"/>
              <a:t>「＜地域包括ケア</a:t>
            </a:r>
            <a:r>
              <a:rPr lang="ja-JP" altLang="en-US" sz="800"/>
              <a:t>研究会</a:t>
            </a:r>
            <a:r>
              <a:rPr lang="ja-JP" altLang="en-US" sz="800" smtClean="0"/>
              <a:t>＞</a:t>
            </a:r>
            <a:r>
              <a:rPr lang="en-US" altLang="ja-JP" sz="800"/>
              <a:t>2040 </a:t>
            </a:r>
            <a:r>
              <a:rPr lang="ja-JP" altLang="en-US" sz="800"/>
              <a:t>年に向けた挑戦」</a:t>
            </a:r>
            <a:r>
              <a:rPr kumimoji="1" lang="ja-JP" altLang="en-US" sz="800" dirty="0" smtClean="0"/>
              <a:t>　</a:t>
            </a:r>
            <a:endParaRPr kumimoji="1" lang="en-US" altLang="ja-JP" sz="800" dirty="0" smtClean="0"/>
          </a:p>
          <a:p>
            <a:r>
              <a:rPr lang="ja-JP" altLang="en-US" sz="800" dirty="0"/>
              <a:t>　</a:t>
            </a:r>
            <a:r>
              <a:rPr kumimoji="1" lang="ja-JP" altLang="en-US" sz="800" dirty="0" smtClean="0"/>
              <a:t>　　</a:t>
            </a:r>
            <a:r>
              <a:rPr lang="ja-JP" altLang="en-US" sz="800" dirty="0"/>
              <a:t>（地域包括ケアシステム構築に向けた制度及びサービスのあり方に関する研究事業）、</a:t>
            </a:r>
            <a:r>
              <a:rPr lang="ja-JP" altLang="en-US" sz="800"/>
              <a:t>平成</a:t>
            </a:r>
            <a:r>
              <a:rPr lang="en-US" altLang="ja-JP" sz="800" smtClean="0"/>
              <a:t>28</a:t>
            </a:r>
            <a:r>
              <a:rPr lang="ja-JP" altLang="en-US" sz="800" smtClean="0"/>
              <a:t>年度</a:t>
            </a:r>
            <a:r>
              <a:rPr lang="ja-JP" altLang="en-US" sz="800" dirty="0"/>
              <a:t>厚生労働省老人保健健康増進等事業</a:t>
            </a:r>
            <a:endParaRPr kumimoji="1" lang="ja-JP" altLang="en-US" sz="800" dirty="0"/>
          </a:p>
        </p:txBody>
      </p:sp>
      <p:sp>
        <p:nvSpPr>
          <p:cNvPr id="9" name="Rectangle 2"/>
          <p:cNvSpPr txBox="1">
            <a:spLocks noChangeArrowheads="1"/>
          </p:cNvSpPr>
          <p:nvPr/>
        </p:nvSpPr>
        <p:spPr>
          <a:xfrm>
            <a:off x="406402" y="5623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広域支援の必要性の背景</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7" name="Rectangle 3"/>
          <p:cNvSpPr>
            <a:spLocks noGrp="1" noChangeArrowheads="1"/>
          </p:cNvSpPr>
          <p:nvPr/>
        </p:nvSpPr>
        <p:spPr bwMode="auto">
          <a:xfrm>
            <a:off x="569045" y="4237980"/>
            <a:ext cx="8830350" cy="17912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a:lstStyle>
          <a:p>
            <a:pPr marL="0" lvl="1" indent="0" eaLnBrk="1" hangingPunct="1">
              <a:buClr>
                <a:srgbClr val="5A5A5A"/>
              </a:buClr>
              <a:buSzPct val="100000"/>
              <a:buNone/>
            </a:pPr>
            <a:r>
              <a:rPr lang="en-US" altLang="ja-JP" sz="1400" dirty="0" smtClean="0">
                <a:latin typeface="Meiryo UI" pitchFamily="50" charset="-128"/>
                <a:ea typeface="Meiryo UI" pitchFamily="50" charset="-128"/>
                <a:cs typeface="Meiryo UI" pitchFamily="50" charset="-128"/>
              </a:rPr>
              <a:t>3. </a:t>
            </a:r>
            <a:r>
              <a:rPr lang="ja-JP" altLang="en-US" sz="1400" dirty="0" smtClean="0">
                <a:latin typeface="Meiryo UI" pitchFamily="50" charset="-128"/>
                <a:ea typeface="Meiryo UI" pitchFamily="50" charset="-128"/>
                <a:cs typeface="Meiryo UI" pitchFamily="50" charset="-128"/>
              </a:rPr>
              <a:t>市町村</a:t>
            </a:r>
            <a:r>
              <a:rPr lang="ja-JP" altLang="en-US" sz="1400" dirty="0">
                <a:latin typeface="Meiryo UI" pitchFamily="50" charset="-128"/>
                <a:ea typeface="Meiryo UI" pitchFamily="50" charset="-128"/>
                <a:cs typeface="Meiryo UI" pitchFamily="50" charset="-128"/>
              </a:rPr>
              <a:t>支援を推進するための今後の検討</a:t>
            </a:r>
            <a:r>
              <a:rPr lang="ja-JP" altLang="en-US" sz="1400" dirty="0" smtClean="0">
                <a:latin typeface="Meiryo UI" pitchFamily="50" charset="-128"/>
                <a:ea typeface="Meiryo UI" pitchFamily="50" charset="-128"/>
                <a:cs typeface="Meiryo UI" pitchFamily="50" charset="-128"/>
              </a:rPr>
              <a:t>事項</a:t>
            </a:r>
            <a:endParaRPr lang="en-US" altLang="ja-JP" sz="1400" dirty="0" smtClean="0">
              <a:latin typeface="Meiryo UI" pitchFamily="50" charset="-128"/>
              <a:ea typeface="Meiryo UI" pitchFamily="50" charset="-128"/>
              <a:cs typeface="Meiryo UI" pitchFamily="50" charset="-128"/>
            </a:endParaRPr>
          </a:p>
          <a:p>
            <a:pPr marL="0" lvl="1" indent="0" eaLnBrk="1" hangingPunct="1">
              <a:buClr>
                <a:srgbClr val="5A5A5A"/>
              </a:buClr>
              <a:buSzPct val="100000"/>
              <a:buNone/>
            </a:pPr>
            <a:r>
              <a:rPr lang="en-US" altLang="ja-JP" dirty="0" smtClean="0">
                <a:latin typeface="Meiryo UI" pitchFamily="50" charset="-128"/>
                <a:ea typeface="Meiryo UI" pitchFamily="50" charset="-128"/>
                <a:cs typeface="Meiryo UI" pitchFamily="50" charset="-128"/>
              </a:rPr>
              <a:t>(2)</a:t>
            </a:r>
            <a:r>
              <a:rPr lang="ja-JP" altLang="en-US" dirty="0" smtClean="0">
                <a:latin typeface="Meiryo UI" pitchFamily="50" charset="-128"/>
                <a:ea typeface="Meiryo UI" pitchFamily="50" charset="-128"/>
                <a:cs typeface="Meiryo UI" pitchFamily="50" charset="-128"/>
              </a:rPr>
              <a:t>　国</a:t>
            </a:r>
            <a:r>
              <a:rPr lang="ja-JP" altLang="en-US" dirty="0">
                <a:latin typeface="Meiryo UI" pitchFamily="50" charset="-128"/>
                <a:ea typeface="Meiryo UI" pitchFamily="50" charset="-128"/>
                <a:cs typeface="Meiryo UI" pitchFamily="50" charset="-128"/>
              </a:rPr>
              <a:t>が中心となって都道府県を支援すべき</a:t>
            </a:r>
            <a:r>
              <a:rPr lang="ja-JP" altLang="en-US" dirty="0" smtClean="0">
                <a:latin typeface="Meiryo UI" pitchFamily="50" charset="-128"/>
                <a:ea typeface="Meiryo UI" pitchFamily="50" charset="-128"/>
                <a:cs typeface="Meiryo UI" pitchFamily="50" charset="-128"/>
              </a:rPr>
              <a:t>事項</a:t>
            </a:r>
            <a:endParaRPr lang="en-US" altLang="ja-JP" dirty="0" smtClean="0">
              <a:latin typeface="Meiryo UI" pitchFamily="50" charset="-128"/>
              <a:ea typeface="Meiryo UI" pitchFamily="50" charset="-128"/>
              <a:cs typeface="Meiryo UI" pitchFamily="50" charset="-128"/>
            </a:endParaRPr>
          </a:p>
          <a:p>
            <a:pPr marL="0" lvl="1" indent="0" eaLnBrk="1" hangingPunct="1">
              <a:buClr>
                <a:srgbClr val="5A5A5A"/>
              </a:buClr>
              <a:buSzPct val="100000"/>
              <a:buNone/>
            </a:pPr>
            <a:r>
              <a:rPr lang="ja-JP" altLang="en-US" dirty="0" smtClean="0">
                <a:latin typeface="Meiryo UI" pitchFamily="50" charset="-128"/>
                <a:ea typeface="Meiryo UI" pitchFamily="50" charset="-128"/>
                <a:cs typeface="Meiryo UI" pitchFamily="50" charset="-128"/>
              </a:rPr>
              <a:t> ①</a:t>
            </a:r>
            <a:r>
              <a:rPr lang="ja-JP" altLang="en-US" dirty="0">
                <a:latin typeface="Meiryo UI" pitchFamily="50" charset="-128"/>
                <a:ea typeface="Meiryo UI" pitchFamily="50" charset="-128"/>
                <a:cs typeface="Meiryo UI" pitchFamily="50" charset="-128"/>
              </a:rPr>
              <a:t>アドバイザーの発掘とネットワーク化</a:t>
            </a:r>
            <a:endParaRPr lang="en-US" altLang="ja-JP" u="sng" dirty="0" smtClean="0">
              <a:latin typeface="Meiryo UI" pitchFamily="50" charset="-128"/>
              <a:ea typeface="Meiryo UI" pitchFamily="50" charset="-128"/>
              <a:cs typeface="Meiryo UI" pitchFamily="50" charset="-128"/>
            </a:endParaRPr>
          </a:p>
          <a:p>
            <a:pPr marL="268288" lvl="1" indent="-268288" eaLnBrk="1" hangingPunct="1">
              <a:lnSpc>
                <a:spcPct val="100000"/>
              </a:lnSpc>
              <a:buClr>
                <a:srgbClr val="5A5A5A"/>
              </a:buClr>
              <a:buSzPct val="100000"/>
              <a:buFont typeface="Meiryo UI" pitchFamily="50" charset="-128"/>
              <a:buChar char="○"/>
            </a:pPr>
            <a:r>
              <a:rPr lang="ja-JP" altLang="en-US" smtClean="0">
                <a:latin typeface="Meiryo UI" pitchFamily="50" charset="-128"/>
                <a:ea typeface="Meiryo UI" pitchFamily="50" charset="-128"/>
                <a:cs typeface="Meiryo UI" pitchFamily="50" charset="-128"/>
              </a:rPr>
              <a:t>こう</a:t>
            </a:r>
            <a:r>
              <a:rPr lang="ja-JP" altLang="en-US" dirty="0">
                <a:latin typeface="Meiryo UI" pitchFamily="50" charset="-128"/>
                <a:ea typeface="Meiryo UI" pitchFamily="50" charset="-128"/>
                <a:cs typeface="Meiryo UI" pitchFamily="50" charset="-128"/>
              </a:rPr>
              <a:t>した外部人材の活用によるアドバイザーの派遣は、支援対象となる市町村職員だけで</a:t>
            </a:r>
            <a:r>
              <a:rPr lang="ja-JP" altLang="en-US" dirty="0" smtClean="0">
                <a:latin typeface="Meiryo UI" pitchFamily="50" charset="-128"/>
                <a:ea typeface="Meiryo UI" pitchFamily="50" charset="-128"/>
                <a:cs typeface="Meiryo UI" pitchFamily="50" charset="-128"/>
              </a:rPr>
              <a:t>なく</a:t>
            </a:r>
            <a:r>
              <a:rPr lang="ja-JP" altLang="en-US" dirty="0">
                <a:latin typeface="Meiryo UI" pitchFamily="50" charset="-128"/>
                <a:ea typeface="Meiryo UI" pitchFamily="50" charset="-128"/>
                <a:cs typeface="Meiryo UI" pitchFamily="50" charset="-128"/>
              </a:rPr>
              <a:t>、協働する都道府県職員のレベルアップに資するだろう。厚生労働省が実施する既存の</a:t>
            </a:r>
            <a:r>
              <a:rPr lang="ja-JP" altLang="en-US" dirty="0" smtClean="0">
                <a:latin typeface="Meiryo UI" pitchFamily="50" charset="-128"/>
                <a:ea typeface="Meiryo UI" pitchFamily="50" charset="-128"/>
                <a:cs typeface="Meiryo UI" pitchFamily="50" charset="-128"/>
              </a:rPr>
              <a:t>アドバイザー</a:t>
            </a:r>
            <a:r>
              <a:rPr lang="ja-JP" altLang="en-US" dirty="0">
                <a:latin typeface="Meiryo UI" pitchFamily="50" charset="-128"/>
                <a:ea typeface="Meiryo UI" pitchFamily="50" charset="-128"/>
                <a:cs typeface="Meiryo UI" pitchFamily="50" charset="-128"/>
              </a:rPr>
              <a:t>派遣制度は、一般に分野別、事業単位で登録されているが、</a:t>
            </a:r>
            <a:r>
              <a:rPr lang="ja-JP" altLang="en-US" u="sng" dirty="0">
                <a:latin typeface="Meiryo UI" pitchFamily="50" charset="-128"/>
                <a:ea typeface="Meiryo UI" pitchFamily="50" charset="-128"/>
                <a:cs typeface="Meiryo UI" pitchFamily="50" charset="-128"/>
              </a:rPr>
              <a:t>地域包括</a:t>
            </a:r>
            <a:r>
              <a:rPr lang="ja-JP" altLang="en-US" u="sng" dirty="0" smtClean="0">
                <a:latin typeface="Meiryo UI" pitchFamily="50" charset="-128"/>
                <a:ea typeface="Meiryo UI" pitchFamily="50" charset="-128"/>
                <a:cs typeface="Meiryo UI" pitchFamily="50" charset="-128"/>
              </a:rPr>
              <a:t>ケアシステム</a:t>
            </a:r>
            <a:r>
              <a:rPr lang="ja-JP" altLang="en-US" u="sng" dirty="0">
                <a:latin typeface="Meiryo UI" pitchFamily="50" charset="-128"/>
                <a:ea typeface="Meiryo UI" pitchFamily="50" charset="-128"/>
                <a:cs typeface="Meiryo UI" pitchFamily="50" charset="-128"/>
              </a:rPr>
              <a:t>の構築の推進を加速化させるため、より幅広い分野やテーマでアドバイザーの情報を</a:t>
            </a:r>
            <a:r>
              <a:rPr lang="ja-JP" altLang="en-US" u="sng" dirty="0" smtClean="0">
                <a:latin typeface="Meiryo UI" pitchFamily="50" charset="-128"/>
                <a:ea typeface="Meiryo UI" pitchFamily="50" charset="-128"/>
                <a:cs typeface="Meiryo UI" pitchFamily="50" charset="-128"/>
              </a:rPr>
              <a:t>共有する</a:t>
            </a:r>
            <a:r>
              <a:rPr lang="ja-JP" altLang="en-US" u="sng" dirty="0">
                <a:latin typeface="Meiryo UI" pitchFamily="50" charset="-128"/>
                <a:ea typeface="Meiryo UI" pitchFamily="50" charset="-128"/>
                <a:cs typeface="Meiryo UI" pitchFamily="50" charset="-128"/>
              </a:rPr>
              <a:t>とともに、アドバイザーの派遣の仕組みを分野横断的に構築すべき</a:t>
            </a:r>
            <a:r>
              <a:rPr lang="ja-JP" altLang="en-US" dirty="0">
                <a:latin typeface="Meiryo UI" pitchFamily="50" charset="-128"/>
                <a:ea typeface="Meiryo UI" pitchFamily="50" charset="-128"/>
                <a:cs typeface="Meiryo UI" pitchFamily="50" charset="-128"/>
              </a:rPr>
              <a:t>である。その際、</a:t>
            </a:r>
            <a:r>
              <a:rPr lang="ja-JP" altLang="en-US" u="sng" dirty="0" smtClean="0">
                <a:latin typeface="Meiryo UI" pitchFamily="50" charset="-128"/>
                <a:ea typeface="Meiryo UI" pitchFamily="50" charset="-128"/>
                <a:cs typeface="Meiryo UI" pitchFamily="50" charset="-128"/>
              </a:rPr>
              <a:t>全国的</a:t>
            </a:r>
            <a:r>
              <a:rPr lang="ja-JP" altLang="en-US" u="sng" dirty="0">
                <a:latin typeface="Meiryo UI" pitchFamily="50" charset="-128"/>
                <a:ea typeface="Meiryo UI" pitchFamily="50" charset="-128"/>
                <a:cs typeface="Meiryo UI" pitchFamily="50" charset="-128"/>
              </a:rPr>
              <a:t>な情報共有は当然のこととして、その人材発掘と活用にあたっては、厚生局が主体と</a:t>
            </a:r>
            <a:r>
              <a:rPr lang="ja-JP" altLang="en-US" u="sng" dirty="0" smtClean="0">
                <a:latin typeface="Meiryo UI" pitchFamily="50" charset="-128"/>
                <a:ea typeface="Meiryo UI" pitchFamily="50" charset="-128"/>
                <a:cs typeface="Meiryo UI" pitchFamily="50" charset="-128"/>
              </a:rPr>
              <a:t>なって</a:t>
            </a:r>
            <a:r>
              <a:rPr lang="ja-JP" altLang="en-US" u="sng" dirty="0">
                <a:latin typeface="Meiryo UI" pitchFamily="50" charset="-128"/>
                <a:ea typeface="Meiryo UI" pitchFamily="50" charset="-128"/>
                <a:cs typeface="Meiryo UI" pitchFamily="50" charset="-128"/>
              </a:rPr>
              <a:t>取り組むことも含め、実施体制を具体的に検討していくべき</a:t>
            </a:r>
            <a:r>
              <a:rPr lang="ja-JP" altLang="en-US" dirty="0">
                <a:latin typeface="Meiryo UI" pitchFamily="50" charset="-128"/>
                <a:ea typeface="Meiryo UI" pitchFamily="50" charset="-128"/>
                <a:cs typeface="Meiryo UI" pitchFamily="50" charset="-128"/>
              </a:rPr>
              <a:t>である。</a:t>
            </a:r>
            <a:endParaRPr lang="en-US" altLang="ja-JP" dirty="0" smtClean="0">
              <a:latin typeface="Meiryo UI" pitchFamily="50" charset="-128"/>
              <a:ea typeface="Meiryo UI" pitchFamily="50" charset="-128"/>
              <a:cs typeface="Meiryo UI" pitchFamily="50" charset="-128"/>
            </a:endParaRPr>
          </a:p>
        </p:txBody>
      </p:sp>
      <p:sp>
        <p:nvSpPr>
          <p:cNvPr id="10" name="テキスト ボックス 9"/>
          <p:cNvSpPr txBox="1"/>
          <p:nvPr/>
        </p:nvSpPr>
        <p:spPr>
          <a:xfrm>
            <a:off x="334963" y="6081613"/>
            <a:ext cx="7344816"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「＜地域包括ケアシステム構築における広域的な支援のあり方＞ 都道府県はいかにして市町村を支援すべきか」</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a:t>（国が行う地域特性に応じた地域包括ケアシステムの構築支援に関する調査研究事業）</a:t>
            </a:r>
            <a:r>
              <a:rPr lang="ja-JP" altLang="en-US" sz="800" dirty="0"/>
              <a:t>、</a:t>
            </a:r>
            <a:r>
              <a:rPr lang="ja-JP" altLang="en-US" sz="800"/>
              <a:t>平成</a:t>
            </a:r>
            <a:r>
              <a:rPr lang="en-US" altLang="ja-JP" sz="800" smtClean="0"/>
              <a:t>28</a:t>
            </a:r>
            <a:r>
              <a:rPr lang="ja-JP" altLang="en-US" sz="800" smtClean="0"/>
              <a:t>年度</a:t>
            </a:r>
            <a:r>
              <a:rPr lang="ja-JP" altLang="en-US" sz="800" dirty="0"/>
              <a:t>厚生労働省老人保健健康増進</a:t>
            </a:r>
            <a:r>
              <a:rPr lang="ja-JP" altLang="en-US" sz="800"/>
              <a:t>等</a:t>
            </a:r>
            <a:r>
              <a:rPr lang="ja-JP" altLang="en-US" sz="800" smtClean="0"/>
              <a:t>事業</a:t>
            </a:r>
            <a:endParaRPr lang="en-US" altLang="ja-JP" sz="800" smtClean="0"/>
          </a:p>
        </p:txBody>
      </p:sp>
      <p:sp>
        <p:nvSpPr>
          <p:cNvPr id="8" name="正方形/長方形 7"/>
          <p:cNvSpPr/>
          <p:nvPr/>
        </p:nvSpPr>
        <p:spPr bwMode="auto">
          <a:xfrm>
            <a:off x="408992" y="4058605"/>
            <a:ext cx="9144000" cy="2013483"/>
          </a:xfrm>
          <a:prstGeom prst="rect">
            <a:avLst/>
          </a:prstGeom>
          <a:noFill/>
          <a:ln w="19050" cap="flat" cmpd="sng" algn="ctr">
            <a:solidFill>
              <a:schemeClr val="bg2">
                <a:lumMod val="40000"/>
                <a:lumOff val="60000"/>
              </a:schemeClr>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lvl="0" indent="0" algn="ctr" defTabSz="914400" eaLnBrk="1" fontAlgn="base" latinLnBrk="0" hangingPunct="1">
              <a:lnSpc>
                <a:spcPct val="120000"/>
              </a:lnSpc>
              <a:spcBef>
                <a:spcPct val="50000"/>
              </a:spcBef>
              <a:spcAft>
                <a:spcPct val="0"/>
              </a:spcAft>
              <a:buClr>
                <a:srgbClr val="5A5A5A"/>
              </a:buClr>
              <a:buSzTx/>
              <a:buFont typeface="Wingdings" pitchFamily="2" charset="2"/>
              <a:buNone/>
              <a:tabLst/>
              <a:defRPr/>
            </a:pPr>
            <a:endParaRPr kumimoji="0" lang="ja-JP" altLang="en-US" sz="1000" b="0" i="0" u="none" strike="noStrike" kern="0" cap="none" spc="0" normalizeH="0" baseline="0" noProof="0" dirty="0" smtClean="0">
              <a:ln>
                <a:noFill/>
              </a:ln>
              <a:solidFill>
                <a:srgbClr val="000000"/>
              </a:solidFill>
              <a:effectLst/>
              <a:uLnTx/>
              <a:uFillTx/>
            </a:endParaRPr>
          </a:p>
        </p:txBody>
      </p:sp>
      <p:sp>
        <p:nvSpPr>
          <p:cNvPr id="12" name="テキスト ボックス 11"/>
          <p:cNvSpPr txBox="1"/>
          <p:nvPr/>
        </p:nvSpPr>
        <p:spPr>
          <a:xfrm>
            <a:off x="478718" y="3848348"/>
            <a:ext cx="8634095" cy="388191"/>
          </a:xfrm>
          <a:prstGeom prst="roundRect">
            <a:avLst/>
          </a:prstGeom>
          <a:solidFill>
            <a:schemeClr val="bg2">
              <a:lumMod val="20000"/>
              <a:lumOff val="80000"/>
            </a:schemeClr>
          </a:solidFill>
        </p:spPr>
        <p:txBody>
          <a:bodyPr wrap="none" rtlCol="0">
            <a:spAutoFit/>
          </a:bodyPr>
          <a:lstStyle>
            <a:defPPr>
              <a:defRPr lang="ja-JP"/>
            </a:defPPr>
            <a:lvl1pPr lvl="0" fontAlgn="base">
              <a:lnSpc>
                <a:spcPct val="120000"/>
              </a:lnSpc>
              <a:spcBef>
                <a:spcPct val="50000"/>
              </a:spcBef>
              <a:spcAft>
                <a:spcPct val="0"/>
              </a:spcAft>
              <a:buClr>
                <a:srgbClr val="5A5A5A"/>
              </a:buClr>
              <a:defRPr kumimoji="0" sz="1400" kern="0">
                <a:solidFill>
                  <a:srgbClr val="000000"/>
                </a:solidFill>
                <a:latin typeface="Meiryo UI" pitchFamily="50" charset="-128"/>
                <a:ea typeface="Meiryo UI" pitchFamily="50" charset="-128"/>
                <a:cs typeface="Meiryo UI" pitchFamily="50" charset="-128"/>
              </a:defRPr>
            </a:lvl1pPr>
          </a:lstStyle>
          <a:p>
            <a:r>
              <a:rPr lang="ja-JP" altLang="en-US"/>
              <a:t>「＜地域包括ケアシステム構築における広域的な支援のあり方＞ 都道府県はいかにして市町村を支援すべきか」（抄）</a:t>
            </a:r>
            <a:endParaRPr lang="en-US" altLang="ja-JP" dirty="0"/>
          </a:p>
        </p:txBody>
      </p:sp>
      <p:sp>
        <p:nvSpPr>
          <p:cNvPr id="13" name="正方形/長方形 12"/>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市町村における外部の支援資源の必要性</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972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市町村の取組テーマ（支援が期待される分野）</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10" name="正方形/長方形 9"/>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市町村における外部の支援資源の必要性</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948938" y="6017599"/>
            <a:ext cx="7822247" cy="215444"/>
          </a:xfrm>
          <a:prstGeom prst="rect">
            <a:avLst/>
          </a:prstGeom>
          <a:noFill/>
        </p:spPr>
        <p:txBody>
          <a:bodyPr wrap="square" rtlCol="0">
            <a:spAutoFit/>
          </a:bodyPr>
          <a:lstStyle/>
          <a:p>
            <a:pPr algn="l">
              <a:lnSpc>
                <a:spcPct val="100000"/>
              </a:lnSpc>
              <a:spcBef>
                <a:spcPts val="0"/>
              </a:spcBef>
              <a:buClr>
                <a:srgbClr val="EEECE1"/>
              </a:buClr>
            </a:pPr>
            <a:r>
              <a:rPr lang="ja-JP" altLang="en-US" sz="800"/>
              <a:t>資料</a:t>
            </a:r>
            <a:r>
              <a:rPr lang="ja-JP" altLang="en-US" sz="800" smtClean="0"/>
              <a:t>）厚生労働省資料に基づく整理を踏まえ、事務局にて作成</a:t>
            </a:r>
            <a:endParaRPr lang="ja-JP" altLang="en-US" sz="800" dirty="0"/>
          </a:p>
        </p:txBody>
      </p:sp>
      <p:sp>
        <p:nvSpPr>
          <p:cNvPr id="61" name="テキスト ボックス 60"/>
          <p:cNvSpPr txBox="1"/>
          <p:nvPr/>
        </p:nvSpPr>
        <p:spPr>
          <a:xfrm>
            <a:off x="416496" y="984885"/>
            <a:ext cx="9051356" cy="932050"/>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地域支援事業の個別事業は相互に「重なり部分」があり、多くの取組テーマは、「重なり部分」に位置付けられる。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市町村は、重なりを意識しながら取組を推進することが重要であり、都道府県の支援は、重なり部分を意識できるような支援を提供することが大切。</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260" y="1988840"/>
            <a:ext cx="8146756" cy="407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949127" y="6170637"/>
            <a:ext cx="7912361" cy="338554"/>
          </a:xfrm>
          <a:prstGeom prst="rect">
            <a:avLst/>
          </a:prstGeom>
          <a:no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397919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取組の段階にあった支援内容（方法）</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10" name="正方形/長方形 9"/>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市町村における外部の支援資源の必要性</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00389210"/>
              </p:ext>
            </p:extLst>
          </p:nvPr>
        </p:nvGraphicFramePr>
        <p:xfrm>
          <a:off x="308992" y="1670075"/>
          <a:ext cx="9299128" cy="4754880"/>
        </p:xfrm>
        <a:graphic>
          <a:graphicData uri="http://schemas.openxmlformats.org/drawingml/2006/table">
            <a:tbl>
              <a:tblPr firstRow="1" bandRow="1">
                <a:tableStyleId>{21E4AEA4-8DFA-4A89-87EB-49C32662AFE0}</a:tableStyleId>
              </a:tblPr>
              <a:tblGrid>
                <a:gridCol w="1018208"/>
                <a:gridCol w="3456384"/>
                <a:gridCol w="2664296"/>
                <a:gridCol w="2160240"/>
              </a:tblGrid>
              <a:tr h="424286">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支援内容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（方法）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65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必要となる支援の特徴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65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支援内容のイメージ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65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支援の仕組みの実例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65000"/>
                      </a:schemeClr>
                    </a:solidFill>
                  </a:tcPr>
                </a:tc>
              </a:tr>
              <a:tr h="86409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策定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の取組の具体的な目標やそこに到達するまでの筋道やストーリーを検討するための支援。支援対象の個別性を踏まえる必要があるため、支援の定型化が難しい。各種調査や分析、ストーリー建てをする形で支援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49533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定期的な関わりでの支援も可能であるが、ノウハウ化が難しく、支援者側の量的確保が課題。</a:t>
                      </a:r>
                    </a:p>
                  </a:txBody>
                  <a:tcPr anchor="ctr">
                    <a:solidFill>
                      <a:schemeClr val="accent2">
                        <a:lumMod val="20000"/>
                        <a:lumOff val="8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地域診断・データ分析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取組のロードマップの作成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サービスの基盤整備の戦略</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介護予防・日常生活支援総合事業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地域の人材確保戦略／等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1450" marR="0" indent="-171450" algn="l" defTabSz="495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日本版シティマネジャー制度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（内閣官房）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495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地域包括ケア構築ロードマップ策定支援事業（広島県）</a:t>
                      </a:r>
                    </a:p>
                  </a:txBody>
                  <a:tcPr anchor="ctr">
                    <a:solidFill>
                      <a:schemeClr val="accent2">
                        <a:lumMod val="20000"/>
                        <a:lumOff val="80000"/>
                      </a:schemeClr>
                    </a:solidFill>
                  </a:tcPr>
                </a:tc>
              </a:tr>
              <a:tr h="86409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伝達</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取組の完成型があらかじめ決まっており、支援内容は、取組の手順やポイントとしてマニュアル等に整理可能なもの。支援者も一度経験すれば、ある程度の再現性をもつもの。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ノウハウの蓄積と集約（マニュアル化）によって横展開がしやすい。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いきいき百歳体操</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地域ケア会議の運営／等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地域づくりによる介護予防推進支援事業（老健局）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「介護予防活動普及展開事業」</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（老健局）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要介護認定適正化事業（老健局）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495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日本版シティマネジャー制度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（内閣官房）</a:t>
                      </a:r>
                    </a:p>
                  </a:txBody>
                  <a:tcPr anchor="ctr">
                    <a:solidFill>
                      <a:schemeClr val="accent2">
                        <a:lumMod val="20000"/>
                        <a:lumOff val="80000"/>
                      </a:schemeClr>
                    </a:solidFill>
                  </a:tcPr>
                </a:tc>
              </a:tr>
              <a:tr h="864096">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関係者</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基本的なノウハウを実際に地域で実行する際に必要となる関係者間の調整を支援するもの。専門的な用語の理解や、専門職との調整、あるいは地域の利害関係者等との調整を行い、地域づくりを進める。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49533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支援対象となる自治体の内部に入り込んで調整を行わない限りは、外部からの支援では限界があるため、</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長期間の滞在型支援が有効。</a:t>
                      </a:r>
                    </a:p>
                  </a:txBody>
                  <a:tcPr anchor="ctr">
                    <a:solidFill>
                      <a:schemeClr val="accent2">
                        <a:lumMod val="20000"/>
                        <a:lumOff val="8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在宅医療介護連携／多職種連携等における連携パス作成等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地域情報連携に向けての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の導入</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在宅医療連携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日本版シティマネジャー制度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（内閣官房）</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r>
            </a:tbl>
          </a:graphicData>
        </a:graphic>
      </p:graphicFrame>
      <p:sp>
        <p:nvSpPr>
          <p:cNvPr id="16" name="テキスト ボックス 15"/>
          <p:cNvSpPr txBox="1"/>
          <p:nvPr/>
        </p:nvSpPr>
        <p:spPr>
          <a:xfrm>
            <a:off x="416496" y="984885"/>
            <a:ext cx="9051356" cy="609398"/>
          </a:xfrm>
          <a:prstGeom prst="rect">
            <a:avLst/>
          </a:prstGeom>
          <a:noFill/>
          <a:ln w="3175">
            <a:solidFill>
              <a:sysClr val="windowText" lastClr="000000"/>
            </a:solidFill>
            <a:prstDash val="dash"/>
          </a:ln>
        </p:spPr>
        <p:txBody>
          <a:bodyPr wrap="square" rtlCol="0">
            <a:spAutoFit/>
          </a:bodyPr>
          <a:lstStyle/>
          <a:p>
            <a:pPr marL="177800" lvl="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ja-JP" sz="1400" kern="0">
                <a:latin typeface="Meiryo UI" panose="020B0604030504040204" pitchFamily="50" charset="-128"/>
                <a:ea typeface="Meiryo UI" panose="020B0604030504040204" pitchFamily="50" charset="-128"/>
                <a:cs typeface="Meiryo UI" panose="020B0604030504040204" pitchFamily="50" charset="-128"/>
              </a:rPr>
              <a:t>市町村に対する支援内容は、各市町村の取組テーマや取組の進捗段階に応じて大きく以下の３つが考えられる</a:t>
            </a:r>
            <a:r>
              <a:rPr lang="ja-JP" altLang="ja-JP" sz="1400" kern="0" smtClean="0">
                <a:latin typeface="Meiryo UI" panose="020B0604030504040204" pitchFamily="50" charset="-128"/>
                <a:ea typeface="Meiryo UI" panose="020B0604030504040204" pitchFamily="50" charset="-128"/>
                <a:cs typeface="Meiryo UI" panose="020B0604030504040204" pitchFamily="50" charset="-128"/>
              </a:rPr>
              <a:t>。実際</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の支援にあたっては、複数の機能が組み合わされて一体的に提供されることもある。</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59506" y="6453336"/>
            <a:ext cx="7912361"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280670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地域包括ケアシステムに関する取組の進捗状況</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10" name="正方形/長方形 9"/>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市町村の取組状況から見る支援ニーズ</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3350" t="4257" r="4162" b="10181"/>
          <a:stretch/>
        </p:blipFill>
        <p:spPr bwMode="auto">
          <a:xfrm>
            <a:off x="31056" y="1484783"/>
            <a:ext cx="6632931" cy="4068000"/>
          </a:xfrm>
          <a:prstGeom prst="rect">
            <a:avLst/>
          </a:prstGeom>
          <a:noFill/>
          <a:ln>
            <a:noFill/>
          </a:ln>
          <a:extLst>
            <a:ext uri="{53640926-AAD7-44D8-BBD7-CCE9431645EC}">
              <a14:shadowObscured xmlns:a14="http://schemas.microsoft.com/office/drawing/2010/main"/>
            </a:ext>
          </a:extLst>
        </p:spPr>
      </p:pic>
      <p:sp>
        <p:nvSpPr>
          <p:cNvPr id="5" name="テキスト ボックス 4"/>
          <p:cNvSpPr txBox="1"/>
          <p:nvPr/>
        </p:nvSpPr>
        <p:spPr>
          <a:xfrm>
            <a:off x="6694790" y="1484784"/>
            <a:ext cx="2866722" cy="4034438"/>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アンケート</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結果に基づき各分野の取組状況をみると、最も取組中と回答した市町村が多かったのは「ケアマネジメントの強化／地域ケア会議の運営（</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90.6</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％）」であった。次いで、「住民主体による生活支援体制の推進（</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87.0</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％）」「住民主体の介護予防活動の普及（</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84.8</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％）」で比較的高かった。</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「すまいのあり方（</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13.9</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％）」「地域診断・データ分析（</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37.3</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％）」「短期集中予防（</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C</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型）サービスの開発と運用（</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47.1</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％）」「入退院支援ツールの開発（</a:t>
            </a:r>
            <a:r>
              <a:rPr lang="en-US" altLang="ja-JP" sz="1400" kern="0">
                <a:latin typeface="Meiryo UI" panose="020B0604030504040204" pitchFamily="50" charset="-128"/>
                <a:ea typeface="Meiryo UI" panose="020B0604030504040204" pitchFamily="50" charset="-128"/>
                <a:cs typeface="Meiryo UI" panose="020B0604030504040204" pitchFamily="50" charset="-128"/>
              </a:rPr>
              <a:t>55.0</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％）」では、取組が低調であった。</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p:nvPr/>
        </p:nvPicPr>
        <p:blipFill rotWithShape="1">
          <a:blip r:embed="rId2" cstate="print">
            <a:extLst>
              <a:ext uri="{28A0092B-C50C-407E-A947-70E740481C1C}">
                <a14:useLocalDpi xmlns:a14="http://schemas.microsoft.com/office/drawing/2010/main" val="0"/>
              </a:ext>
            </a:extLst>
          </a:blip>
          <a:srcRect l="45034" t="90712" r="2753" b="3170"/>
          <a:stretch/>
        </p:blipFill>
        <p:spPr bwMode="auto">
          <a:xfrm>
            <a:off x="2250604" y="5445224"/>
            <a:ext cx="4070548" cy="316194"/>
          </a:xfrm>
          <a:prstGeom prst="rect">
            <a:avLst/>
          </a:prstGeom>
          <a:noFill/>
          <a:ln>
            <a:noFill/>
          </a:ln>
          <a:extLst>
            <a:ext uri="{53640926-AAD7-44D8-BBD7-CCE9431645EC}">
              <a14:shadowObscured xmlns:a14="http://schemas.microsoft.com/office/drawing/2010/main"/>
            </a:ext>
          </a:extLst>
        </p:spPr>
      </p:pic>
      <p:sp>
        <p:nvSpPr>
          <p:cNvPr id="8" name="テキスト ボックス 7"/>
          <p:cNvSpPr txBox="1"/>
          <p:nvPr/>
        </p:nvSpPr>
        <p:spPr>
          <a:xfrm>
            <a:off x="128464" y="5805264"/>
            <a:ext cx="7912361"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20654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地域包括ケアシステムに関する取組の進捗状況（規模別）</a:t>
            </a:r>
            <a:endParaRPr lang="en-US" altLang="ja-JP" b="1" dirty="0">
              <a:solidFill>
                <a:prstClr val="black"/>
              </a:solidFill>
              <a:latin typeface="メイリオ" pitchFamily="50" charset="-128"/>
              <a:ea typeface="メイリオ" pitchFamily="50" charset="-128"/>
              <a:cs typeface="メイリオ" pitchFamily="50" charset="-128"/>
            </a:endParaRPr>
          </a:p>
        </p:txBody>
      </p:sp>
      <p:pic>
        <p:nvPicPr>
          <p:cNvPr id="12" name="図 11"/>
          <p:cNvPicPr/>
          <p:nvPr/>
        </p:nvPicPr>
        <p:blipFill rotWithShape="1">
          <a:blip r:embed="rId2" cstate="print">
            <a:extLst>
              <a:ext uri="{28A0092B-C50C-407E-A947-70E740481C1C}">
                <a14:useLocalDpi xmlns:a14="http://schemas.microsoft.com/office/drawing/2010/main" val="0"/>
              </a:ext>
            </a:extLst>
          </a:blip>
          <a:srcRect t="1882" b="1978"/>
          <a:stretch/>
        </p:blipFill>
        <p:spPr bwMode="auto">
          <a:xfrm>
            <a:off x="642017" y="1913663"/>
            <a:ext cx="4094959" cy="1928812"/>
          </a:xfrm>
          <a:prstGeom prst="rect">
            <a:avLst/>
          </a:prstGeom>
          <a:noFill/>
          <a:ln>
            <a:noFill/>
          </a:ln>
        </p:spPr>
      </p:pic>
      <p:pic>
        <p:nvPicPr>
          <p:cNvPr id="13" name="図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467" y="1858174"/>
            <a:ext cx="4207844" cy="2079923"/>
          </a:xfrm>
          <a:prstGeom prst="rect">
            <a:avLst/>
          </a:prstGeom>
          <a:noFill/>
        </p:spPr>
      </p:pic>
      <p:pic>
        <p:nvPicPr>
          <p:cNvPr id="14" name="図 13"/>
          <p:cNvPicPr/>
          <p:nvPr/>
        </p:nvPicPr>
        <p:blipFill rotWithShape="1">
          <a:blip r:embed="rId4" cstate="print">
            <a:extLst>
              <a:ext uri="{28A0092B-C50C-407E-A947-70E740481C1C}">
                <a14:useLocalDpi xmlns:a14="http://schemas.microsoft.com/office/drawing/2010/main" val="0"/>
              </a:ext>
            </a:extLst>
          </a:blip>
          <a:srcRect l="1586"/>
          <a:stretch/>
        </p:blipFill>
        <p:spPr bwMode="auto">
          <a:xfrm>
            <a:off x="654724" y="4379738"/>
            <a:ext cx="4144735" cy="1953673"/>
          </a:xfrm>
          <a:prstGeom prst="rect">
            <a:avLst/>
          </a:prstGeom>
          <a:noFill/>
          <a:ln>
            <a:noFill/>
          </a:ln>
          <a:extLst>
            <a:ext uri="{53640926-AAD7-44D8-BBD7-CCE9431645EC}">
              <a14:shadowObscured xmlns:a14="http://schemas.microsoft.com/office/drawing/2010/main"/>
            </a:ext>
          </a:extLst>
        </p:spPr>
      </p:pic>
      <p:pic>
        <p:nvPicPr>
          <p:cNvPr id="20" name="図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330829"/>
            <a:ext cx="4208732" cy="2074590"/>
          </a:xfrm>
          <a:prstGeom prst="rect">
            <a:avLst/>
          </a:prstGeom>
          <a:noFill/>
        </p:spPr>
      </p:pic>
      <p:sp>
        <p:nvSpPr>
          <p:cNvPr id="22" name="テキスト ボックス 21"/>
          <p:cNvSpPr txBox="1"/>
          <p:nvPr/>
        </p:nvSpPr>
        <p:spPr>
          <a:xfrm>
            <a:off x="416496" y="984885"/>
            <a:ext cx="8154829" cy="321883"/>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市町村の規模別、職員数別に結果をみると、規模の大きな市町村ほど実施率が高いことがわかる。</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16496" y="1306860"/>
            <a:ext cx="8496525" cy="246221"/>
          </a:xfrm>
          <a:prstGeom prst="rect">
            <a:avLst/>
          </a:prstGeom>
          <a:noFill/>
        </p:spPr>
        <p:txBody>
          <a:bodyPr wrap="square" rtlCol="0">
            <a:spAutoFit/>
          </a:bodyPr>
          <a:lstStyle/>
          <a:p>
            <a:pPr>
              <a:buClr>
                <a:srgbClr val="EEECE1"/>
              </a:buClr>
            </a:pPr>
            <a:r>
              <a:rPr lang="en-US" altLang="ja-JP" sz="1000" smtClean="0"/>
              <a:t>※</a:t>
            </a:r>
            <a:r>
              <a:rPr lang="ja-JP" altLang="en-US" sz="1000" smtClean="0"/>
              <a:t>下記結果は、各市町村</a:t>
            </a:r>
            <a:r>
              <a:rPr lang="ja-JP" altLang="en-US" sz="1000"/>
              <a:t>の</a:t>
            </a:r>
            <a:r>
              <a:rPr lang="ja-JP" altLang="en-US" sz="1000" smtClean="0"/>
              <a:t>着手状況</a:t>
            </a:r>
            <a:r>
              <a:rPr lang="ja-JP" altLang="en-US" sz="1000"/>
              <a:t>を示しているもの</a:t>
            </a:r>
            <a:r>
              <a:rPr lang="ja-JP" altLang="en-US" sz="1000" smtClean="0"/>
              <a:t>で、各取組</a:t>
            </a:r>
            <a:r>
              <a:rPr lang="ja-JP" altLang="en-US" sz="1000"/>
              <a:t>が相互に連動性をもって取り組まれて</a:t>
            </a:r>
            <a:r>
              <a:rPr lang="ja-JP" altLang="en-US" sz="1000" smtClean="0"/>
              <a:t>いるか</a:t>
            </a:r>
            <a:r>
              <a:rPr lang="ja-JP" altLang="en-US" sz="1000"/>
              <a:t>に</a:t>
            </a:r>
            <a:r>
              <a:rPr lang="ja-JP" altLang="en-US" sz="1000" smtClean="0"/>
              <a:t>ついては、</a:t>
            </a:r>
            <a:r>
              <a:rPr lang="ja-JP" altLang="en-US" sz="1000"/>
              <a:t>判断</a:t>
            </a:r>
            <a:r>
              <a:rPr lang="ja-JP" altLang="en-US" sz="1000" smtClean="0"/>
              <a:t>できないことに留意が必要</a:t>
            </a:r>
            <a:endParaRPr lang="ja-JP" altLang="en-US" sz="1000" dirty="0"/>
          </a:p>
        </p:txBody>
      </p:sp>
      <p:sp>
        <p:nvSpPr>
          <p:cNvPr id="2" name="正方形/長方形 1"/>
          <p:cNvSpPr/>
          <p:nvPr/>
        </p:nvSpPr>
        <p:spPr>
          <a:xfrm>
            <a:off x="3228967" y="1600225"/>
            <a:ext cx="3724096" cy="276999"/>
          </a:xfrm>
          <a:prstGeom prst="rect">
            <a:avLst/>
          </a:prstGeom>
        </p:spPr>
        <p:txBody>
          <a:bodyPr wrap="none">
            <a:spAutoFit/>
          </a:bodyPr>
          <a:lstStyle/>
          <a:p>
            <a:r>
              <a:rPr lang="ja-JP" altLang="en-US" sz="1200" kern="0" smtClean="0">
                <a:ea typeface="HG丸ｺﾞｼｯｸM-PRO"/>
                <a:cs typeface="Cordia New"/>
              </a:rPr>
              <a:t>＜</a:t>
            </a:r>
            <a:r>
              <a:rPr lang="ja-JP" altLang="ja-JP" sz="1200" kern="0" smtClean="0">
                <a:ea typeface="HG丸ｺﾞｼｯｸM-PRO"/>
                <a:cs typeface="Cordia New"/>
              </a:rPr>
              <a:t>住民</a:t>
            </a:r>
            <a:r>
              <a:rPr lang="ja-JP" altLang="ja-JP" sz="1200" kern="0">
                <a:ea typeface="HG丸ｺﾞｼｯｸM-PRO"/>
                <a:cs typeface="Cordia New"/>
              </a:rPr>
              <a:t>主体の介護予防活動（体操教室等）の</a:t>
            </a:r>
            <a:r>
              <a:rPr lang="ja-JP" altLang="ja-JP" sz="1200" kern="0" smtClean="0">
                <a:ea typeface="HG丸ｺﾞｼｯｸM-PRO"/>
                <a:cs typeface="Cordia New"/>
              </a:rPr>
              <a:t>普及</a:t>
            </a:r>
            <a:r>
              <a:rPr lang="ja-JP" altLang="en-US" sz="1200" kern="0" smtClean="0">
                <a:ea typeface="HG丸ｺﾞｼｯｸM-PRO"/>
                <a:cs typeface="Cordia New"/>
              </a:rPr>
              <a:t>＞</a:t>
            </a:r>
            <a:endParaRPr lang="ja-JP" altLang="en-US" sz="1200" kern="0">
              <a:ea typeface="HG丸ｺﾞｼｯｸM-PRO"/>
              <a:cs typeface="Cordia New"/>
            </a:endParaRPr>
          </a:p>
        </p:txBody>
      </p:sp>
      <p:sp>
        <p:nvSpPr>
          <p:cNvPr id="25" name="正方形/長方形 24"/>
          <p:cNvSpPr/>
          <p:nvPr/>
        </p:nvSpPr>
        <p:spPr>
          <a:xfrm>
            <a:off x="2026796" y="4110688"/>
            <a:ext cx="6186309" cy="276999"/>
          </a:xfrm>
          <a:prstGeom prst="rect">
            <a:avLst/>
          </a:prstGeom>
        </p:spPr>
        <p:txBody>
          <a:bodyPr wrap="none">
            <a:spAutoFit/>
          </a:bodyPr>
          <a:lstStyle/>
          <a:p>
            <a:r>
              <a:rPr lang="ja-JP" altLang="en-US" sz="1200" kern="0" smtClean="0">
                <a:ea typeface="HG丸ｺﾞｼｯｸM-PRO"/>
                <a:cs typeface="Cordia New"/>
              </a:rPr>
              <a:t>＜住民</a:t>
            </a:r>
            <a:r>
              <a:rPr lang="ja-JP" altLang="en-US" sz="1200" kern="0">
                <a:ea typeface="HG丸ｺﾞｼｯｸM-PRO"/>
                <a:cs typeface="Cordia New"/>
              </a:rPr>
              <a:t>主体による生活支援体制の推進（協議体・生活支援コーディネーターを含む</a:t>
            </a:r>
            <a:r>
              <a:rPr lang="ja-JP" altLang="en-US" sz="1200" kern="0" smtClean="0">
                <a:ea typeface="HG丸ｺﾞｼｯｸM-PRO"/>
                <a:cs typeface="Cordia New"/>
              </a:rPr>
              <a:t>）＞</a:t>
            </a:r>
            <a:endParaRPr lang="ja-JP" altLang="en-US" sz="1200" kern="0">
              <a:ea typeface="HG丸ｺﾞｼｯｸM-PRO"/>
              <a:cs typeface="Cordia New"/>
            </a:endParaRPr>
          </a:p>
        </p:txBody>
      </p:sp>
      <p:sp>
        <p:nvSpPr>
          <p:cNvPr id="15" name="テキスト ボックス 14"/>
          <p:cNvSpPr txBox="1"/>
          <p:nvPr/>
        </p:nvSpPr>
        <p:spPr>
          <a:xfrm>
            <a:off x="632520" y="6402814"/>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
        <p:nvSpPr>
          <p:cNvPr id="16" name="正方形/長方形 15"/>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市町村の取組状況から見る支援ニーズ</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415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外部支援資源の活用状況と期待</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416496" y="946820"/>
            <a:ext cx="9051356" cy="1190582"/>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アンケート結果では、すべての取組テーマで「活用」または「希望」が共通している外部支援資源はなく、取組テーマごとに期待されている外部支援資源の傾向が異なっていた。</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例えば、「</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住民主体による生活支援体制の推進</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」で</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は、中間支援組織及び</a:t>
            </a:r>
            <a:r>
              <a:rPr lang="ja-JP" altLang="ja-JP" sz="1400" kern="0" smtClean="0">
                <a:latin typeface="Meiryo UI" panose="020B0604030504040204" pitchFamily="50" charset="-128"/>
                <a:ea typeface="Meiryo UI" panose="020B0604030504040204" pitchFamily="50" charset="-128"/>
                <a:cs typeface="Meiryo UI" panose="020B0604030504040204" pitchFamily="50" charset="-128"/>
              </a:rPr>
              <a:t>都道府県</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、「入退院支援ツールの開発」「在宅医療提供体制」では、保健所</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及び都道府県</a:t>
            </a:r>
            <a:r>
              <a:rPr lang="ja-JP" altLang="ja-JP" sz="1400" kern="0" smtClean="0">
                <a:latin typeface="Meiryo UI" panose="020B0604030504040204" pitchFamily="50" charset="-128"/>
                <a:ea typeface="Meiryo UI" panose="020B0604030504040204" pitchFamily="50" charset="-128"/>
                <a:cs typeface="Meiryo UI" panose="020B0604030504040204" pitchFamily="50" charset="-128"/>
              </a:rPr>
              <a:t>へ</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の期待が大き</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かった</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279247" y="2330971"/>
            <a:ext cx="9066241" cy="3953452"/>
            <a:chOff x="63223" y="2330970"/>
            <a:chExt cx="9479591" cy="4133699"/>
          </a:xfrm>
        </p:grpSpPr>
        <p:pic>
          <p:nvPicPr>
            <p:cNvPr id="15" name="図 14"/>
            <p:cNvPicPr/>
            <p:nvPr/>
          </p:nvPicPr>
          <p:blipFill rotWithShape="1">
            <a:blip r:embed="rId2" cstate="print">
              <a:extLst>
                <a:ext uri="{28A0092B-C50C-407E-A947-70E740481C1C}">
                  <a14:useLocalDpi xmlns:a14="http://schemas.microsoft.com/office/drawing/2010/main" val="0"/>
                </a:ext>
              </a:extLst>
            </a:blip>
            <a:srcRect l="915" t="5456" r="19716" b="2447"/>
            <a:stretch/>
          </p:blipFill>
          <p:spPr bwMode="auto">
            <a:xfrm>
              <a:off x="63223" y="2395091"/>
              <a:ext cx="5535736" cy="4003531"/>
            </a:xfrm>
            <a:prstGeom prst="rect">
              <a:avLst/>
            </a:prstGeom>
            <a:noFill/>
            <a:ln>
              <a:noFill/>
            </a:ln>
            <a:extLst>
              <a:ext uri="{53640926-AAD7-44D8-BBD7-CCE9431645EC}">
                <a14:shadowObscured xmlns:a14="http://schemas.microsoft.com/office/drawing/2010/main"/>
              </a:ext>
            </a:extLst>
          </p:spPr>
        </p:pic>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45695" t="4040" r="485" b="1426"/>
            <a:stretch/>
          </p:blipFill>
          <p:spPr bwMode="auto">
            <a:xfrm>
              <a:off x="5759855" y="2330970"/>
              <a:ext cx="3782959" cy="4133699"/>
            </a:xfrm>
            <a:prstGeom prst="rect">
              <a:avLst/>
            </a:prstGeom>
            <a:noFill/>
            <a:ln>
              <a:noFill/>
            </a:ln>
            <a:extLst>
              <a:ext uri="{53640926-AAD7-44D8-BBD7-CCE9431645EC}">
                <a14:shadowObscured xmlns:a14="http://schemas.microsoft.com/office/drawing/2010/main"/>
              </a:ext>
            </a:extLst>
          </p:spPr>
        </p:pic>
        <p:sp>
          <p:nvSpPr>
            <p:cNvPr id="3" name="正方形/長方形 2"/>
            <p:cNvSpPr/>
            <p:nvPr/>
          </p:nvSpPr>
          <p:spPr>
            <a:xfrm>
              <a:off x="5368155" y="2619003"/>
              <a:ext cx="446563" cy="3672408"/>
            </a:xfrm>
            <a:prstGeom prst="rect">
              <a:avLst/>
            </a:prstGeom>
            <a:solidFill>
              <a:schemeClr val="bg1"/>
            </a:solidFill>
            <a:ln w="12700" cap="flat" cmpd="sng" algn="ctr">
              <a:no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19" name="正方形/長方形 18"/>
            <p:cNvSpPr/>
            <p:nvPr/>
          </p:nvSpPr>
          <p:spPr>
            <a:xfrm>
              <a:off x="131438" y="2349696"/>
              <a:ext cx="936104" cy="266170"/>
            </a:xfrm>
            <a:prstGeom prst="rect">
              <a:avLst/>
            </a:prstGeom>
            <a:solidFill>
              <a:schemeClr val="bg1"/>
            </a:solidFill>
            <a:ln w="12700" cap="flat" cmpd="sng" algn="ctr">
              <a:no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4" name="正方形/長方形 3"/>
            <p:cNvSpPr/>
            <p:nvPr/>
          </p:nvSpPr>
          <p:spPr>
            <a:xfrm>
              <a:off x="3321066" y="4952502"/>
              <a:ext cx="2040739" cy="196582"/>
            </a:xfrm>
            <a:prstGeom prst="rect">
              <a:avLst/>
            </a:prstGeom>
            <a:noFill/>
            <a:ln w="19050" cap="flat" cmpd="sng" algn="ctr">
              <a:solidFill>
                <a:schemeClr val="bg2"/>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24" name="正方形/長方形 23"/>
            <p:cNvSpPr/>
            <p:nvPr/>
          </p:nvSpPr>
          <p:spPr>
            <a:xfrm>
              <a:off x="3317892" y="3089818"/>
              <a:ext cx="1553576" cy="196582"/>
            </a:xfrm>
            <a:prstGeom prst="rect">
              <a:avLst/>
            </a:prstGeom>
            <a:noFill/>
            <a:ln w="19050" cap="flat" cmpd="sng" algn="ctr">
              <a:solidFill>
                <a:schemeClr val="bg2"/>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26" name="正方形/長方形 25"/>
            <p:cNvSpPr/>
            <p:nvPr/>
          </p:nvSpPr>
          <p:spPr>
            <a:xfrm>
              <a:off x="5898628" y="3468124"/>
              <a:ext cx="2798787" cy="196582"/>
            </a:xfrm>
            <a:prstGeom prst="rect">
              <a:avLst/>
            </a:prstGeom>
            <a:noFill/>
            <a:ln w="19050" cap="flat" cmpd="sng" algn="ctr">
              <a:solidFill>
                <a:schemeClr val="bg2"/>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sp>
          <p:nvSpPr>
            <p:cNvPr id="27" name="正方形/長方形 26"/>
            <p:cNvSpPr/>
            <p:nvPr/>
          </p:nvSpPr>
          <p:spPr>
            <a:xfrm>
              <a:off x="5895452" y="3096255"/>
              <a:ext cx="1630194" cy="196582"/>
            </a:xfrm>
            <a:prstGeom prst="rect">
              <a:avLst/>
            </a:prstGeom>
            <a:noFill/>
            <a:ln w="19050" cap="flat" cmpd="sng" algn="ctr">
              <a:solidFill>
                <a:schemeClr val="bg2"/>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endParaRPr kumimoji="1" lang="ja-JP" altLang="en-US" sz="1100" dirty="0" smtClean="0">
                <a:solidFill>
                  <a:srgbClr val="000000"/>
                </a:solidFill>
                <a:latin typeface="Arial" panose="020B0604020202020204" pitchFamily="34" charset="0"/>
                <a:ea typeface="ＭＳ Ｐゴシック" panose="020B0600070205080204" pitchFamily="50" charset="-128"/>
              </a:endParaRPr>
            </a:p>
          </p:txBody>
        </p:sp>
      </p:grpSp>
      <p:sp>
        <p:nvSpPr>
          <p:cNvPr id="28" name="テキスト ボックス 27"/>
          <p:cNvSpPr txBox="1"/>
          <p:nvPr/>
        </p:nvSpPr>
        <p:spPr>
          <a:xfrm>
            <a:off x="925857" y="6237312"/>
            <a:ext cx="7542835" cy="338554"/>
          </a:xfrm>
          <a:prstGeom prst="rect">
            <a:avLst/>
          </a:prstGeom>
          <a:no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
        <p:nvSpPr>
          <p:cNvPr id="2" name="正方形/長方形 1"/>
          <p:cNvSpPr/>
          <p:nvPr/>
        </p:nvSpPr>
        <p:spPr>
          <a:xfrm>
            <a:off x="1511855" y="2138680"/>
            <a:ext cx="3631122" cy="276999"/>
          </a:xfrm>
          <a:prstGeom prst="rect">
            <a:avLst/>
          </a:prstGeom>
        </p:spPr>
        <p:txBody>
          <a:bodyPr wrap="none">
            <a:spAutoFit/>
          </a:bodyPr>
          <a:lstStyle/>
          <a:p>
            <a:r>
              <a:rPr lang="ja-JP" altLang="en-US" sz="1200" kern="0">
                <a:latin typeface="Meiryo UI" panose="020B0604030504040204" pitchFamily="50" charset="-128"/>
                <a:ea typeface="Meiryo UI" panose="020B0604030504040204" pitchFamily="50" charset="-128"/>
                <a:cs typeface="Meiryo UI" panose="020B0604030504040204" pitchFamily="50" charset="-128"/>
              </a:rPr>
              <a:t>＜住民主体による生活支援体制の推進（</a:t>
            </a:r>
            <a:r>
              <a:rPr lang="en-US" altLang="ja-JP" sz="1200" kern="0">
                <a:latin typeface="Meiryo UI" panose="020B0604030504040204" pitchFamily="50" charset="-128"/>
                <a:ea typeface="Meiryo UI" panose="020B0604030504040204" pitchFamily="50" charset="-128"/>
                <a:cs typeface="Meiryo UI" panose="020B0604030504040204" pitchFamily="50" charset="-128"/>
              </a:rPr>
              <a:t>n=576</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p:cNvSpPr/>
          <p:nvPr/>
        </p:nvSpPr>
        <p:spPr>
          <a:xfrm>
            <a:off x="5814719" y="2127647"/>
            <a:ext cx="3890809" cy="276999"/>
          </a:xfrm>
          <a:prstGeom prst="rect">
            <a:avLst/>
          </a:prstGeom>
        </p:spPr>
        <p:txBody>
          <a:bodyPr wrap="none">
            <a:spAutoFit/>
          </a:bodyPr>
          <a:lstStyle/>
          <a:p>
            <a:r>
              <a:rPr lang="ja-JP" altLang="en-US" sz="1200" kern="0">
                <a:latin typeface="Meiryo UI" panose="020B0604030504040204" pitchFamily="50" charset="-128"/>
                <a:ea typeface="Meiryo UI" panose="020B0604030504040204" pitchFamily="50" charset="-128"/>
                <a:cs typeface="Meiryo UI" panose="020B0604030504040204" pitchFamily="50" charset="-128"/>
              </a:rPr>
              <a:t>＜入退院支援ツール（連携パス等）の開発（</a:t>
            </a:r>
            <a:r>
              <a:rPr lang="en-US" altLang="ja-JP" sz="1200" kern="0" smtClean="0">
                <a:latin typeface="Meiryo UI" panose="020B0604030504040204" pitchFamily="50" charset="-128"/>
                <a:ea typeface="Meiryo UI" panose="020B0604030504040204" pitchFamily="50" charset="-128"/>
                <a:cs typeface="Meiryo UI" panose="020B0604030504040204" pitchFamily="50" charset="-128"/>
              </a:rPr>
              <a:t>n=448</a:t>
            </a:r>
            <a:r>
              <a:rPr lang="ja-JP" altLang="en-US" sz="1200" kern="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a:t>
            </a:r>
          </a:p>
        </p:txBody>
      </p:sp>
      <p:sp>
        <p:nvSpPr>
          <p:cNvPr id="20" name="正方形/長方形 19"/>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市町村の取組状況から見る支援ニーズ</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937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地域支援事業は、取組間の連携や連動性を求めている</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37" name="正方形/長方形 36"/>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16496" y="965835"/>
            <a:ext cx="9051356" cy="1449115"/>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地域支援事業の各事業を包括性及び連動性を持った取組として実施することが、地域包括ケアシステムの構築につながる。いかに縦割りにせずに、資源や活動間の連携や連動を意識しつつ、「一体的に」取り組むかが重要。</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例えば</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、「Ｃ型</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サービス（短期集中予防サービス</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）」の取組は、生活行為の改善を目的とした「</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ケアマネジメント／地域ケア会議</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」の取組と連動させることによって、利用者本人の心身機能が回復した後に「住民</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主体の介護予防活動（体操教室等</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）」といった地域の居場所につなぐことが可能となる。</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3876" y="2541194"/>
            <a:ext cx="6376051" cy="3806226"/>
          </a:xfrm>
          <a:prstGeom prst="rect">
            <a:avLst/>
          </a:prstGeom>
          <a:noFill/>
          <a:ln>
            <a:noFill/>
          </a:ln>
        </p:spPr>
      </p:pic>
      <p:sp>
        <p:nvSpPr>
          <p:cNvPr id="23" name="テキスト ボックス 22"/>
          <p:cNvSpPr txBox="1"/>
          <p:nvPr/>
        </p:nvSpPr>
        <p:spPr>
          <a:xfrm>
            <a:off x="650525" y="6402814"/>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139194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06402" y="549647"/>
            <a:ext cx="9061450" cy="359073"/>
          </a:xfrm>
          <a:prstGeom prst="rect">
            <a:avLst/>
          </a:prstGeom>
        </p:spPr>
        <p:txBody>
          <a:bodyPr vert="horz" lIns="54000" tIns="0" rIns="54000" bIns="0" rtlCol="0" anchor="b" anchorCtr="0">
            <a:spAutoFit/>
          </a:bodyPr>
          <a:lstStyle>
            <a:lvl1pPr algn="l" defTabSz="495330" rtl="0" eaLnBrk="1" latinLnBrk="0" hangingPunct="1">
              <a:lnSpc>
                <a:spcPts val="2817"/>
              </a:lnSpc>
              <a:spcBef>
                <a:spcPct val="0"/>
              </a:spcBef>
              <a:buNone/>
              <a:defRPr kumimoji="1" sz="2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a:solidFill>
                  <a:prstClr val="black"/>
                </a:solidFill>
                <a:latin typeface="メイリオ" pitchFamily="50" charset="-128"/>
                <a:ea typeface="メイリオ" pitchFamily="50" charset="-128"/>
                <a:cs typeface="メイリオ" pitchFamily="50" charset="-128"/>
              </a:rPr>
              <a:t>広域支援には市町村アセスメントが不可欠</a:t>
            </a:r>
            <a:endParaRPr lang="en-US" altLang="ja-JP" b="1" dirty="0">
              <a:solidFill>
                <a:prstClr val="black"/>
              </a:solidFill>
              <a:latin typeface="メイリオ" pitchFamily="50" charset="-128"/>
              <a:ea typeface="メイリオ" pitchFamily="50" charset="-128"/>
              <a:cs typeface="メイリオ" pitchFamily="50" charset="-128"/>
            </a:endParaRPr>
          </a:p>
        </p:txBody>
      </p:sp>
      <p:sp>
        <p:nvSpPr>
          <p:cNvPr id="37" name="正方形/長方形 36"/>
          <p:cNvSpPr/>
          <p:nvPr/>
        </p:nvSpPr>
        <p:spPr>
          <a:xfrm>
            <a:off x="6461750" y="0"/>
            <a:ext cx="3444250" cy="502193"/>
          </a:xfrm>
          <a:prstGeom prst="rect">
            <a:avLst/>
          </a:prstGeom>
          <a:solidFill>
            <a:srgbClr val="FF0000"/>
          </a:solidFill>
          <a:ln w="12700" cap="flat" cmpd="sng" algn="ctr">
            <a:solidFill>
              <a:srgbClr val="FF0000"/>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sz="1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広域的な市町村支援のあり方</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031318" y="2276872"/>
            <a:ext cx="3672408" cy="504056"/>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ケアマネジメント</a:t>
            </a:r>
          </a:p>
        </p:txBody>
      </p:sp>
      <p:sp>
        <p:nvSpPr>
          <p:cNvPr id="38" name="正方形/長方形 37"/>
          <p:cNvSpPr/>
          <p:nvPr/>
        </p:nvSpPr>
        <p:spPr>
          <a:xfrm>
            <a:off x="5817096" y="2276872"/>
            <a:ext cx="3672408" cy="504056"/>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市町村支援</a:t>
            </a:r>
          </a:p>
        </p:txBody>
      </p:sp>
      <p:sp>
        <p:nvSpPr>
          <p:cNvPr id="39" name="正方形/長方形 38"/>
          <p:cNvSpPr/>
          <p:nvPr/>
        </p:nvSpPr>
        <p:spPr>
          <a:xfrm>
            <a:off x="272480" y="2996952"/>
            <a:ext cx="1657139" cy="50405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支援対象</a:t>
            </a:r>
            <a:endParaRPr kumimoji="1"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071725" y="2988568"/>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a:t>
            </a:r>
          </a:p>
        </p:txBody>
      </p:sp>
      <p:sp>
        <p:nvSpPr>
          <p:cNvPr id="41" name="正方形/長方形 40"/>
          <p:cNvSpPr/>
          <p:nvPr/>
        </p:nvSpPr>
        <p:spPr>
          <a:xfrm>
            <a:off x="5857503" y="2988568"/>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42" name="正方形/長方形 41"/>
          <p:cNvSpPr/>
          <p:nvPr/>
        </p:nvSpPr>
        <p:spPr>
          <a:xfrm>
            <a:off x="272480" y="3573016"/>
            <a:ext cx="1657139" cy="50405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目指すもの</a:t>
            </a:r>
          </a:p>
        </p:txBody>
      </p:sp>
      <p:sp>
        <p:nvSpPr>
          <p:cNvPr id="43" name="正方形/長方形 42"/>
          <p:cNvSpPr/>
          <p:nvPr/>
        </p:nvSpPr>
        <p:spPr>
          <a:xfrm>
            <a:off x="2071725" y="3564632"/>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利用者の「したい」「こうありたい」</a:t>
            </a:r>
          </a:p>
        </p:txBody>
      </p:sp>
      <p:sp>
        <p:nvSpPr>
          <p:cNvPr id="44" name="正方形/長方形 43"/>
          <p:cNvSpPr/>
          <p:nvPr/>
        </p:nvSpPr>
        <p:spPr>
          <a:xfrm>
            <a:off x="5857503" y="3564632"/>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市町村・住民の目指す「こうありたい」</a:t>
            </a:r>
          </a:p>
        </p:txBody>
      </p:sp>
      <p:sp>
        <p:nvSpPr>
          <p:cNvPr id="45" name="正方形/長方形 44"/>
          <p:cNvSpPr/>
          <p:nvPr/>
        </p:nvSpPr>
        <p:spPr>
          <a:xfrm>
            <a:off x="272480" y="4157464"/>
            <a:ext cx="1657139" cy="50405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目指しては</a:t>
            </a:r>
            <a:r>
              <a:rPr kumimoji="1"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いけないもの</a:t>
            </a:r>
          </a:p>
        </p:txBody>
      </p:sp>
      <p:sp>
        <p:nvSpPr>
          <p:cNvPr id="46" name="正方形/長方形 45"/>
          <p:cNvSpPr/>
          <p:nvPr/>
        </p:nvSpPr>
        <p:spPr>
          <a:xfrm>
            <a:off x="2071725" y="4149080"/>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サービス利用自体が目的化すること</a:t>
            </a:r>
            <a:endPar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5857503" y="4149080"/>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研修や事業、会議が目的化すること</a:t>
            </a:r>
          </a:p>
        </p:txBody>
      </p:sp>
      <p:sp>
        <p:nvSpPr>
          <p:cNvPr id="49" name="正方形/長方形 48"/>
          <p:cNvSpPr/>
          <p:nvPr/>
        </p:nvSpPr>
        <p:spPr>
          <a:xfrm>
            <a:off x="272480" y="4733528"/>
            <a:ext cx="1657139" cy="50405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そうならないために</a:t>
            </a:r>
            <a:r>
              <a:rPr kumimoji="1"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必要なこと</a:t>
            </a:r>
          </a:p>
        </p:txBody>
      </p:sp>
      <p:sp>
        <p:nvSpPr>
          <p:cNvPr id="50" name="正方形/長方形 49"/>
          <p:cNvSpPr/>
          <p:nvPr/>
        </p:nvSpPr>
        <p:spPr>
          <a:xfrm>
            <a:off x="2071725" y="4725144"/>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その人のこれまでの生活や環境、経験を踏まえた目標設定</a:t>
            </a:r>
          </a:p>
        </p:txBody>
      </p:sp>
      <p:sp>
        <p:nvSpPr>
          <p:cNvPr id="51" name="正方形/長方形 50"/>
          <p:cNvSpPr/>
          <p:nvPr/>
        </p:nvSpPr>
        <p:spPr>
          <a:xfrm>
            <a:off x="5857503" y="4725144"/>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その地域のこれまでの取組や地域資源、実情を踏まえた目標設定</a:t>
            </a:r>
          </a:p>
        </p:txBody>
      </p:sp>
      <p:sp>
        <p:nvSpPr>
          <p:cNvPr id="53" name="正方形/長方形 52"/>
          <p:cNvSpPr/>
          <p:nvPr/>
        </p:nvSpPr>
        <p:spPr>
          <a:xfrm>
            <a:off x="272480" y="5309592"/>
            <a:ext cx="1657139" cy="50405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支援の方法</a:t>
            </a:r>
          </a:p>
        </p:txBody>
      </p:sp>
      <p:sp>
        <p:nvSpPr>
          <p:cNvPr id="55" name="正方形/長方形 54"/>
          <p:cNvSpPr/>
          <p:nvPr/>
        </p:nvSpPr>
        <p:spPr>
          <a:xfrm>
            <a:off x="2071725" y="5301208"/>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各サービスや支援者が連動性をもって</a:t>
            </a:r>
            <a:r>
              <a:rPr kumimoji="1"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包括的に支援</a:t>
            </a:r>
          </a:p>
        </p:txBody>
      </p:sp>
      <p:sp>
        <p:nvSpPr>
          <p:cNvPr id="63" name="正方形/長方形 62"/>
          <p:cNvSpPr/>
          <p:nvPr/>
        </p:nvSpPr>
        <p:spPr>
          <a:xfrm>
            <a:off x="5857503" y="5301208"/>
            <a:ext cx="3632001" cy="504056"/>
          </a:xfrm>
          <a:prstGeom prst="rect">
            <a:avLst/>
          </a:prstGeom>
          <a:solidFill>
            <a:srgbClr val="C6D2DE"/>
          </a:solidFill>
          <a:ln w="12700" cap="flat" cmpd="sng" algn="ctr">
            <a:solidFill>
              <a:srgbClr val="C6D2DE"/>
            </a:solidFill>
            <a:prstDash val="solid"/>
            <a:round/>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rot="0" spcFirstLastPara="0" vert="horz" wrap="square" lIns="53975" tIns="53975" rIns="53975" bIns="53975" numCol="1" spcCol="0" rtlCol="0" fromWordArt="0" anchor="ctr" anchorCtr="0" forceAA="0" compatLnSpc="1">
            <a:prstTxWarp prst="textNoShape">
              <a:avLst/>
            </a:prstTxWarp>
            <a:noAutofit/>
          </a:bodyPr>
          <a:lstStyle/>
          <a:p>
            <a:pPr algn="ctr"/>
            <a:r>
              <a:rPr kumimoji="1"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各事業や支援者が連動性をもって</a:t>
            </a:r>
            <a:r>
              <a:rPr kumimoji="1"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包括的に支援</a:t>
            </a:r>
          </a:p>
        </p:txBody>
      </p:sp>
      <p:sp>
        <p:nvSpPr>
          <p:cNvPr id="64" name="テキスト ボックス 63"/>
          <p:cNvSpPr txBox="1"/>
          <p:nvPr/>
        </p:nvSpPr>
        <p:spPr>
          <a:xfrm>
            <a:off x="416496" y="984885"/>
            <a:ext cx="9051356" cy="932050"/>
          </a:xfrm>
          <a:prstGeom prst="rect">
            <a:avLst/>
          </a:prstGeom>
          <a:noFill/>
          <a:ln w="3175">
            <a:solidFill>
              <a:sysClr val="windowText" lastClr="000000"/>
            </a:solidFill>
            <a:prstDash val="dash"/>
          </a:ln>
        </p:spPr>
        <p:txBody>
          <a:bodyPr wrap="square" rtlCol="0">
            <a:spAutoFit/>
          </a:bodyPr>
          <a:lstStyle/>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a:latin typeface="Meiryo UI" panose="020B0604030504040204" pitchFamily="50" charset="-128"/>
                <a:ea typeface="Meiryo UI" panose="020B0604030504040204" pitchFamily="50" charset="-128"/>
                <a:cs typeface="Meiryo UI" panose="020B0604030504040204" pitchFamily="50" charset="-128"/>
              </a:rPr>
              <a:t>都道府県は、市町村の目指す目標を共有しつつ、目標達成に必要な支援を取組段階に応じて提供して</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kern="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495330" fontAlgn="base">
              <a:lnSpc>
                <a:spcPct val="120000"/>
              </a:lnSpc>
              <a:spcBef>
                <a:spcPts val="528"/>
              </a:spcBef>
              <a:spcAft>
                <a:spcPct val="0"/>
              </a:spcAft>
              <a:buClr>
                <a:srgbClr val="C0504D">
                  <a:lumMod val="50000"/>
                </a:srgbClr>
              </a:buClr>
              <a:buFont typeface="Wingdings" pitchFamily="2" charset="2"/>
              <a:buChar char="u"/>
            </a:pP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個人を対象としたケアマネジメント</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の手法と同様に</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行政に</a:t>
            </a:r>
            <a:r>
              <a:rPr lang="ja-JP" altLang="en-US" sz="1400" kern="0" smtClean="0">
                <a:latin typeface="Meiryo UI" panose="020B0604030504040204" pitchFamily="50" charset="-128"/>
                <a:ea typeface="Meiryo UI" panose="020B0604030504040204" pitchFamily="50" charset="-128"/>
                <a:cs typeface="Meiryo UI" panose="020B0604030504040204" pitchFamily="50" charset="-128"/>
              </a:rPr>
              <a:t>よる市町村支援においても「</a:t>
            </a:r>
            <a:r>
              <a:rPr lang="ja-JP" altLang="en-US" sz="1400" kern="0">
                <a:latin typeface="Meiryo UI" panose="020B0604030504040204" pitchFamily="50" charset="-128"/>
                <a:ea typeface="Meiryo UI" panose="020B0604030504040204" pitchFamily="50" charset="-128"/>
                <a:cs typeface="Meiryo UI" panose="020B0604030504040204" pitchFamily="50" charset="-128"/>
              </a:rPr>
              <a:t>いきなり支援」ではなく、十分なアセスメントを行うことが必要であり、アセスメントに基づき、市町村ニーズにあった支援を提供していくことが重要</a:t>
            </a:r>
            <a:r>
              <a:rPr lang="ja-JP" altLang="ja-JP" sz="1400" ker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90485" y="5898758"/>
            <a:ext cx="7614843" cy="338554"/>
          </a:xfrm>
          <a:prstGeom prst="rect">
            <a:avLst/>
          </a:prstGeom>
          <a:solidFill>
            <a:schemeClr val="bg1"/>
          </a:solidFill>
        </p:spPr>
        <p:txBody>
          <a:bodyPr wrap="square" rtlCol="0">
            <a:spAutoFit/>
          </a:bodyPr>
          <a:lstStyle/>
          <a:p>
            <a:r>
              <a:rPr lang="ja-JP" altLang="en-US" sz="800" dirty="0" smtClean="0"/>
              <a:t>出所）三菱</a:t>
            </a:r>
            <a:r>
              <a:rPr kumimoji="1" lang="en-US" altLang="ja-JP" sz="800" dirty="0" smtClean="0"/>
              <a:t>UFJ</a:t>
            </a:r>
            <a:r>
              <a:rPr kumimoji="1" lang="ja-JP" altLang="en-US" sz="800" dirty="0" smtClean="0"/>
              <a:t>リサーチ＆コンサルティング株式</a:t>
            </a:r>
            <a:r>
              <a:rPr kumimoji="1" lang="ja-JP" altLang="en-US" sz="800" smtClean="0"/>
              <a:t>会社</a:t>
            </a:r>
            <a:r>
              <a:rPr lang="ja-JP" altLang="en-US" sz="800"/>
              <a:t>「地域包括ケアシステム構築における広域的な支援の</a:t>
            </a:r>
            <a:r>
              <a:rPr lang="ja-JP" altLang="en-US" sz="800" smtClean="0"/>
              <a:t>あり方　～</a:t>
            </a:r>
            <a:r>
              <a:rPr lang="ja-JP" altLang="en-US" sz="800"/>
              <a:t>地域の実情に応じた仕組みづくりを支援するために～」</a:t>
            </a:r>
            <a:r>
              <a:rPr kumimoji="1" lang="ja-JP" altLang="en-US" sz="800" dirty="0" smtClean="0"/>
              <a:t>　</a:t>
            </a:r>
            <a:endParaRPr kumimoji="1" lang="en-US" altLang="ja-JP" sz="800" dirty="0" smtClean="0"/>
          </a:p>
          <a:p>
            <a:r>
              <a:rPr lang="ja-JP" altLang="en-US" sz="800" dirty="0"/>
              <a:t>　</a:t>
            </a:r>
            <a:r>
              <a:rPr kumimoji="1" lang="ja-JP" altLang="en-US" sz="800" dirty="0" smtClean="0"/>
              <a:t>　</a:t>
            </a:r>
            <a:r>
              <a:rPr kumimoji="1" lang="ja-JP" altLang="en-US" sz="800" smtClean="0"/>
              <a:t>　</a:t>
            </a:r>
            <a:r>
              <a:rPr lang="ja-JP" altLang="en-US" sz="800" smtClean="0"/>
              <a:t>（</a:t>
            </a:r>
            <a:r>
              <a:rPr lang="ja-JP" altLang="ja-JP" sz="800"/>
              <a:t>地域包括ケアシステムの構築を推進するため</a:t>
            </a:r>
            <a:r>
              <a:rPr lang="ja-JP" altLang="ja-JP" sz="800" smtClean="0"/>
              <a:t>の</a:t>
            </a:r>
            <a:r>
              <a:rPr lang="ja-JP" altLang="ja-JP" sz="800"/>
              <a:t>広域的なアドバイザーのあり方に関する調査研究事業</a:t>
            </a:r>
            <a:r>
              <a:rPr lang="ja-JP" altLang="en-US" sz="800" smtClean="0"/>
              <a:t>）</a:t>
            </a:r>
            <a:r>
              <a:rPr lang="ja-JP" altLang="en-US" sz="800" dirty="0"/>
              <a:t>、</a:t>
            </a:r>
            <a:r>
              <a:rPr lang="ja-JP" altLang="en-US" sz="800"/>
              <a:t>平成</a:t>
            </a:r>
            <a:r>
              <a:rPr lang="en-US" altLang="ja-JP" sz="800" smtClean="0"/>
              <a:t>29</a:t>
            </a:r>
            <a:r>
              <a:rPr lang="ja-JP" altLang="en-US" sz="800" smtClean="0"/>
              <a:t>年度</a:t>
            </a:r>
            <a:r>
              <a:rPr lang="ja-JP" altLang="en-US" sz="800" dirty="0"/>
              <a:t>厚生労働省老人保健健康増進等事業</a:t>
            </a:r>
            <a:endParaRPr kumimoji="1" lang="ja-JP" altLang="en-US" sz="800" dirty="0"/>
          </a:p>
        </p:txBody>
      </p:sp>
    </p:spTree>
    <p:extLst>
      <p:ext uri="{BB962C8B-B14F-4D97-AF65-F5344CB8AC3E}">
        <p14:creationId xmlns:p14="http://schemas.microsoft.com/office/powerpoint/2010/main" val="8717642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extLst/>
      </a:spPr>
      <a:bodyPr rot="0" spcFirstLastPara="0"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15875" cap="flat" cmpd="sng" algn="ctr">
          <a:solidFill>
            <a:schemeClr val="accent2">
              <a:lumMod val="50000"/>
            </a:schemeClr>
          </a:solidFill>
          <a:prstDash val="solid"/>
          <a:round/>
          <a:headEnd type="none" w="med" len="med"/>
          <a:tailEnd type="none" w="med" len="med"/>
        </a:ln>
        <a:effectLst/>
      </a:spPr>
      <a:bodyPr vert="horz" wrap="none" lIns="18000" tIns="18000" rIns="18000" bIns="18000" numCol="1" rtlCol="0" anchor="ctr" anchorCtr="0" compatLnSpc="1"/>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solidFill>
          <a:schemeClr val="accent1"/>
        </a:solidFill>
        <a:ln w="15875" cap="flat" cmpd="sng" algn="ctr">
          <a:solidFill>
            <a:srgbClr val="C0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15875" cap="flat" cmpd="sng" algn="ctr">
          <a:solidFill>
            <a:schemeClr val="accent2">
              <a:lumMod val="50000"/>
            </a:schemeClr>
          </a:solidFill>
          <a:prstDash val="solid"/>
          <a:round/>
          <a:headEnd type="none" w="med" len="med"/>
          <a:tailEnd type="none" w="med" len="med"/>
        </a:ln>
        <a:effectLst/>
      </a:spPr>
      <a:bodyPr vert="horz" wrap="none" lIns="18000" tIns="18000" rIns="18000" bIns="18000" numCol="1" rtlCol="0" anchor="ctr" anchorCtr="0" compatLnSpc="1"/>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solidFill>
          <a:schemeClr val="accent1"/>
        </a:solidFill>
        <a:ln w="15875" cap="flat" cmpd="sng" algn="ctr">
          <a:solidFill>
            <a:srgbClr val="C0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9805</TotalTime>
  <Words>3821</Words>
  <Application>Microsoft Office PowerPoint</Application>
  <PresentationFormat>A4 210 x 297 mm</PresentationFormat>
  <Paragraphs>213</Paragraphs>
  <Slides>19</Slides>
  <Notes>1</Notes>
  <HiddenSlides>0</HiddenSlides>
  <MMClips>0</MMClips>
  <ScaleCrop>false</ScaleCrop>
  <HeadingPairs>
    <vt:vector size="4" baseType="variant">
      <vt:variant>
        <vt:lpstr>テーマ</vt:lpstr>
      </vt:variant>
      <vt:variant>
        <vt:i4>4</vt:i4>
      </vt:variant>
      <vt:variant>
        <vt:lpstr>スライド タイトル</vt:lpstr>
      </vt:variant>
      <vt:variant>
        <vt:i4>19</vt:i4>
      </vt:variant>
    </vt:vector>
  </HeadingPairs>
  <TitlesOfParts>
    <vt:vector size="23" baseType="lpstr">
      <vt:lpstr>MURC2016</vt:lpstr>
      <vt:lpstr>デザインの設定</vt:lpstr>
      <vt:lpstr>17_新しいﾌﾟﾚｾﾞﾝﾃｰｼｮﾝ</vt:lpstr>
      <vt:lpstr>18_新しいﾌﾟﾚｾﾞﾝﾃｰｼｮﾝ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MURC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dc:creator>
  <cp:lastModifiedBy>窪田</cp:lastModifiedBy>
  <cp:revision>836</cp:revision>
  <cp:lastPrinted>2017-12-21T09:58:18Z</cp:lastPrinted>
  <dcterms:created xsi:type="dcterms:W3CDTF">2016-06-29T02:40:52Z</dcterms:created>
  <dcterms:modified xsi:type="dcterms:W3CDTF">2018-05-10T04:15:15Z</dcterms:modified>
</cp:coreProperties>
</file>