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9" r:id="rId2"/>
    <p:sldId id="257" r:id="rId3"/>
    <p:sldId id="258" r:id="rId4"/>
    <p:sldId id="261" r:id="rId5"/>
    <p:sldId id="262" r:id="rId6"/>
    <p:sldId id="263" r:id="rId7"/>
    <p:sldId id="309" r:id="rId8"/>
    <p:sldId id="317" r:id="rId9"/>
    <p:sldId id="318" r:id="rId10"/>
    <p:sldId id="269" r:id="rId11"/>
    <p:sldId id="270" r:id="rId12"/>
    <p:sldId id="302" r:id="rId13"/>
    <p:sldId id="316" r:id="rId14"/>
    <p:sldId id="319" r:id="rId15"/>
    <p:sldId id="321" r:id="rId16"/>
    <p:sldId id="267" r:id="rId17"/>
    <p:sldId id="268" r:id="rId18"/>
    <p:sldId id="290" r:id="rId19"/>
    <p:sldId id="291" r:id="rId20"/>
    <p:sldId id="256" r:id="rId21"/>
  </p:sldIdLst>
  <p:sldSz cx="5329238" cy="7561263"/>
  <p:notesSz cx="6807200" cy="9939338"/>
  <p:defaultTextStyle>
    <a:defPPr>
      <a:defRPr lang="ja-JP"/>
    </a:defPPr>
    <a:lvl1pPr marL="0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6600"/>
    <a:srgbClr val="F4FFEF"/>
    <a:srgbClr val="00B400"/>
    <a:srgbClr val="00CC00"/>
    <a:srgbClr val="02B706"/>
    <a:srgbClr val="009600"/>
    <a:srgbClr val="15FF15"/>
    <a:srgbClr val="00DE00"/>
    <a:srgbClr val="DDFFF9"/>
    <a:srgbClr val="00E2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2" autoAdjust="0"/>
    <p:restoredTop sz="93936" autoAdjust="0"/>
  </p:normalViewPr>
  <p:slideViewPr>
    <p:cSldViewPr>
      <p:cViewPr>
        <p:scale>
          <a:sx n="100" d="100"/>
          <a:sy n="100" d="100"/>
        </p:scale>
        <p:origin x="-1728" y="-72"/>
      </p:cViewPr>
      <p:guideLst>
        <p:guide orient="horz" pos="2382"/>
        <p:guide pos="16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0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r">
              <a:defRPr sz="1000"/>
            </a:lvl1pPr>
          </a:lstStyle>
          <a:p>
            <a:fld id="{6D8ACE3D-D846-439B-85DC-9D080FBAF913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0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r">
              <a:defRPr sz="1000"/>
            </a:lvl1pPr>
          </a:lstStyle>
          <a:p>
            <a:fld id="{9943E470-5E86-4892-A24A-1A45CDB14C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63482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r">
              <a:defRPr sz="1000"/>
            </a:lvl1pPr>
          </a:lstStyle>
          <a:p>
            <a:fld id="{D4305208-D8F1-4269-A03B-0D51C0C9F649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90738" y="746125"/>
            <a:ext cx="26257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0" tIns="45675" rIns="91350" bIns="456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50" tIns="45675" rIns="91350" bIns="456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r">
              <a:defRPr sz="1000"/>
            </a:lvl1pPr>
          </a:lstStyle>
          <a:p>
            <a:fld id="{E17EFA9B-E99D-4F90-8691-3162FAA456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2107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9693" y="2348894"/>
            <a:ext cx="4529852" cy="162077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9386" y="4284716"/>
            <a:ext cx="3730467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3697" y="302803"/>
            <a:ext cx="1199079" cy="6451577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462" y="302803"/>
            <a:ext cx="3508415" cy="64515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0973" y="4858812"/>
            <a:ext cx="4529852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0973" y="3204787"/>
            <a:ext cx="4529852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66462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709029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707179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707179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462" y="301051"/>
            <a:ext cx="1753283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83584" y="301051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66462" y="1582265"/>
            <a:ext cx="1753283" cy="517211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4568" y="5292885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44568" y="675612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44568" y="5917740"/>
            <a:ext cx="3197543" cy="88739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66462" y="302801"/>
            <a:ext cx="4796314" cy="1260211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764296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66462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7DAD-0807-43D3-BE32-AA977ADACC9D}" type="datetimeFigureOut">
              <a:rPr kumimoji="1" lang="ja-JP" altLang="en-US" smtClean="0"/>
              <a:pPr/>
              <a:t>2015/5/15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820823" y="7008172"/>
            <a:ext cx="1687592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819287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04379" y="1260351"/>
            <a:ext cx="4294187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市町村名</a:t>
            </a:r>
            <a:endParaRPr kumimoji="1" lang="en-US" altLang="ja-JP" sz="16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algn="ctr" defTabSz="9144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20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介護予防手帳</a:t>
            </a:r>
            <a:endParaRPr lang="en-US" altLang="ja-JP" sz="2000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～ 私のプラン ～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4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年　　月　　日 交付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u="sng" dirty="0">
                <a:solidFill>
                  <a:srgbClr val="336600"/>
                </a:solidFill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</a:t>
            </a: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kumimoji="1" lang="ja-JP" altLang="en-US" sz="16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氏名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endParaRPr kumimoji="1" lang="en-US" altLang="ja-JP" sz="1400" b="1" i="0" u="sng" strike="noStrike" cap="none" normalizeH="0" dirty="0" smtClean="0">
              <a:ln>
                <a:noFill/>
              </a:ln>
              <a:solidFill>
                <a:srgbClr val="336600"/>
              </a:solidFill>
              <a:effectLst/>
              <a:uFill>
                <a:solidFill>
                  <a:srgbClr val="008000"/>
                </a:solidFill>
              </a:u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</a:t>
            </a:r>
            <a:endParaRPr kumimoji="1" lang="ja-JP" altLang="en-US" sz="1400" b="0" i="0" u="sng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</a:t>
            </a: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Ｎｏ．    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                                        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　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56987" y="5481293"/>
            <a:ext cx="316381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164607" y="5947037"/>
            <a:ext cx="315619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60363" y="283607"/>
          <a:ext cx="2112615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r>
                        <a:rPr kumimoji="1" lang="ja-JP" altLang="en-US" sz="1200" dirty="0" smtClean="0"/>
                        <a:t>私のプラン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59205" y="644178"/>
          <a:ext cx="4608512" cy="1656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みんなに知っておいてもらいたいこと</a:t>
                      </a: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53418" y="2474616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家族や知人に応援してほしいこと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</a:t>
                      </a: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に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  <a:endParaRPr lang="ja-JP" altLang="ja-JP" sz="11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60363" y="4961223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活用する生活支援サービス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誰に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‐9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0406210"/>
              </p:ext>
            </p:extLst>
          </p:nvPr>
        </p:nvGraphicFramePr>
        <p:xfrm>
          <a:off x="288355" y="324247"/>
          <a:ext cx="4824536" cy="6840000"/>
        </p:xfrm>
        <a:graphic>
          <a:graphicData uri="http://schemas.openxmlformats.org/drawingml/2006/table">
            <a:tbl>
              <a:tblPr/>
              <a:tblGrid>
                <a:gridCol w="1224136"/>
                <a:gridCol w="3600400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専門職</a:t>
                      </a:r>
                      <a:r>
                        <a:rPr lang="ja-JP" altLang="en-US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のアドバイス</a:t>
                      </a:r>
                      <a:endParaRPr lang="ja-JP" altLang="ja-JP" sz="1100" b="1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職種・サイン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アドバイス</a:t>
                      </a:r>
                      <a:endParaRPr kumimoji="1" lang="ja-JP" altLang="ja-JP" sz="1100" b="1" kern="0" dirty="0" smtClean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‐10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あなたが活動している場所ごとに、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を記載してください。また、あなたと関わる人・グループに、活動状況に応じて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目標への取り組みについてコメント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あなたが活動している場所ごとに、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を記載してください。また、あなたと関わる人・グループに、活動状況に応じて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目標への取り組みについてコメント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13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正方形/長方形 1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‐15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正方形/長方形 4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5" name="表 74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100</a:t>
                      </a:r>
                      <a:endParaRPr kumimoji="1" lang="ja-JP" altLang="ja-JP" sz="7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101</a:t>
                      </a:r>
                      <a:endParaRPr lang="ja-JP" altLang="ja-JP" sz="7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111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‐18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-230538" y="60498"/>
            <a:ext cx="5415437" cy="724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  　   　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この手帳について</a:t>
            </a:r>
            <a:endParaRPr kumimoji="1" lang="ja-JP" altLang="en-US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この手帳は、あなたが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住み慣れた地域でいきいきと</a:t>
            </a:r>
            <a:r>
              <a:rPr kumimoji="1" lang="ja-JP" altLang="en-US" sz="1400" b="1" i="0" u="none" strike="noStrike" cap="none" normalizeH="0" baseline="0" dirty="0" err="1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楽し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く暮らし続けていくこと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を願い作成したものです。</a:t>
            </a:r>
            <a:endParaRPr kumimoji="1" lang="en-US" altLang="ja-JP" sz="140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いきいきと楽しく暮らし続けていくためには、あなたの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毎日の暮らしの支えになるような、気持ちが明るくなるよ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err="1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うな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を持つことが大切です。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したいことを実現すること、得意なことやでき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ることを家庭や地域の中で発揮することを目標にし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、その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目標を達成するために自分が何をしたらよいかを考え、積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極的に取り組んでいきましょう。</a:t>
            </a: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また、あなたの取り組みへの参加度合は、地域の人たち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と一緒に確認しましょう。 思うように参加できないときな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ど、きっと相談に乗ってくれるはずです。</a:t>
            </a: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地域に参加することで、他の人の目標達成の力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になる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こともできます。地域のみんなで協力し合い、いき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いきと楽しく健康な暮らしを続けましょう。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 </a:t>
            </a:r>
            <a:endParaRPr lang="en-US" altLang="ja-JP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◎この手帳は、サロン・体操・趣味などの活動場所で、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活動の様子を記録するのに使いますので、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持ち歩くよう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にしてください。</a:t>
            </a:r>
            <a:endParaRPr lang="ja-JP" altLang="ja-JP" sz="1800" b="1" dirty="0" smtClean="0">
              <a:solidFill>
                <a:srgbClr val="3366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◎わからないことがありましたら、現在お住いの地域の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  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にお問い合わせください。</a:t>
            </a:r>
            <a:endParaRPr kumimoji="1" lang="ja-JP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1" y="16145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762" y="434355"/>
            <a:ext cx="532447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手帳の構成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この手帳は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４つの項目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から構成されています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17552" y="1764407"/>
            <a:ext cx="347694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容：あなたがしていること、趣味、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興味のあること、得意なこと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確認しましょう。</a:t>
            </a:r>
          </a:p>
          <a:p>
            <a:pPr marL="0" marR="0" lvl="0" indent="0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11202" y="3050391"/>
            <a:ext cx="349712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あなたの暮らしの支えになるような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活動の目標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その達成に向けて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必要な取り組み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kumimoji="1" lang="ja-JP" altLang="en-US" sz="110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地域包括支援センターの担当者とあなた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14377" y="4521031"/>
            <a:ext cx="3365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容：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あなたが過ごし参加する場所での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  　 活動の様子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just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ひと：あなたとあなたの活動に関わる人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17234" y="6012879"/>
            <a:ext cx="371328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</a:t>
            </a:r>
            <a:r>
              <a:rPr kumimoji="1" lang="ja-JP" altLang="en-US" sz="1100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あなたが得意な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こと、したいこと、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できることを活かした活動で地域に貢献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し、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　　もらいましょう。</a:t>
            </a:r>
            <a:endParaRPr kumimoji="1" lang="ja-JP" altLang="en-US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：あなたの活動に関わる人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6348" y="176529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</a:t>
            </a:r>
            <a:endParaRPr kumimoji="1" lang="ja-JP" altLang="en-US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興味の確認</a:t>
            </a:r>
            <a:endParaRPr kumimoji="1" 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0" y="303472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16347" y="318543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100" y="44748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20437" y="4605275"/>
            <a:ext cx="956423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di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活動記録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45" y="5998021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63287" y="6158892"/>
            <a:ext cx="112228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ボランティア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ポイント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5477185"/>
              </p:ext>
            </p:extLst>
          </p:nvPr>
        </p:nvGraphicFramePr>
        <p:xfrm>
          <a:off x="260415" y="2949215"/>
          <a:ext cx="4827426" cy="4302000"/>
        </p:xfrm>
        <a:graphic>
          <a:graphicData uri="http://schemas.openxmlformats.org/drawingml/2006/table">
            <a:tbl>
              <a:tblPr/>
              <a:tblGrid>
                <a:gridCol w="435426"/>
                <a:gridCol w="2196000"/>
                <a:gridCol w="2196000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読書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・生涯学習・歴史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俳句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書道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・習字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絵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を描く・絵手紙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パソコン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・ワープロ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写真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映画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・観劇・演奏会に行く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お茶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・お花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歌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を歌う・カラオケ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音楽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を聴く・楽器演奏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編み物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・針仕事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畑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との団らん・孫の世話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子</a:t>
                      </a: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ども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動物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51906" y="1178466"/>
          <a:ext cx="4845744" cy="1602000"/>
        </p:xfrm>
        <a:graphic>
          <a:graphicData uri="http://schemas.openxmlformats.org/drawingml/2006/table">
            <a:tbl>
              <a:tblPr/>
              <a:tblGrid>
                <a:gridCol w="431509"/>
                <a:gridCol w="2197228"/>
                <a:gridCol w="2217007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■</a:t>
                      </a:r>
                      <a:r>
                        <a:rPr lang="ja-JP" altLang="en-US" sz="1200" b="1" kern="1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以下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の行為に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ついて</a:t>
                      </a:r>
                      <a:r>
                        <a:rPr lang="en-US" alt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該当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するものに○をつけてください。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買い物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料理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を作る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掃除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洗濯物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を干す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自分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お風呂に入る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3" y="786838"/>
            <a:ext cx="4957817" cy="31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日常的に行っている行為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興味のあること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などを確認しましょう。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正方形/長方形 23"/>
          <p:cNvSpPr/>
          <p:nvPr/>
        </p:nvSpPr>
        <p:spPr>
          <a:xfrm>
            <a:off x="288089" y="151788"/>
            <a:ext cx="360066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していることや興味の確認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8" name="テキスト ボックス 2"/>
          <p:cNvSpPr txBox="1">
            <a:spLocks noChangeArrowheads="1"/>
          </p:cNvSpPr>
          <p:nvPr/>
        </p:nvSpPr>
        <p:spPr bwMode="auto">
          <a:xfrm>
            <a:off x="246827" y="5971556"/>
            <a:ext cx="4866064" cy="1277491"/>
          </a:xfrm>
          <a:prstGeom prst="rect">
            <a:avLst/>
          </a:prstGeom>
          <a:solidFill>
            <a:srgbClr val="FFFFFF"/>
          </a:solidFill>
          <a:ln w="9525">
            <a:solidFill>
              <a:srgbClr val="02B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（例：お花の免許を活かして、お花を教えてみたい。）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8604" y="5508823"/>
            <a:ext cx="49362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※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得意なことを活かして活動してみたいこと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がありましたら、下記にご記入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ください。</a:t>
            </a:r>
            <a:endParaRPr kumimoji="1" lang="ja-JP" sz="18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0789511"/>
              </p:ext>
            </p:extLst>
          </p:nvPr>
        </p:nvGraphicFramePr>
        <p:xfrm>
          <a:off x="258858" y="250939"/>
          <a:ext cx="4832413" cy="5197194"/>
        </p:xfrm>
        <a:graphic>
          <a:graphicData uri="http://schemas.openxmlformats.org/drawingml/2006/table">
            <a:tbl>
              <a:tblPr/>
              <a:tblGrid>
                <a:gridCol w="420761"/>
                <a:gridCol w="2201024"/>
                <a:gridCol w="2210628"/>
              </a:tblGrid>
              <a:tr h="337194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ＭＳ ゴシック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デート・異性との交流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居酒屋に行く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賃金を伴う仕事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友達とのおしゃべり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将棋・囲碁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麻雀・花札など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散歩･体操･運動など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野球・相撲観戦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競馬・競輪・競艇・パチンコ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地域活動</a:t>
                      </a:r>
                      <a:r>
                        <a:rPr lang="ja-JP" sz="10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（町内会・老人クラブ）</a:t>
                      </a:r>
                      <a:endParaRPr lang="ja-JP" sz="10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お参り・宗教活動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旅行・温泉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ボランティア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していることや興味の確認で、してみたいまたは興味があるとした行為・活動について再度書き出し、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‐5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していることや興味の確認で、してみたいまたは興味があるとした行為・活動について再度書き出し、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‐8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1383</Words>
  <Application>Microsoft Office PowerPoint</Application>
  <PresentationFormat>ユーザー設定</PresentationFormat>
  <Paragraphs>855</Paragraphs>
  <Slides>20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>yoko</cp:lastModifiedBy>
  <cp:revision>248</cp:revision>
  <cp:lastPrinted>2014-10-29T14:39:02Z</cp:lastPrinted>
  <dcterms:created xsi:type="dcterms:W3CDTF">2014-10-01T08:23:16Z</dcterms:created>
  <dcterms:modified xsi:type="dcterms:W3CDTF">2015-05-15T05:21:26Z</dcterms:modified>
</cp:coreProperties>
</file>